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C51A-9922-49AE-AFA2-4ADB282D3CA6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66DE-8323-4215-9981-F7B8334C4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en-US" dirty="0" smtClean="0"/>
              <a:t>Zeigen wir das ein bisschen konkreter mit einem Beispiel.</a:t>
            </a:r>
          </a:p>
          <a:p>
            <a:pPr eaLnBrk="1" hangingPunct="1"/>
            <a:endParaRPr lang="de-CH" altLang="en-US" dirty="0" smtClean="0"/>
          </a:p>
          <a:p>
            <a:pPr eaLnBrk="1" hangingPunct="1"/>
            <a:r>
              <a:rPr lang="de-CH" altLang="en-US" dirty="0" smtClean="0"/>
              <a:t>Hier haben wir verschiedene Länge</a:t>
            </a:r>
          </a:p>
          <a:p>
            <a:pPr eaLnBrk="1" hangingPunct="1"/>
            <a:endParaRPr lang="de-CH" altLang="en-US" dirty="0" smtClean="0"/>
          </a:p>
          <a:p>
            <a:pPr eaLnBrk="1" hangingPunct="1"/>
            <a:r>
              <a:rPr lang="de-CH" altLang="en-US" dirty="0" smtClean="0"/>
              <a:t>Ein Gm ist den Durchmesser der Sonne. Ein Mm ist der Abstand von hier nach Lecce in Italien. Hier haben wir 1 km. 1,75 m ist die durchschnittliche Grösse eines Mannes. Ein Floh ist etwa 2 mm Lang. Ein roter Blutkörperchen ist 10 um breit. Die Wellenlänge des Lichts ist rund ein um. Der Durchmesser eines DNA-Moleküls ist 2,5 nm. Der Durchmesser eines Wasserstoffatoms ist 50 pm. Und der Durchmesser des Kerns eines Wasserstoffatoms ist 1,75 fm.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3FA5B-7B72-4818-97B5-19BC65FFFEBA}" type="slidenum">
              <a:rPr lang="de-CH" altLang="en-US" sz="1200" b="0" smtClean="0"/>
              <a:pPr/>
              <a:t>1</a:t>
            </a:fld>
            <a:endParaRPr lang="de-CH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9345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2588" y="6497638"/>
            <a:ext cx="2159000" cy="360362"/>
          </a:xfr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09A217-D7EA-4394-9848-2FD91BCD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825F-C8CA-4A60-91C2-86BC79916E3F}" type="datetimeFigureOut">
              <a:rPr lang="en-US" smtClean="0"/>
              <a:t>22.09.16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3816350" y="1628775"/>
            <a:ext cx="1511300" cy="1693863"/>
            <a:chOff x="3815916" y="870620"/>
            <a:chExt cx="1512168" cy="1694164"/>
          </a:xfrm>
        </p:grpSpPr>
        <p:sp>
          <p:nvSpPr>
            <p:cNvPr id="158" name="Oval 157"/>
            <p:cNvSpPr/>
            <p:nvPr/>
          </p:nvSpPr>
          <p:spPr>
            <a:xfrm>
              <a:off x="4032000" y="1484784"/>
              <a:ext cx="1080000" cy="1080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64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554528" y="2007472"/>
              <a:ext cx="34945" cy="349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4063708" y="1485092"/>
              <a:ext cx="9895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6" name="Text Box 12"/>
            <p:cNvSpPr txBox="1">
              <a:spLocks noChangeArrowheads="1"/>
            </p:cNvSpPr>
            <p:nvPr/>
          </p:nvSpPr>
          <p:spPr bwMode="auto">
            <a:xfrm>
              <a:off x="3815916" y="870620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H atom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50 pm</a:t>
              </a:r>
              <a:endParaRPr lang="en-GB" altLang="en-US" sz="1600" baseline="30000"/>
            </a:p>
          </p:txBody>
        </p:sp>
      </p:grpSp>
      <p:grpSp>
        <p:nvGrpSpPr>
          <p:cNvPr id="15" name="Group 161"/>
          <p:cNvGrpSpPr>
            <a:grpSpLocks/>
          </p:cNvGrpSpPr>
          <p:nvPr/>
        </p:nvGrpSpPr>
        <p:grpSpPr bwMode="auto">
          <a:xfrm>
            <a:off x="3816350" y="1844675"/>
            <a:ext cx="1511300" cy="1196975"/>
            <a:chOff x="6084148" y="1152128"/>
            <a:chExt cx="1512168" cy="1196712"/>
          </a:xfrm>
        </p:grpSpPr>
        <p:sp>
          <p:nvSpPr>
            <p:cNvPr id="163" name="Oval 162"/>
            <p:cNvSpPr/>
            <p:nvPr/>
          </p:nvSpPr>
          <p:spPr>
            <a:xfrm>
              <a:off x="6660742" y="1988557"/>
              <a:ext cx="358981" cy="3602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6665507" y="1844126"/>
              <a:ext cx="3605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0" name="Text Box 12"/>
            <p:cNvSpPr txBox="1">
              <a:spLocks noChangeArrowheads="1"/>
            </p:cNvSpPr>
            <p:nvPr/>
          </p:nvSpPr>
          <p:spPr bwMode="auto">
            <a:xfrm>
              <a:off x="6084148" y="1152128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Proton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1.75 fm</a:t>
              </a:r>
              <a:endParaRPr lang="en-GB" altLang="en-US" sz="1600" baseline="30000"/>
            </a:p>
          </p:txBody>
        </p:sp>
      </p:grpSp>
      <p:grpSp>
        <p:nvGrpSpPr>
          <p:cNvPr id="34" name="Group 135"/>
          <p:cNvGrpSpPr>
            <a:grpSpLocks/>
          </p:cNvGrpSpPr>
          <p:nvPr/>
        </p:nvGrpSpPr>
        <p:grpSpPr bwMode="auto">
          <a:xfrm>
            <a:off x="3105150" y="1052513"/>
            <a:ext cx="2933700" cy="3024187"/>
            <a:chOff x="6588224" y="332656"/>
            <a:chExt cx="2933039" cy="3024336"/>
          </a:xfrm>
        </p:grpSpPr>
        <p:cxnSp>
          <p:nvCxnSpPr>
            <p:cNvPr id="137" name="Straight Arrow Connector 136"/>
            <p:cNvCxnSpPr/>
            <p:nvPr/>
          </p:nvCxnSpPr>
          <p:spPr>
            <a:xfrm>
              <a:off x="8100771" y="332656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15" name="Group 65"/>
            <p:cNvGrpSpPr>
              <a:grpSpLocks/>
            </p:cNvGrpSpPr>
            <p:nvPr/>
          </p:nvGrpSpPr>
          <p:grpSpPr bwMode="auto">
            <a:xfrm>
              <a:off x="6588224" y="332656"/>
              <a:ext cx="2933039" cy="3024336"/>
              <a:chOff x="6588224" y="332656"/>
              <a:chExt cx="2933039" cy="3024336"/>
            </a:xfrm>
          </p:grpSpPr>
          <p:pic>
            <p:nvPicPr>
              <p:cNvPr id="23616" name="Picture 12" descr="File:Human outline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656"/>
                <a:ext cx="1365503" cy="302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17" name="Text Box 12"/>
              <p:cNvSpPr txBox="1">
                <a:spLocks noChangeArrowheads="1"/>
              </p:cNvSpPr>
              <p:nvPr/>
            </p:nvSpPr>
            <p:spPr bwMode="auto">
              <a:xfrm>
                <a:off x="8250274" y="1196752"/>
                <a:ext cx="127098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Average man</a:t>
                </a:r>
                <a:endParaRPr lang="de-CH" altLang="en-US" sz="160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en-US" sz="1600"/>
                  <a:t>1.75 m</a:t>
                </a:r>
                <a:endParaRPr lang="en-GB" altLang="en-US" sz="1600" baseline="30000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2565400" y="1196975"/>
            <a:ext cx="4013200" cy="2663825"/>
            <a:chOff x="4590256" y="1196753"/>
            <a:chExt cx="4014192" cy="2664295"/>
          </a:xfrm>
        </p:grpSpPr>
        <p:pic>
          <p:nvPicPr>
            <p:cNvPr id="23611" name="Picture 2" descr="File:Matterhorn from Domhütte -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90" y="1196753"/>
              <a:ext cx="4006458" cy="266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2" name="Text Box 12"/>
            <p:cNvSpPr txBox="1">
              <a:spLocks noChangeArrowheads="1"/>
            </p:cNvSpPr>
            <p:nvPr/>
          </p:nvSpPr>
          <p:spPr bwMode="auto">
            <a:xfrm>
              <a:off x="4590256" y="1268760"/>
              <a:ext cx="144016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Matterhorn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1.0 km</a:t>
              </a:r>
              <a:endParaRPr lang="en-GB" altLang="en-US" sz="1600" baseline="30000"/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rot="5400000">
              <a:off x="7092057" y="2385207"/>
              <a:ext cx="2160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6"/>
          <p:cNvGrpSpPr>
            <a:grpSpLocks noChangeAspect="1"/>
          </p:cNvGrpSpPr>
          <p:nvPr/>
        </p:nvGrpSpPr>
        <p:grpSpPr bwMode="auto">
          <a:xfrm>
            <a:off x="3190875" y="1196975"/>
            <a:ext cx="2762250" cy="2638425"/>
            <a:chOff x="0" y="404664"/>
            <a:chExt cx="2762250" cy="2638426"/>
          </a:xfrm>
        </p:grpSpPr>
        <p:pic>
          <p:nvPicPr>
            <p:cNvPr id="23608" name="Picture 2" descr="http://upload.wikimedia.org/wikipedia/commons/thumb/b/b4/The_Sun_by_the_Atmospheric_Imaging_Assembly_of_NASA's_Solar_Dynamics_Observatory_-_20100819.jpg/290px-The_Sun_by_the_Atmospheric_Imaging_Assembly_of_NASA's_Solar_Dynamics_Observatory_-_2010081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664"/>
              <a:ext cx="2762250" cy="26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8" name="Straight Arrow Connector 117"/>
            <p:cNvCxnSpPr/>
            <p:nvPr/>
          </p:nvCxnSpPr>
          <p:spPr>
            <a:xfrm>
              <a:off x="323850" y="1773090"/>
              <a:ext cx="2087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0" name="Text Box 12"/>
            <p:cNvSpPr txBox="1">
              <a:spLocks noChangeArrowheads="1"/>
            </p:cNvSpPr>
            <p:nvPr/>
          </p:nvSpPr>
          <p:spPr bwMode="auto">
            <a:xfrm>
              <a:off x="949901" y="836712"/>
              <a:ext cx="8354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The sun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CH" altLang="en-US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1.4 Gm</a:t>
              </a:r>
              <a:endParaRPr lang="en-GB" altLang="en-US" sz="1600" baseline="30000"/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762375" y="1125538"/>
            <a:ext cx="1619250" cy="3024187"/>
            <a:chOff x="4211960" y="764704"/>
            <a:chExt cx="1619250" cy="3024336"/>
          </a:xfrm>
        </p:grpSpPr>
        <p:pic>
          <p:nvPicPr>
            <p:cNvPr id="23605" name="Picture 24" descr="http://upload.wikimedia.org/wikipedia/commons/thumb/d/db/DNA_orbit_animated_static_thumb.png/170px-DNA_orbit_animated_static_thum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779139"/>
              <a:ext cx="1619250" cy="300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5" name="Straight Arrow Connector 154"/>
            <p:cNvCxnSpPr/>
            <p:nvPr/>
          </p:nvCxnSpPr>
          <p:spPr>
            <a:xfrm>
              <a:off x="4408810" y="1412436"/>
              <a:ext cx="122555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7" name="Text Box 12"/>
            <p:cNvSpPr txBox="1">
              <a:spLocks noChangeArrowheads="1"/>
            </p:cNvSpPr>
            <p:nvPr/>
          </p:nvSpPr>
          <p:spPr bwMode="auto">
            <a:xfrm>
              <a:off x="4265501" y="764704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DNA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2.5 nm</a:t>
              </a:r>
              <a:endParaRPr lang="en-GB" altLang="en-US" sz="1600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3046413" y="842963"/>
            <a:ext cx="3051175" cy="3810000"/>
            <a:chOff x="5004048" y="332656"/>
            <a:chExt cx="3051473" cy="3810000"/>
          </a:xfrm>
        </p:grpSpPr>
        <p:pic>
          <p:nvPicPr>
            <p:cNvPr id="23602" name="Picture 20" descr="http://www.wwu.edu/skywise/img/light_spectrum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0"/>
            <a:stretch>
              <a:fillRect/>
            </a:stretch>
          </p:blipFill>
          <p:spPr bwMode="auto">
            <a:xfrm>
              <a:off x="5004048" y="332656"/>
              <a:ext cx="305147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Text Box 12"/>
            <p:cNvSpPr txBox="1">
              <a:spLocks noChangeArrowheads="1"/>
            </p:cNvSpPr>
            <p:nvPr/>
          </p:nvSpPr>
          <p:spPr bwMode="auto">
            <a:xfrm>
              <a:off x="5796136" y="332656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Visible light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0.4 - 0.8 </a:t>
              </a:r>
              <a:r>
                <a:rPr lang="de-CH" altLang="en-US" sz="160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de-CH" altLang="en-US" sz="1600">
                  <a:solidFill>
                    <a:schemeClr val="bg1"/>
                  </a:solidFill>
                </a:rPr>
                <a:t>m</a:t>
              </a:r>
              <a:endParaRPr lang="en-GB" altLang="en-US" sz="1600" baseline="30000">
                <a:solidFill>
                  <a:schemeClr val="bg1"/>
                </a:solidFill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6186851" y="980356"/>
              <a:ext cx="73190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3076575" y="1196975"/>
            <a:ext cx="2990850" cy="2736850"/>
            <a:chOff x="7380312" y="332656"/>
            <a:chExt cx="2991056" cy="2736304"/>
          </a:xfrm>
        </p:grpSpPr>
        <p:pic>
          <p:nvPicPr>
            <p:cNvPr id="2359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6" t="36639" r="20467" b="13802"/>
            <a:stretch>
              <a:fillRect/>
            </a:stretch>
          </p:blipFill>
          <p:spPr bwMode="auto">
            <a:xfrm>
              <a:off x="7380312" y="332656"/>
              <a:ext cx="299105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057335" y="1052736"/>
              <a:ext cx="8290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1.2 Mm</a:t>
              </a:r>
              <a:endParaRPr lang="en-GB" altLang="en-US" sz="1600" baseline="30000"/>
            </a:p>
          </p:txBody>
        </p:sp>
        <p:sp>
          <p:nvSpPr>
            <p:cNvPr id="23599" name="Text Box 10"/>
            <p:cNvSpPr txBox="1">
              <a:spLocks noChangeArrowheads="1"/>
            </p:cNvSpPr>
            <p:nvPr/>
          </p:nvSpPr>
          <p:spPr bwMode="auto">
            <a:xfrm>
              <a:off x="8042009" y="332656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Basel</a:t>
              </a:r>
              <a:endParaRPr lang="en-GB" altLang="en-US" sz="1600" baseline="30000"/>
            </a:p>
          </p:txBody>
        </p:sp>
        <p:sp>
          <p:nvSpPr>
            <p:cNvPr id="23600" name="Text Box 10"/>
            <p:cNvSpPr txBox="1">
              <a:spLocks noChangeArrowheads="1"/>
            </p:cNvSpPr>
            <p:nvPr/>
          </p:nvSpPr>
          <p:spPr bwMode="auto">
            <a:xfrm>
              <a:off x="9699796" y="2132856"/>
              <a:ext cx="649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Lecce</a:t>
              </a:r>
              <a:endParaRPr lang="en-GB" altLang="en-US" sz="1600" baseline="3000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8424959" y="681836"/>
              <a:ext cx="1474890" cy="14506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3222625" y="1114425"/>
            <a:ext cx="2698750" cy="2919413"/>
            <a:chOff x="-1980728" y="3789040"/>
            <a:chExt cx="2699792" cy="2918694"/>
          </a:xfrm>
        </p:grpSpPr>
        <p:pic>
          <p:nvPicPr>
            <p:cNvPr id="23594" name="Picture 14" descr="File:Ctenocephalides-cani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0728" y="3789040"/>
              <a:ext cx="2699792" cy="291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" name="Straight Arrow Connector 142"/>
            <p:cNvCxnSpPr/>
            <p:nvPr/>
          </p:nvCxnSpPr>
          <p:spPr>
            <a:xfrm>
              <a:off x="-1801271" y="6596636"/>
              <a:ext cx="22328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6" name="Text Box 12"/>
            <p:cNvSpPr txBox="1">
              <a:spLocks noChangeArrowheads="1"/>
            </p:cNvSpPr>
            <p:nvPr/>
          </p:nvSpPr>
          <p:spPr bwMode="auto">
            <a:xfrm>
              <a:off x="-1818772" y="5949280"/>
              <a:ext cx="1152128" cy="60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Dog flea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2 mm</a:t>
              </a:r>
              <a:endParaRPr lang="en-GB" altLang="en-US" sz="1600" baseline="30000"/>
            </a:p>
          </p:txBody>
        </p:sp>
      </p:grp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048000" y="1698625"/>
            <a:ext cx="3168650" cy="1800225"/>
            <a:chOff x="899592" y="4365104"/>
            <a:chExt cx="3168352" cy="1800200"/>
          </a:xfrm>
        </p:grpSpPr>
        <p:pic>
          <p:nvPicPr>
            <p:cNvPr id="23591" name="Picture 18" descr="Human blood smear, anucleated erythrocytes, red blood cells,1000 X  optical microscope, photomicrography , histology [U50-656170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1" t="30724" r="24400" b="29572"/>
            <a:stretch>
              <a:fillRect/>
            </a:stretch>
          </p:blipFill>
          <p:spPr bwMode="auto">
            <a:xfrm>
              <a:off x="899592" y="4365104"/>
              <a:ext cx="3168352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7" name="Straight Arrow Connector 146"/>
            <p:cNvCxnSpPr/>
            <p:nvPr/>
          </p:nvCxnSpPr>
          <p:spPr>
            <a:xfrm>
              <a:off x="2196458" y="5257267"/>
              <a:ext cx="5746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1727684" y="4418307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Red blood cell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10 </a:t>
              </a:r>
              <a:r>
                <a:rPr lang="de-CH" altLang="en-US" sz="1600">
                  <a:latin typeface="Symbol" panose="05050102010706020507" pitchFamily="18" charset="2"/>
                </a:rPr>
                <a:t>m</a:t>
              </a:r>
              <a:r>
                <a:rPr lang="de-CH" altLang="en-US" sz="1600"/>
                <a:t>m</a:t>
              </a:r>
              <a:endParaRPr lang="en-GB" altLang="en-US" sz="1600" baseline="30000"/>
            </a:p>
          </p:txBody>
        </p:sp>
      </p:grpSp>
      <p:sp>
        <p:nvSpPr>
          <p:cNvPr id="23564" name="Title 4"/>
          <p:cNvSpPr>
            <a:spLocks noGrp="1"/>
          </p:cNvSpPr>
          <p:nvPr>
            <p:ph type="title"/>
          </p:nvPr>
        </p:nvSpPr>
        <p:spPr>
          <a:xfrm>
            <a:off x="395288" y="179388"/>
            <a:ext cx="8497887" cy="647700"/>
          </a:xfrm>
        </p:spPr>
        <p:txBody>
          <a:bodyPr/>
          <a:lstStyle/>
          <a:p>
            <a:pPr eaLnBrk="1" hangingPunct="1"/>
            <a:r>
              <a:rPr lang="en-US" altLang="en-US" smtClean="0"/>
              <a:t>Grössenordnungen</a:t>
            </a:r>
            <a:endParaRPr lang="de-CH" altLang="en-US" smtClean="0"/>
          </a:p>
        </p:txBody>
      </p:sp>
      <p:sp>
        <p:nvSpPr>
          <p:cNvPr id="23565" name="Line 8"/>
          <p:cNvSpPr>
            <a:spLocks noChangeShapeType="1"/>
          </p:cNvSpPr>
          <p:nvPr/>
        </p:nvSpPr>
        <p:spPr bwMode="auto">
          <a:xfrm>
            <a:off x="265113" y="5235575"/>
            <a:ext cx="8613775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0"/>
          <p:cNvSpPr txBox="1">
            <a:spLocks noChangeArrowheads="1"/>
          </p:cNvSpPr>
          <p:nvPr/>
        </p:nvSpPr>
        <p:spPr bwMode="auto">
          <a:xfrm>
            <a:off x="4137025" y="5595938"/>
            <a:ext cx="5334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mm</a:t>
            </a:r>
            <a:endParaRPr lang="en-GB" altLang="en-US" sz="1700" baseline="30000"/>
          </a:p>
        </p:txBody>
      </p:sp>
      <p:sp>
        <p:nvSpPr>
          <p:cNvPr id="23567" name="Text Box 12"/>
          <p:cNvSpPr txBox="1">
            <a:spLocks noChangeArrowheads="1"/>
          </p:cNvSpPr>
          <p:nvPr/>
        </p:nvSpPr>
        <p:spPr bwMode="auto">
          <a:xfrm>
            <a:off x="3265488" y="5595938"/>
            <a:ext cx="3587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</a:t>
            </a:r>
            <a:endParaRPr lang="en-GB" altLang="en-US" sz="1700" baseline="30000"/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8235950" y="5595938"/>
            <a:ext cx="4270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fm</a:t>
            </a:r>
            <a:endParaRPr lang="en-GB" altLang="en-US" sz="1700" baseline="30000"/>
          </a:p>
        </p:txBody>
      </p:sp>
      <p:sp>
        <p:nvSpPr>
          <p:cNvPr id="23569" name="TextBox 16"/>
          <p:cNvSpPr txBox="1">
            <a:spLocks noChangeArrowheads="1"/>
          </p:cNvSpPr>
          <p:nvPr/>
        </p:nvSpPr>
        <p:spPr bwMode="auto">
          <a:xfrm>
            <a:off x="2151063" y="530701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3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269875" y="5307013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9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8020050" y="5307013"/>
            <a:ext cx="85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-15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1206500" y="5307013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6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grpSp>
        <p:nvGrpSpPr>
          <p:cNvPr id="23573" name="Group 76"/>
          <p:cNvGrpSpPr>
            <a:grpSpLocks/>
          </p:cNvGrpSpPr>
          <p:nvPr/>
        </p:nvGrpSpPr>
        <p:grpSpPr bwMode="auto">
          <a:xfrm>
            <a:off x="6959600" y="5307013"/>
            <a:ext cx="858838" cy="642937"/>
            <a:chOff x="6959487" y="5307305"/>
            <a:chExt cx="859530" cy="641975"/>
          </a:xfrm>
        </p:grpSpPr>
        <p:sp>
          <p:nvSpPr>
            <p:cNvPr id="23589" name="Text Box 9"/>
            <p:cNvSpPr txBox="1">
              <a:spLocks noChangeArrowheads="1"/>
            </p:cNvSpPr>
            <p:nvPr/>
          </p:nvSpPr>
          <p:spPr bwMode="auto">
            <a:xfrm>
              <a:off x="7152649" y="5595337"/>
              <a:ext cx="4732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/>
                <a:t>pm</a:t>
              </a:r>
              <a:endParaRPr lang="en-GB" altLang="en-US" sz="1700" baseline="30000"/>
            </a:p>
          </p:txBody>
        </p:sp>
        <p:sp>
          <p:nvSpPr>
            <p:cNvPr id="23590" name="TextBox 20"/>
            <p:cNvSpPr txBox="1">
              <a:spLocks noChangeArrowheads="1"/>
            </p:cNvSpPr>
            <p:nvPr/>
          </p:nvSpPr>
          <p:spPr bwMode="auto">
            <a:xfrm>
              <a:off x="6959487" y="5307305"/>
              <a:ext cx="8595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-12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grpSp>
        <p:nvGrpSpPr>
          <p:cNvPr id="23574" name="Group 74"/>
          <p:cNvGrpSpPr>
            <a:grpSpLocks/>
          </p:cNvGrpSpPr>
          <p:nvPr/>
        </p:nvGrpSpPr>
        <p:grpSpPr bwMode="auto">
          <a:xfrm>
            <a:off x="5976938" y="5307013"/>
            <a:ext cx="781050" cy="642937"/>
            <a:chOff x="5977370" y="5307305"/>
            <a:chExt cx="780983" cy="641975"/>
          </a:xfrm>
        </p:grpSpPr>
        <p:sp>
          <p:nvSpPr>
            <p:cNvPr id="23587" name="Text Box 13"/>
            <p:cNvSpPr txBox="1">
              <a:spLocks noChangeArrowheads="1"/>
            </p:cNvSpPr>
            <p:nvPr/>
          </p:nvSpPr>
          <p:spPr bwMode="auto">
            <a:xfrm>
              <a:off x="6128052" y="5595337"/>
              <a:ext cx="47961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/>
                <a:t>nm</a:t>
              </a:r>
              <a:endParaRPr lang="en-GB" altLang="en-US" sz="1700" baseline="30000"/>
            </a:p>
          </p:txBody>
        </p:sp>
        <p:sp>
          <p:nvSpPr>
            <p:cNvPr id="23588" name="TextBox 22"/>
            <p:cNvSpPr txBox="1">
              <a:spLocks noChangeArrowheads="1"/>
            </p:cNvSpPr>
            <p:nvPr/>
          </p:nvSpPr>
          <p:spPr bwMode="auto">
            <a:xfrm>
              <a:off x="5977370" y="5307305"/>
              <a:ext cx="78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-9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sp>
        <p:nvSpPr>
          <p:cNvPr id="23575" name="Text Box 10"/>
          <p:cNvSpPr txBox="1">
            <a:spLocks noChangeArrowheads="1"/>
          </p:cNvSpPr>
          <p:nvPr/>
        </p:nvSpPr>
        <p:spPr bwMode="auto">
          <a:xfrm>
            <a:off x="1300163" y="5595938"/>
            <a:ext cx="5461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Mm</a:t>
            </a:r>
            <a:endParaRPr lang="en-GB" altLang="en-US" sz="1700" baseline="30000"/>
          </a:p>
        </p:txBody>
      </p:sp>
      <p:sp>
        <p:nvSpPr>
          <p:cNvPr id="23576" name="Text Box 11"/>
          <p:cNvSpPr txBox="1">
            <a:spLocks noChangeArrowheads="1"/>
          </p:cNvSpPr>
          <p:nvPr/>
        </p:nvSpPr>
        <p:spPr bwMode="auto">
          <a:xfrm>
            <a:off x="2289175" y="5595938"/>
            <a:ext cx="4587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>
                <a:sym typeface="Symbol" panose="05050102010706020507" pitchFamily="18" charset="2"/>
              </a:rPr>
              <a:t>k</a:t>
            </a:r>
            <a:r>
              <a:rPr lang="de-CH" altLang="en-US" sz="1700"/>
              <a:t>m</a:t>
            </a:r>
            <a:endParaRPr lang="en-GB" altLang="en-US" sz="1700" baseline="30000"/>
          </a:p>
        </p:txBody>
      </p:sp>
      <p:sp>
        <p:nvSpPr>
          <p:cNvPr id="23577" name="Text Box 12"/>
          <p:cNvSpPr txBox="1">
            <a:spLocks noChangeArrowheads="1"/>
          </p:cNvSpPr>
          <p:nvPr/>
        </p:nvSpPr>
        <p:spPr bwMode="auto">
          <a:xfrm>
            <a:off x="388938" y="5595938"/>
            <a:ext cx="4968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Gm</a:t>
            </a:r>
            <a:endParaRPr lang="en-GB" altLang="en-US" sz="1700" baseline="30000"/>
          </a:p>
        </p:txBody>
      </p:sp>
      <p:grpSp>
        <p:nvGrpSpPr>
          <p:cNvPr id="23578" name="Group 75"/>
          <p:cNvGrpSpPr>
            <a:grpSpLocks/>
          </p:cNvGrpSpPr>
          <p:nvPr/>
        </p:nvGrpSpPr>
        <p:grpSpPr bwMode="auto">
          <a:xfrm>
            <a:off x="4997450" y="5307013"/>
            <a:ext cx="781050" cy="642937"/>
            <a:chOff x="4998159" y="5307305"/>
            <a:chExt cx="780983" cy="641975"/>
          </a:xfrm>
        </p:grpSpPr>
        <p:sp>
          <p:nvSpPr>
            <p:cNvPr id="23585" name="Text Box 11"/>
            <p:cNvSpPr txBox="1">
              <a:spLocks noChangeArrowheads="1"/>
            </p:cNvSpPr>
            <p:nvPr/>
          </p:nvSpPr>
          <p:spPr bwMode="auto">
            <a:xfrm>
              <a:off x="5146436" y="5595337"/>
              <a:ext cx="48442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>
                  <a:sym typeface="Symbol" panose="05050102010706020507" pitchFamily="18" charset="2"/>
                </a:rPr>
                <a:t></a:t>
              </a:r>
              <a:r>
                <a:rPr lang="de-CH" altLang="en-US" sz="1700"/>
                <a:t>m</a:t>
              </a:r>
              <a:endParaRPr lang="en-GB" altLang="en-US" sz="1700" baseline="30000"/>
            </a:p>
          </p:txBody>
        </p:sp>
        <p:sp>
          <p:nvSpPr>
            <p:cNvPr id="23586" name="TextBox 28"/>
            <p:cNvSpPr txBox="1">
              <a:spLocks noChangeArrowheads="1"/>
            </p:cNvSpPr>
            <p:nvPr/>
          </p:nvSpPr>
          <p:spPr bwMode="auto">
            <a:xfrm>
              <a:off x="4998159" y="5307305"/>
              <a:ext cx="78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-6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sp>
        <p:nvSpPr>
          <p:cNvPr id="23579" name="TextBox 30"/>
          <p:cNvSpPr txBox="1">
            <a:spLocks noChangeArrowheads="1"/>
          </p:cNvSpPr>
          <p:nvPr/>
        </p:nvSpPr>
        <p:spPr bwMode="auto">
          <a:xfrm>
            <a:off x="4013200" y="5307013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-3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80" name="TextBox 31"/>
          <p:cNvSpPr txBox="1">
            <a:spLocks noChangeArrowheads="1"/>
          </p:cNvSpPr>
          <p:nvPr/>
        </p:nvSpPr>
        <p:spPr bwMode="auto">
          <a:xfrm>
            <a:off x="3078163" y="5307013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0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112" name="TextBox 111"/>
          <p:cNvSpPr txBox="1"/>
          <p:nvPr/>
        </p:nvSpPr>
        <p:spPr>
          <a:xfrm>
            <a:off x="265113" y="3213100"/>
            <a:ext cx="22177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600" spc="600" dirty="0"/>
              <a:t>BIG</a:t>
            </a:r>
            <a:endParaRPr lang="de-CH" sz="9600" spc="600" dirty="0"/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8112125" y="3813175"/>
            <a:ext cx="67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small</a:t>
            </a:r>
            <a:endParaRPr lang="de-CH" altLang="en-US" sz="1400"/>
          </a:p>
        </p:txBody>
      </p:sp>
      <p:sp>
        <p:nvSpPr>
          <p:cNvPr id="115" name="Rectangle 114"/>
          <p:cNvSpPr/>
          <p:nvPr/>
        </p:nvSpPr>
        <p:spPr>
          <a:xfrm>
            <a:off x="266700" y="5359400"/>
            <a:ext cx="719138" cy="6302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72113" y="4868863"/>
            <a:ext cx="252412" cy="288925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81481E-6 L 0.10209 -4.81481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4.81481E-6 L 0.20608 -4.8148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86 -4.81481E-6 L 0.30695 -4.8148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86 -4.81481E-6 L 0.41233 -4.81481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45 -4.81481E-6 L 0.51997 -4.81481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97 -4.81481E-6 L 0.62709 -4.81481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4.81481E-6 L 0.73941 -4.81481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41 -4.81481E-6 L 0.85642 -4.81481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5" grpId="6" animBg="1"/>
      <p:bldP spid="115" grpId="7" animBg="1"/>
      <p:bldP spid="115" grpId="8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On-screen Show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Grössenordnungen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Grössenordnungen</dc:title>
  <dc:creator>Martino Poggio</dc:creator>
  <cp:lastModifiedBy>Martino Poggio</cp:lastModifiedBy>
  <cp:revision>1</cp:revision>
  <dcterms:created xsi:type="dcterms:W3CDTF">2016-09-22T20:27:39Z</dcterms:created>
  <dcterms:modified xsi:type="dcterms:W3CDTF">2016-09-22T20:28:24Z</dcterms:modified>
</cp:coreProperties>
</file>