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9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01B53-15C3-4629-A257-AA809025D942}" type="datetimeFigureOut">
              <a:rPr lang="de-CH" smtClean="0"/>
              <a:t>05.05.2020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77D3B-E135-4D13-8987-AB36812B8F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905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77D3B-E135-4D13-8987-AB36812B8F7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925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DECB8-0C32-4D5C-9754-F4557E3AB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4E36C6-D90D-4722-8CB9-8DAF9F0D8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E17D6A-E8CF-4231-8A9B-506A2252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4958-F89B-4FB9-8DA4-ABCF6A01857D}" type="datetime1">
              <a:rPr lang="de-CH" smtClean="0"/>
              <a:t>05.05.2020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498F87-DCB3-49F0-BEF4-AB2126AD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02CF61-9E8A-4140-B23B-4A5416BC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826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280E2-2AFD-47F0-B7E7-E872B9D4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E18D85-27F5-4871-80FC-CE3A8743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6266E0-FB6F-44C7-8D00-C7D09E80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5290-E491-41D4-9EFE-B7CDF3620F18}" type="datetime1">
              <a:rPr lang="de-CH" smtClean="0"/>
              <a:t>05.05.2020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0283C0-A5B5-465C-A37A-1877A199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216CEC-59A6-49DA-8AC2-22E6CCD1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729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240E0F-8E6F-4C25-B27A-BF9624F54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A8EF43-4B39-47C4-91ED-9D8AB349A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55CA83-D6FD-440E-A70A-7B5D2EF4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2145-CEDA-4AD8-B45E-98BC04A9B913}" type="datetime1">
              <a:rPr lang="de-CH" smtClean="0"/>
              <a:t>05.05.2020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A661E7-77C8-42CC-AFB0-E4CA3D0A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13DD97-8235-468A-9F0A-B8C16BBA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004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CBE66-6C81-47A7-A323-ED9087F8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3BC612-8016-49CF-9736-CE750EBCB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1B65D-53EA-4E60-A546-610E90E9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A431-9AE3-4F47-9459-559A94776DA3}" type="datetime1">
              <a:rPr lang="de-CH" smtClean="0"/>
              <a:t>05.05.2020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DBC275-7411-4657-A2E4-7700CB79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DB9F-0A83-4DC5-975E-DED52BA0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02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4826C-EF81-4D79-BA76-1E2E2221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02276F-8359-4BC8-9BF7-829708D94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C0ED4-8C87-4077-AE7D-CA9BC54C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49FB-9185-4A7B-9297-412296CE376A}" type="datetime1">
              <a:rPr lang="de-CH" smtClean="0"/>
              <a:t>05.05.2020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6B271A-77AC-4621-9C71-08F5D561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210C1-A7E7-40D3-BF4C-A4092F08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887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B6BFA-844C-4D62-9203-6482DAA2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6CA30-2699-499E-B62B-7E92BE619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FE6039-8A2B-4C34-97B6-4F0EDF549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F7E00B-51B8-4760-B1F5-A976B544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3709-7B72-4D48-AEC0-F8406D71F91E}" type="datetime1">
              <a:rPr lang="de-CH" smtClean="0"/>
              <a:t>05.05.2020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5D9249-177D-41E5-85F8-4A4C393E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69E7A9-F8FD-42E7-95D7-643060BC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515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BD82-7AB5-486C-8BF4-2A964402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F3BF47-3A2A-41C2-9A3F-9E763FED7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506CF9-700A-4FE1-9EB8-EDA88A1A3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1FDC4-7909-40E8-8039-B0610982F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864885-F20C-49B3-9EB7-01C2054E9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862368-8A89-47E3-8D53-F5B96C1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7345-9BDB-490D-B78A-21D943EABBB2}" type="datetime1">
              <a:rPr lang="de-CH" smtClean="0"/>
              <a:t>05.05.2020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F006DF-14FB-455E-ABD8-DEB42461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6FF9B2-8F50-4426-9FE6-F5B56023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6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B9146-BCB3-41C4-AAD8-DB40925F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0C1D41-059A-4D85-A54E-DBE82DDF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EE6-C151-4017-B2FD-8A88C22C4BC0}" type="datetime1">
              <a:rPr lang="de-CH" smtClean="0"/>
              <a:t>05.05.2020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15D7DF-A47F-44AF-9146-F75C2E9D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595FED-F11F-41C4-8B26-3B1B4847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50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D9FB8-EFBB-4A71-B83D-9C042E9A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7D85-81C7-49E4-BF69-561C8324EB64}" type="datetime1">
              <a:rPr lang="de-CH" smtClean="0"/>
              <a:t>05.05.2020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65E974-BC26-4575-8453-E2537FDE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94338F-6263-448A-A634-A86320BB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23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22135-EFD3-4F55-8DFD-59774D70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E6D62-A379-4406-B03F-C9F11603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C00787-069D-4E5F-A8A3-C2FF91ACB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DB93EF-B167-4DA2-862A-B12BAD3E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B66B-7305-4118-BCE7-B3B4BBB54925}" type="datetime1">
              <a:rPr lang="de-CH" smtClean="0"/>
              <a:t>05.05.2020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DFA946-896E-4C3C-A8B9-E15D6875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2EE858-7038-4D92-815E-931CF1FD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00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8B75A-97D3-4D94-885B-B4EE2A86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3CE0967-D8CA-48C0-91FD-BBD3EF265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D18DA8-30F9-4A51-A110-F5395DDD1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BF5A1C-79FF-4FC5-9692-34E24533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4E32-33E2-42F2-A366-B21481564DE0}" type="datetime1">
              <a:rPr lang="de-CH" smtClean="0"/>
              <a:t>05.05.2020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18D95-31E6-49C2-8D8E-C9005126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0AE6D1-2AD1-4BA1-9748-3AE4FD68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05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B38F9A-931E-452E-B146-E1294C26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60D631-5E44-4B7F-B32C-EBAB43EE3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4BC1D-D2FC-479D-BAE2-11391370E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D0B0-ADC8-47C2-AC2C-C6CE56C863AA}" type="datetime1">
              <a:rPr lang="de-CH" smtClean="0"/>
              <a:t>05.05.2020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226E7-F948-4ABE-924A-66276545B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78956-4ADA-4DA8-A178-6A4F90DC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8AE9-5AB0-4306-8A9D-B3CD114221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55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BC7D9B4-7262-40CC-99A9-5D4E6A4D8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769"/>
            <a:ext cx="9144000" cy="1655762"/>
          </a:xfrm>
        </p:spPr>
        <p:txBody>
          <a:bodyPr>
            <a:normAutofit/>
          </a:bodyPr>
          <a:lstStyle/>
          <a:p>
            <a:r>
              <a:rPr lang="de-DE" sz="2000" dirty="0"/>
              <a:t>Journal Club Talk</a:t>
            </a:r>
          </a:p>
          <a:p>
            <a:r>
              <a:rPr lang="de-DE" sz="2000" dirty="0"/>
              <a:t>Simon Svab, 4/21/20</a:t>
            </a:r>
            <a:endParaRPr lang="de-CH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B90D9F-B258-40ED-A18D-591BC2AF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645"/>
            <a:ext cx="12192000" cy="24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A0C819-538B-496D-9DCD-DB8E48BE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53" y="1705928"/>
            <a:ext cx="5889347" cy="279614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4B30011-C284-49B1-A1BF-B118319E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manipulation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spin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371726A-F99C-4954-819A-0516E6B4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10</a:t>
            </a:fld>
            <a:endParaRPr lang="de-CH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3496AB-F13D-44F4-B684-0F4593C4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73" y="2562488"/>
            <a:ext cx="3665498" cy="11788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4FBED1-6AD5-471D-ACA3-23C13B35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42" y="4568062"/>
            <a:ext cx="3925361" cy="12292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0510515-7C8D-4905-95E0-59FEBDFB10EA}"/>
              </a:ext>
            </a:extLst>
          </p:cNvPr>
          <p:cNvSpPr txBox="1"/>
          <p:nvPr/>
        </p:nvSpPr>
        <p:spPr>
          <a:xfrm>
            <a:off x="6908800" y="2119835"/>
            <a:ext cx="3943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RF </a:t>
            </a:r>
            <a:r>
              <a:rPr lang="de-DE" sz="1600" dirty="0" err="1"/>
              <a:t>burst</a:t>
            </a:r>
            <a:r>
              <a:rPr lang="de-DE" sz="1600" dirty="0"/>
              <a:t> on </a:t>
            </a:r>
            <a:r>
              <a:rPr lang="de-DE" sz="1600" dirty="0" err="1"/>
              <a:t>resonance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spins</a:t>
            </a:r>
            <a:endParaRPr lang="de-CH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89BDE0-5FBF-406C-8C94-0E6D258B8EFD}"/>
              </a:ext>
            </a:extLst>
          </p:cNvPr>
          <p:cNvSpPr txBox="1"/>
          <p:nvPr/>
        </p:nvSpPr>
        <p:spPr>
          <a:xfrm>
            <a:off x="6908799" y="3991005"/>
            <a:ext cx="5270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On-</a:t>
            </a:r>
            <a:r>
              <a:rPr lang="de-DE" sz="1600" dirty="0" err="1"/>
              <a:t>resonance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both</a:t>
            </a:r>
            <a:r>
              <a:rPr lang="de-DE" sz="1600" dirty="0"/>
              <a:t> </a:t>
            </a:r>
            <a:r>
              <a:rPr lang="de-DE" sz="1600" dirty="0" err="1"/>
              <a:t>spins</a:t>
            </a:r>
            <a:r>
              <a:rPr lang="de-DE" sz="1600" dirty="0"/>
              <a:t>: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oscillates</a:t>
            </a:r>
            <a:r>
              <a:rPr lang="de-DE" sz="1600" dirty="0"/>
              <a:t> </a:t>
            </a:r>
            <a:r>
              <a:rPr lang="de-DE" sz="1600" dirty="0" err="1"/>
              <a:t>twice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fast</a:t>
            </a:r>
          </a:p>
          <a:p>
            <a:r>
              <a:rPr lang="de-DE" sz="1600" dirty="0"/>
              <a:t>(</a:t>
            </a:r>
            <a:r>
              <a:rPr lang="de-DE" sz="1600" dirty="0" err="1"/>
              <a:t>only</a:t>
            </a:r>
            <a:r>
              <a:rPr lang="de-DE" sz="1600" dirty="0"/>
              <a:t> at </a:t>
            </a:r>
            <a:r>
              <a:rPr lang="de-DE" sz="1600" dirty="0" err="1"/>
              <a:t>highest</a:t>
            </a:r>
            <a:r>
              <a:rPr lang="de-DE" sz="1600" dirty="0"/>
              <a:t> </a:t>
            </a:r>
            <a:r>
              <a:rPr lang="de-DE" sz="1600" dirty="0" err="1"/>
              <a:t>powers</a:t>
            </a:r>
            <a:r>
              <a:rPr lang="de-DE" sz="1600" dirty="0"/>
              <a:t>, not </a:t>
            </a:r>
            <a:r>
              <a:rPr lang="de-DE" sz="1600" dirty="0" err="1"/>
              <a:t>observed</a:t>
            </a:r>
            <a:r>
              <a:rPr lang="de-DE" sz="1600" dirty="0"/>
              <a:t> in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/>
              <a:t>experiment</a:t>
            </a:r>
            <a:r>
              <a:rPr lang="de-DE" sz="1600" dirty="0"/>
              <a:t>)</a:t>
            </a:r>
            <a:endParaRPr lang="de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8CDEF76-DC23-408F-BDCE-FC829DFC88BA}"/>
                  </a:ext>
                </a:extLst>
              </p:cNvPr>
              <p:cNvSpPr txBox="1"/>
              <p:nvPr/>
            </p:nvSpPr>
            <p:spPr>
              <a:xfrm>
                <a:off x="479981" y="4575780"/>
                <a:ext cx="751394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/>
                  <a:t>Pulse </a:t>
                </a:r>
                <a:r>
                  <a:rPr lang="de-CH" dirty="0" err="1"/>
                  <a:t>right</a:t>
                </a:r>
                <a:r>
                  <a:rPr lang="de-CH" dirty="0"/>
                  <a:t> </a:t>
                </a:r>
                <a:r>
                  <a:rPr lang="de-CH" dirty="0" err="1"/>
                  <a:t>dot</a:t>
                </a:r>
                <a:r>
                  <a:rPr lang="de-CH" dirty="0"/>
                  <a:t> </a:t>
                </a:r>
                <a:r>
                  <a:rPr lang="de-CH" dirty="0" err="1"/>
                  <a:t>into</a:t>
                </a:r>
                <a:r>
                  <a:rPr lang="de-CH" dirty="0"/>
                  <a:t> Coulomb </a:t>
                </a:r>
                <a:r>
                  <a:rPr lang="de-CH" dirty="0" err="1"/>
                  <a:t>blockade</a:t>
                </a:r>
                <a:r>
                  <a:rPr lang="de-CH" dirty="0"/>
                  <a:t> </a:t>
                </a:r>
                <a:r>
                  <a:rPr lang="de-CH" dirty="0" err="1"/>
                  <a:t>during</a:t>
                </a:r>
                <a:r>
                  <a:rPr lang="de-CH" dirty="0"/>
                  <a:t> </a:t>
                </a:r>
                <a:r>
                  <a:rPr lang="de-CH" dirty="0" err="1"/>
                  <a:t>manipulation</a:t>
                </a: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/>
                  <a:t>Manipulation time </a:t>
                </a:r>
                <a:r>
                  <a:rPr lang="de-CH" dirty="0" err="1"/>
                  <a:t>held</a:t>
                </a:r>
                <a:r>
                  <a:rPr lang="de-CH" dirty="0"/>
                  <a:t> </a:t>
                </a:r>
                <a:r>
                  <a:rPr lang="de-CH" dirty="0" err="1"/>
                  <a:t>const</a:t>
                </a:r>
                <a:r>
                  <a:rPr lang="de-CH" dirty="0"/>
                  <a:t>. at 1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CH" dirty="0"/>
                  <a:t>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 err="1"/>
                  <a:t>Electron</a:t>
                </a:r>
                <a:r>
                  <a:rPr lang="de-CH" dirty="0"/>
                  <a:t> </a:t>
                </a:r>
                <a:r>
                  <a:rPr lang="de-CH" dirty="0" err="1"/>
                  <a:t>rotated</a:t>
                </a:r>
                <a:r>
                  <a:rPr lang="de-CH" dirty="0"/>
                  <a:t> </a:t>
                </a:r>
                <a:r>
                  <a:rPr lang="de-CH" dirty="0" err="1"/>
                  <a:t>by</a:t>
                </a:r>
                <a:r>
                  <a:rPr lang="de-CH" dirty="0"/>
                  <a:t> (2n+1)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CH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</a:t>
                </a:r>
                <a:r>
                  <a:rPr lang="de-CH" dirty="0"/>
                  <a:t> maximum </a:t>
                </a:r>
                <a:r>
                  <a:rPr lang="de-CH" dirty="0" err="1"/>
                  <a:t>contribution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current</a:t>
                </a: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/>
                  <a:t>2n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CH" dirty="0"/>
                  <a:t> </a:t>
                </a:r>
                <a:r>
                  <a:rPr lang="de-CH" dirty="0">
                    <a:sym typeface="Wingdings" panose="05000000000000000000" pitchFamily="2" charset="2"/>
                  </a:rPr>
                  <a:t> </a:t>
                </a:r>
                <a:r>
                  <a:rPr lang="de-CH" dirty="0" err="1">
                    <a:sym typeface="Wingdings" panose="05000000000000000000" pitchFamily="2" charset="2"/>
                  </a:rPr>
                  <a:t>no</a:t>
                </a:r>
                <a:r>
                  <a:rPr lang="de-CH" dirty="0">
                    <a:sym typeface="Wingdings" panose="05000000000000000000" pitchFamily="2" charset="2"/>
                  </a:rPr>
                  <a:t> </a:t>
                </a:r>
                <a:r>
                  <a:rPr lang="de-CH" dirty="0" err="1">
                    <a:sym typeface="Wingdings" panose="05000000000000000000" pitchFamily="2" charset="2"/>
                  </a:rPr>
                  <a:t>electron</a:t>
                </a:r>
                <a:r>
                  <a:rPr lang="de-CH" dirty="0">
                    <a:sym typeface="Wingdings" panose="05000000000000000000" pitchFamily="2" charset="2"/>
                  </a:rPr>
                  <a:t> </a:t>
                </a:r>
                <a:r>
                  <a:rPr lang="de-CH" dirty="0" err="1">
                    <a:sym typeface="Wingdings" panose="05000000000000000000" pitchFamily="2" charset="2"/>
                  </a:rPr>
                  <a:t>flow</a:t>
                </a: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8CDEF76-DC23-408F-BDCE-FC829DFC8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1" y="4575780"/>
                <a:ext cx="7513949" cy="1754326"/>
              </a:xfrm>
              <a:prstGeom prst="rect">
                <a:avLst/>
              </a:prstGeom>
              <a:blipFill>
                <a:blip r:embed="rId5"/>
                <a:stretch>
                  <a:fillRect l="-568" t="-209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35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3123187-30AA-44D1-AC1C-F817C8C6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" y="1401553"/>
            <a:ext cx="5602189" cy="39847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B8321C-7919-41BD-9A82-4EF505CE2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371" y="1144204"/>
            <a:ext cx="5030852" cy="41935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EBBE50-1A0E-4504-8B90-91CE1F9B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11</a:t>
            </a:fld>
            <a:endParaRPr lang="de-CH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C0FA04D-FF94-437A-8930-88321341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manipulation</a:t>
            </a:r>
            <a:r>
              <a:rPr lang="de-DE" dirty="0"/>
              <a:t>: Rabi </a:t>
            </a:r>
            <a:r>
              <a:rPr lang="de-DE" dirty="0" err="1"/>
              <a:t>oscillations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83C121C8-9E4A-40A3-8646-EAD475534285}"/>
                  </a:ext>
                </a:extLst>
              </p:cNvPr>
              <p:cNvSpPr txBox="1"/>
              <p:nvPr/>
            </p:nvSpPr>
            <p:spPr>
              <a:xfrm>
                <a:off x="112337" y="5372419"/>
                <a:ext cx="644611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/>
                  <a:t>Linear </a:t>
                </a:r>
                <a:r>
                  <a:rPr lang="de-CH" dirty="0" err="1"/>
                  <a:t>dependence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𝑅𝑎𝑏𝑖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CH" dirty="0"/>
                  <a:t> on RF </a:t>
                </a:r>
                <a:r>
                  <a:rPr lang="de-CH" dirty="0" err="1"/>
                  <a:t>burst</a:t>
                </a:r>
                <a:r>
                  <a:rPr lang="de-CH" dirty="0"/>
                  <a:t> </a:t>
                </a:r>
                <a:r>
                  <a:rPr lang="de-CH" dirty="0" err="1"/>
                  <a:t>amplitude</a:t>
                </a:r>
                <a:r>
                  <a:rPr lang="de-CH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de-CH" dirty="0"/>
                  <a:t> in RWA)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b="0" dirty="0" err="1"/>
                  <a:t>Extracted</a:t>
                </a:r>
                <a:r>
                  <a:rPr lang="de-CH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up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1.9 </a:t>
                </a:r>
                <a:r>
                  <a:rPr lang="de-CH" dirty="0" err="1"/>
                  <a:t>mT</a:t>
                </a:r>
                <a:r>
                  <a:rPr lang="de-CH" dirty="0"/>
                  <a:t>  (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rotation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27 </a:t>
                </a:r>
                <a:r>
                  <a:rPr lang="de-CH" dirty="0" err="1"/>
                  <a:t>ns</a:t>
                </a:r>
                <a:r>
                  <a:rPr lang="de-CH" dirty="0"/>
                  <a:t>) </a:t>
                </a:r>
                <a:r>
                  <a:rPr lang="de-CH" dirty="0" err="1"/>
                  <a:t>before</a:t>
                </a:r>
                <a:r>
                  <a:rPr lang="de-CH" dirty="0"/>
                  <a:t> </a:t>
                </a:r>
                <a:r>
                  <a:rPr lang="de-CH" dirty="0" err="1"/>
                  <a:t>electric</a:t>
                </a:r>
                <a:r>
                  <a:rPr lang="de-CH" dirty="0"/>
                  <a:t> </a:t>
                </a:r>
                <a:r>
                  <a:rPr lang="de-CH" dirty="0" err="1"/>
                  <a:t>field</a:t>
                </a:r>
                <a:r>
                  <a:rPr lang="de-CH" dirty="0"/>
                  <a:t> </a:t>
                </a:r>
                <a:r>
                  <a:rPr lang="de-CH" dirty="0" err="1"/>
                  <a:t>effects</a:t>
                </a:r>
                <a:r>
                  <a:rPr lang="de-CH" dirty="0"/>
                  <a:t> </a:t>
                </a:r>
                <a:r>
                  <a:rPr lang="de-CH" dirty="0" err="1"/>
                  <a:t>hinder</a:t>
                </a:r>
                <a:r>
                  <a:rPr lang="de-CH" dirty="0"/>
                  <a:t> </a:t>
                </a:r>
                <a:r>
                  <a:rPr lang="de-CH" dirty="0" err="1"/>
                  <a:t>measurement</a:t>
                </a: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83C121C8-9E4A-40A3-8646-EAD475534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" y="5372419"/>
                <a:ext cx="6446110" cy="2031325"/>
              </a:xfrm>
              <a:prstGeom prst="rect">
                <a:avLst/>
              </a:prstGeom>
              <a:blipFill>
                <a:blip r:embed="rId4"/>
                <a:stretch>
                  <a:fillRect l="-567" t="-149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DCFB515-26FF-42B9-B26C-B61E468EF6FE}"/>
                  </a:ext>
                </a:extLst>
              </p:cNvPr>
              <p:cNvSpPr txBox="1"/>
              <p:nvPr/>
            </p:nvSpPr>
            <p:spPr>
              <a:xfrm>
                <a:off x="6402890" y="5367116"/>
                <a:ext cx="575774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/>
                  <a:t>Rabi </a:t>
                </a:r>
                <a:r>
                  <a:rPr lang="de-CH" dirty="0" err="1"/>
                  <a:t>period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~100 </a:t>
                </a:r>
                <a:r>
                  <a:rPr lang="de-CH" dirty="0" err="1"/>
                  <a:t>ns</a:t>
                </a:r>
                <a:r>
                  <a:rPr lang="de-CH" dirty="0"/>
                  <a:t> </a:t>
                </a:r>
                <a:r>
                  <a:rPr lang="de-CH" dirty="0" err="1"/>
                  <a:t>much</a:t>
                </a:r>
                <a:r>
                  <a:rPr lang="de-CH" dirty="0"/>
                  <a:t> </a:t>
                </a:r>
                <a:r>
                  <a:rPr lang="de-CH" dirty="0" err="1"/>
                  <a:t>longer</a:t>
                </a:r>
                <a:r>
                  <a:rPr lang="de-CH" dirty="0"/>
                  <a:t> </a:t>
                </a:r>
                <a:r>
                  <a:rPr lang="de-CH" dirty="0" err="1"/>
                  <a:t>than</a:t>
                </a:r>
                <a:r>
                  <a:rPr lang="de-CH" dirty="0"/>
                  <a:t> time-</a:t>
                </a:r>
                <a:r>
                  <a:rPr lang="de-CH" dirty="0" err="1"/>
                  <a:t>averaged</a:t>
                </a:r>
                <a:r>
                  <a:rPr lang="de-CH" dirty="0"/>
                  <a:t> </a:t>
                </a:r>
                <a:r>
                  <a:rPr lang="de-CH" dirty="0" err="1"/>
                  <a:t>coherence</a:t>
                </a:r>
                <a:r>
                  <a:rPr lang="de-CH" dirty="0"/>
                  <a:t> time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CH" dirty="0"/>
                  <a:t>~ 10-20 </a:t>
                </a:r>
                <a:r>
                  <a:rPr lang="de-CH" dirty="0" err="1"/>
                  <a:t>ns</a:t>
                </a: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 err="1"/>
                  <a:t>Reason</a:t>
                </a:r>
                <a:r>
                  <a:rPr lang="de-CH" dirty="0"/>
                  <a:t>: </a:t>
                </a:r>
                <a:r>
                  <a:rPr lang="de-CH" dirty="0" err="1"/>
                  <a:t>nuclear</a:t>
                </a:r>
                <a:r>
                  <a:rPr lang="de-CH" dirty="0"/>
                  <a:t> </a:t>
                </a:r>
                <a:r>
                  <a:rPr lang="de-CH" dirty="0" err="1"/>
                  <a:t>field</a:t>
                </a:r>
                <a:r>
                  <a:rPr lang="de-CH" dirty="0"/>
                  <a:t> </a:t>
                </a:r>
                <a:r>
                  <a:rPr lang="de-CH" dirty="0" err="1"/>
                  <a:t>fluctuates</a:t>
                </a:r>
                <a:r>
                  <a:rPr lang="de-CH" dirty="0"/>
                  <a:t> </a:t>
                </a:r>
                <a:r>
                  <a:rPr lang="de-CH" dirty="0" err="1"/>
                  <a:t>very</a:t>
                </a:r>
                <a:r>
                  <a:rPr lang="de-CH" dirty="0"/>
                  <a:t> </a:t>
                </a:r>
                <a:r>
                  <a:rPr lang="de-CH" dirty="0" err="1"/>
                  <a:t>slowly</a:t>
                </a:r>
                <a:r>
                  <a:rPr lang="de-CH" dirty="0"/>
                  <a:t> </a:t>
                </a:r>
                <a:r>
                  <a:rPr lang="de-CH" dirty="0" err="1"/>
                  <a:t>compared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spin</a:t>
                </a:r>
                <a:r>
                  <a:rPr lang="de-CH" dirty="0"/>
                  <a:t> </a:t>
                </a:r>
                <a:r>
                  <a:rPr lang="de-CH" dirty="0" err="1"/>
                  <a:t>rotations</a:t>
                </a: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DCFB515-26FF-42B9-B26C-B61E468EF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90" y="5367116"/>
                <a:ext cx="5757743" cy="2031325"/>
              </a:xfrm>
              <a:prstGeom prst="rect">
                <a:avLst/>
              </a:prstGeom>
              <a:blipFill>
                <a:blip r:embed="rId5"/>
                <a:stretch>
                  <a:fillRect l="-635" t="-1497" r="-21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37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B5BCD12-37FC-4479-8F76-A17F2E9D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37094"/>
            <a:ext cx="5738171" cy="449670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D68328-36C6-4230-A183-9DB14438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12</a:t>
            </a:fld>
            <a:endParaRPr lang="de-CH" sz="200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F84A5D8-CD4E-4AB9-844C-64E080A2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Quantum </a:t>
            </a:r>
            <a:r>
              <a:rPr lang="de-DE" dirty="0" err="1"/>
              <a:t>gate</a:t>
            </a:r>
            <a:r>
              <a:rPr lang="de-DE" dirty="0"/>
              <a:t> </a:t>
            </a:r>
            <a:r>
              <a:rPr lang="de-DE" dirty="0" err="1"/>
              <a:t>fidelity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96544ED-30A3-419C-94A7-9A1D9EB7937A}"/>
                  </a:ext>
                </a:extLst>
              </p:cNvPr>
              <p:cNvSpPr txBox="1"/>
              <p:nvPr/>
            </p:nvSpPr>
            <p:spPr>
              <a:xfrm>
                <a:off x="199534" y="2961077"/>
                <a:ext cx="60614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/>
                  <a:t>Based on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CH" dirty="0"/>
                  <a:t> and </a:t>
                </a:r>
                <a:r>
                  <a:rPr lang="de-CH" dirty="0" err="1"/>
                  <a:t>nuclear</a:t>
                </a:r>
                <a:r>
                  <a:rPr lang="de-CH" dirty="0"/>
                  <a:t> </a:t>
                </a:r>
                <a:r>
                  <a:rPr lang="de-CH" dirty="0" err="1"/>
                  <a:t>field</a:t>
                </a:r>
                <a:r>
                  <a:rPr lang="de-CH" dirty="0"/>
                  <a:t> </a:t>
                </a:r>
                <a:r>
                  <a:rPr lang="de-CH" dirty="0" err="1"/>
                  <a:t>fluctuations</a:t>
                </a:r>
                <a:r>
                  <a:rPr lang="de-CH" dirty="0"/>
                  <a:t>, </a:t>
                </a:r>
                <a:r>
                  <a:rPr lang="de-CH" dirty="0" err="1"/>
                  <a:t>estimate</a:t>
                </a:r>
                <a:r>
                  <a:rPr lang="de-CH" dirty="0"/>
                  <a:t> angle </a:t>
                </a:r>
                <a:r>
                  <a:rPr lang="de-CH" dirty="0" err="1"/>
                  <a:t>over</a:t>
                </a:r>
                <a:r>
                  <a:rPr lang="de-CH" dirty="0"/>
                  <a:t> </a:t>
                </a:r>
                <a:r>
                  <a:rPr lang="de-CH" dirty="0" err="1"/>
                  <a:t>which</a:t>
                </a:r>
                <a:r>
                  <a:rPr lang="de-CH" dirty="0"/>
                  <a:t> </a:t>
                </a:r>
                <a:r>
                  <a:rPr lang="de-CH" dirty="0" err="1"/>
                  <a:t>electrons</a:t>
                </a:r>
                <a:r>
                  <a:rPr lang="de-CH" dirty="0"/>
                  <a:t> </a:t>
                </a:r>
                <a:r>
                  <a:rPr lang="de-CH" dirty="0" err="1"/>
                  <a:t>are</a:t>
                </a:r>
                <a:r>
                  <a:rPr lang="de-CH" dirty="0"/>
                  <a:t> </a:t>
                </a:r>
                <a:r>
                  <a:rPr lang="de-CH" dirty="0" err="1"/>
                  <a:t>rotated</a:t>
                </a:r>
                <a:r>
                  <a:rPr lang="de-CH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 err="1"/>
                  <a:t>For</a:t>
                </a:r>
                <a:r>
                  <a:rPr lang="de-CH" dirty="0"/>
                  <a:t> </a:t>
                </a:r>
                <a:r>
                  <a:rPr lang="de-CH" dirty="0" err="1"/>
                  <a:t>highest</a:t>
                </a:r>
                <a:r>
                  <a:rPr lang="de-CH" dirty="0"/>
                  <a:t> </a:t>
                </a:r>
                <a:r>
                  <a:rPr lang="de-CH" dirty="0" err="1"/>
                  <a:t>ratio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CH" dirty="0"/>
                  <a:t>, </a:t>
                </a:r>
                <a:r>
                  <a:rPr lang="de-CH" dirty="0" err="1"/>
                  <a:t>the</a:t>
                </a:r>
                <a:r>
                  <a:rPr lang="de-CH" dirty="0"/>
                  <a:t> </a:t>
                </a:r>
                <a:r>
                  <a:rPr lang="de-CH" dirty="0" err="1"/>
                  <a:t>tip</a:t>
                </a:r>
                <a:r>
                  <a:rPr lang="de-CH" dirty="0"/>
                  <a:t> angle </a:t>
                </a:r>
                <a:r>
                  <a:rPr lang="de-CH" dirty="0" err="1"/>
                  <a:t>for</a:t>
                </a:r>
                <a:r>
                  <a:rPr lang="de-CH" dirty="0"/>
                  <a:t> </a:t>
                </a:r>
                <a:r>
                  <a:rPr lang="de-CH" dirty="0" err="1"/>
                  <a:t>intended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CH" b="0" i="0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 err="1"/>
                  <a:t>rotation</a:t>
                </a:r>
                <a:r>
                  <a:rPr lang="de-CH" dirty="0"/>
                  <a:t> </a:t>
                </a:r>
                <a:r>
                  <a:rPr lang="de-CH" dirty="0" err="1"/>
                  <a:t>is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>
                            <a:latin typeface="Cambria Math" panose="02040503050406030204" pitchFamily="18" charset="0"/>
                          </a:rPr>
                          <m:t>131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 ~73% </a:t>
                </a:r>
                <a:r>
                  <a:rPr lang="de-CH" dirty="0" err="1">
                    <a:sym typeface="Wingdings" panose="05000000000000000000" pitchFamily="2" charset="2"/>
                  </a:rPr>
                  <a:t>fidelity</a:t>
                </a:r>
                <a:endParaRPr lang="de-CH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B96544ED-30A3-419C-94A7-9A1D9EB7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4" y="2961077"/>
                <a:ext cx="6061436" cy="1477328"/>
              </a:xfrm>
              <a:prstGeom prst="rect">
                <a:avLst/>
              </a:prstGeom>
              <a:blipFill>
                <a:blip r:embed="rId3"/>
                <a:stretch>
                  <a:fillRect l="-704" t="-247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175E8EA9-D81A-41FC-86AE-7B888929FD38}"/>
              </a:ext>
            </a:extLst>
          </p:cNvPr>
          <p:cNvSpPr txBox="1"/>
          <p:nvPr/>
        </p:nvSpPr>
        <p:spPr>
          <a:xfrm>
            <a:off x="7692272" y="1442301"/>
            <a:ext cx="227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Numerical</a:t>
            </a:r>
            <a:r>
              <a:rPr lang="de-CH" dirty="0"/>
              <a:t> </a:t>
            </a:r>
            <a:r>
              <a:rPr lang="de-CH" dirty="0" err="1"/>
              <a:t>calculation</a:t>
            </a:r>
            <a:r>
              <a:rPr lang="de-CH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777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E1A9C-A0CC-4AFD-A67D-3A933096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1C7EC5-D852-41C0-B429-494503E4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Control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confined</a:t>
            </a:r>
            <a:r>
              <a:rPr lang="de-DE" dirty="0"/>
              <a:t> in DQD via ESR: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ESR </a:t>
            </a:r>
            <a:r>
              <a:rPr lang="de-CH" dirty="0" err="1"/>
              <a:t>spin</a:t>
            </a:r>
            <a:r>
              <a:rPr lang="de-CH" dirty="0"/>
              <a:t> </a:t>
            </a:r>
            <a:r>
              <a:rPr lang="de-CH" dirty="0" err="1"/>
              <a:t>state</a:t>
            </a:r>
            <a:r>
              <a:rPr lang="de-CH" dirty="0"/>
              <a:t> </a:t>
            </a:r>
            <a:r>
              <a:rPr lang="de-CH" dirty="0" err="1"/>
              <a:t>spectroscopy</a:t>
            </a:r>
            <a:endParaRPr lang="de-CH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/>
              <a:t>Demonstration </a:t>
            </a:r>
            <a:r>
              <a:rPr lang="de-CH" dirty="0" err="1"/>
              <a:t>of</a:t>
            </a:r>
            <a:r>
              <a:rPr lang="de-CH" dirty="0"/>
              <a:t> Rabi </a:t>
            </a:r>
            <a:r>
              <a:rPr lang="de-CH" dirty="0" err="1"/>
              <a:t>oscillations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7003FE-2A04-431B-B90B-1AA3CCDB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2</a:t>
            </a:fld>
            <a:endParaRPr lang="de-CH" sz="2000"/>
          </a:p>
        </p:txBody>
      </p:sp>
    </p:spTree>
    <p:extLst>
      <p:ext uri="{BB962C8B-B14F-4D97-AF65-F5344CB8AC3E}">
        <p14:creationId xmlns:p14="http://schemas.microsoft.com/office/powerpoint/2010/main" val="393779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B5C9634-3DD9-4565-A121-042DDDA9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821" y="4120827"/>
            <a:ext cx="2667099" cy="23720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19AF4E-2DD7-4624-8BEA-C1271600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81" y="1791093"/>
            <a:ext cx="4843809" cy="46197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D39A2CB-46F6-44B6-A3A5-1257AF3FC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941" y="158552"/>
            <a:ext cx="4945066" cy="352109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B6CF52A-FCBF-46D6-A5F0-D0CA6A5D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Device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DE9E2B-7793-450D-AB5D-A51BA95D9902}"/>
              </a:ext>
            </a:extLst>
          </p:cNvPr>
          <p:cNvSpPr txBox="1"/>
          <p:nvPr/>
        </p:nvSpPr>
        <p:spPr>
          <a:xfrm>
            <a:off x="6239104" y="3679646"/>
            <a:ext cx="551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Termination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coplanar</a:t>
            </a:r>
            <a:r>
              <a:rPr lang="de-DE" dirty="0"/>
              <a:t> </a:t>
            </a:r>
            <a:r>
              <a:rPr lang="de-DE" dirty="0" err="1"/>
              <a:t>stripline</a:t>
            </a:r>
            <a:r>
              <a:rPr lang="de-DE" dirty="0"/>
              <a:t> (Au) on 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gates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37E2AD-F0EC-4D4C-9214-CF349B30910C}"/>
              </a:ext>
            </a:extLst>
          </p:cNvPr>
          <p:cNvSpPr txBox="1"/>
          <p:nvPr/>
        </p:nvSpPr>
        <p:spPr>
          <a:xfrm>
            <a:off x="3962400" y="6258560"/>
            <a:ext cx="166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rise</a:t>
            </a:r>
            <a:r>
              <a:rPr lang="de-DE" dirty="0"/>
              <a:t> time 150ps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4592F0-E11C-495F-B99D-5A0EAA60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3</a:t>
            </a:fld>
            <a:endParaRPr lang="de-CH" sz="20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76EBBDD-B043-41FD-9148-2B4F63C8B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284" y="4136787"/>
            <a:ext cx="2667099" cy="24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6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8F72CE0-ADC0-454B-80D6-1C2B0B52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Transport in </a:t>
            </a:r>
            <a:r>
              <a:rPr lang="de-DE" dirty="0" err="1"/>
              <a:t>spin</a:t>
            </a:r>
            <a:r>
              <a:rPr lang="de-DE" dirty="0"/>
              <a:t>-blockade </a:t>
            </a:r>
            <a:r>
              <a:rPr lang="de-DE" dirty="0" err="1"/>
              <a:t>regime</a:t>
            </a:r>
            <a:r>
              <a:rPr lang="de-DE" dirty="0"/>
              <a:t> (1)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522A0A-3B85-493A-A8B5-4E301B92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4</a:t>
            </a:fld>
            <a:endParaRPr lang="de-CH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72110C-0C22-4DC3-BBFE-F5A6F057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3" y="1593413"/>
            <a:ext cx="4474183" cy="23626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E1E50F8-31C8-45EB-89CC-51CD98168A52}"/>
              </a:ext>
            </a:extLst>
          </p:cNvPr>
          <p:cNvSpPr txBox="1"/>
          <p:nvPr/>
        </p:nvSpPr>
        <p:spPr>
          <a:xfrm>
            <a:off x="1157591" y="1506022"/>
            <a:ext cx="19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Pauli </a:t>
            </a:r>
            <a:r>
              <a:rPr lang="de-CH" dirty="0" err="1"/>
              <a:t>spin</a:t>
            </a:r>
            <a:r>
              <a:rPr lang="de-CH" dirty="0"/>
              <a:t> </a:t>
            </a:r>
            <a:r>
              <a:rPr lang="de-CH" dirty="0" err="1"/>
              <a:t>blockade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A8DFE6-0560-4CFC-BB82-B4CA5022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93" y="3928315"/>
            <a:ext cx="5797707" cy="23626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EB6C8E-DF91-424F-A676-0F1489D42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349" y="1506022"/>
            <a:ext cx="4494060" cy="40942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5237246-0EC0-40D5-A741-5A4BD7C77B1B}"/>
              </a:ext>
            </a:extLst>
          </p:cNvPr>
          <p:cNvSpPr txBox="1"/>
          <p:nvPr/>
        </p:nvSpPr>
        <p:spPr>
          <a:xfrm>
            <a:off x="68092" y="6356350"/>
            <a:ext cx="335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T(0,2) not </a:t>
            </a:r>
            <a:r>
              <a:rPr lang="de-CH" dirty="0" err="1"/>
              <a:t>energetically</a:t>
            </a:r>
            <a:r>
              <a:rPr lang="de-CH" dirty="0"/>
              <a:t> </a:t>
            </a:r>
            <a:r>
              <a:rPr lang="de-CH" dirty="0" err="1"/>
              <a:t>accessible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53A341F-8845-4197-A3CB-8ABDC09775F2}"/>
              </a:ext>
            </a:extLst>
          </p:cNvPr>
          <p:cNvSpPr txBox="1"/>
          <p:nvPr/>
        </p:nvSpPr>
        <p:spPr>
          <a:xfrm>
            <a:off x="3715963" y="6373771"/>
            <a:ext cx="316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Right </a:t>
            </a:r>
            <a:r>
              <a:rPr lang="de-CH" dirty="0" err="1"/>
              <a:t>dot</a:t>
            </a:r>
            <a:r>
              <a:rPr lang="de-CH" dirty="0"/>
              <a:t> potential </a:t>
            </a:r>
            <a:r>
              <a:rPr lang="de-CH" dirty="0" err="1"/>
              <a:t>pulled</a:t>
            </a:r>
            <a:r>
              <a:rPr lang="de-CH" dirty="0"/>
              <a:t> down</a:t>
            </a:r>
          </a:p>
        </p:txBody>
      </p:sp>
    </p:spTree>
    <p:extLst>
      <p:ext uri="{BB962C8B-B14F-4D97-AF65-F5344CB8AC3E}">
        <p14:creationId xmlns:p14="http://schemas.microsoft.com/office/powerpoint/2010/main" val="5162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8F72CE0-ADC0-454B-80D6-1C2B0B52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Transport in </a:t>
            </a:r>
            <a:r>
              <a:rPr lang="de-DE" dirty="0" err="1"/>
              <a:t>spin</a:t>
            </a:r>
            <a:r>
              <a:rPr lang="de-DE" dirty="0"/>
              <a:t>-blockade </a:t>
            </a:r>
            <a:r>
              <a:rPr lang="de-DE" dirty="0" err="1"/>
              <a:t>regime</a:t>
            </a:r>
            <a:r>
              <a:rPr lang="de-DE" dirty="0"/>
              <a:t> (2)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522A0A-3B85-493A-A8B5-4E301B92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5</a:t>
            </a:fld>
            <a:endParaRPr lang="de-CH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EA3307-B111-46FA-8773-5C9DC247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7" y="1319212"/>
            <a:ext cx="5229225" cy="42195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1C822F8-A5ED-4C21-91BA-FD1AF1A8BC74}"/>
              </a:ext>
            </a:extLst>
          </p:cNvPr>
          <p:cNvSpPr txBox="1"/>
          <p:nvPr/>
        </p:nvSpPr>
        <p:spPr>
          <a:xfrm>
            <a:off x="242077" y="5671226"/>
            <a:ext cx="578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B-</a:t>
            </a:r>
            <a:r>
              <a:rPr lang="de-CH" dirty="0" err="1"/>
              <a:t>field</a:t>
            </a:r>
            <a:r>
              <a:rPr lang="de-CH" dirty="0"/>
              <a:t> </a:t>
            </a:r>
            <a:r>
              <a:rPr lang="de-CH" dirty="0" err="1"/>
              <a:t>turned</a:t>
            </a:r>
            <a:r>
              <a:rPr lang="de-CH" dirty="0"/>
              <a:t> off: </a:t>
            </a:r>
            <a:r>
              <a:rPr lang="de-CH" dirty="0" err="1"/>
              <a:t>Nuclear</a:t>
            </a:r>
            <a:r>
              <a:rPr lang="de-CH" dirty="0"/>
              <a:t> </a:t>
            </a:r>
            <a:r>
              <a:rPr lang="de-CH" dirty="0" err="1"/>
              <a:t>field</a:t>
            </a:r>
            <a:r>
              <a:rPr lang="de-CH" dirty="0"/>
              <a:t> </a:t>
            </a:r>
            <a:r>
              <a:rPr lang="de-CH" dirty="0" err="1"/>
              <a:t>admixes</a:t>
            </a:r>
            <a:r>
              <a:rPr lang="de-CH" dirty="0"/>
              <a:t> </a:t>
            </a:r>
            <a:r>
              <a:rPr lang="de-CH" dirty="0" err="1"/>
              <a:t>singlet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triplets</a:t>
            </a:r>
            <a:endParaRPr lang="de-CH" dirty="0"/>
          </a:p>
          <a:p>
            <a:r>
              <a:rPr lang="de-CH" dirty="0">
                <a:sym typeface="Wingdings" panose="05000000000000000000" pitchFamily="2" charset="2"/>
              </a:rPr>
              <a:t> Spin-blockade </a:t>
            </a:r>
            <a:r>
              <a:rPr lang="de-CH" dirty="0" err="1">
                <a:sym typeface="Wingdings" panose="05000000000000000000" pitchFamily="2" charset="2"/>
              </a:rPr>
              <a:t>lifted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80476BF-8DF4-4B90-96B4-E5E49C8E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834" y="1673666"/>
            <a:ext cx="4734795" cy="228549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32FC31-FC43-4EE4-A70E-4E48E026F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144" y="3729138"/>
            <a:ext cx="3571032" cy="310494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290DF7D-369E-4D97-A13D-E162D119DEC4}"/>
              </a:ext>
            </a:extLst>
          </p:cNvPr>
          <p:cNvSpPr txBox="1"/>
          <p:nvPr/>
        </p:nvSpPr>
        <p:spPr>
          <a:xfrm>
            <a:off x="7842860" y="1376390"/>
            <a:ext cx="338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Bias </a:t>
            </a:r>
            <a:r>
              <a:rPr lang="de-CH" dirty="0" err="1"/>
              <a:t>reversed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spin</a:t>
            </a:r>
            <a:r>
              <a:rPr lang="de-CH" dirty="0"/>
              <a:t>-blockade</a:t>
            </a:r>
          </a:p>
        </p:txBody>
      </p:sp>
    </p:spTree>
    <p:extLst>
      <p:ext uri="{BB962C8B-B14F-4D97-AF65-F5344CB8AC3E}">
        <p14:creationId xmlns:p14="http://schemas.microsoft.com/office/powerpoint/2010/main" val="376259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5805F4E-0238-408A-9F5D-F7770375A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59" y="1898892"/>
            <a:ext cx="7519481" cy="373661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8F72CE0-ADC0-454B-80D6-1C2B0B52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Transport in </a:t>
            </a:r>
            <a:r>
              <a:rPr lang="de-DE" dirty="0" err="1"/>
              <a:t>spin</a:t>
            </a:r>
            <a:r>
              <a:rPr lang="de-DE" dirty="0"/>
              <a:t>-blockade </a:t>
            </a:r>
            <a:r>
              <a:rPr lang="de-DE" dirty="0" err="1"/>
              <a:t>regime</a:t>
            </a:r>
            <a:r>
              <a:rPr lang="de-DE" dirty="0"/>
              <a:t> (3)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522A0A-3B85-493A-A8B5-4E301B92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6</a:t>
            </a:fld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5863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D43D8F-2D45-4774-AA19-74B9C918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76" y="1629529"/>
            <a:ext cx="5704824" cy="365547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EBFD1D2-3142-4582-94A3-FA1F6887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7624"/>
            <a:ext cx="5207541" cy="376745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13F4F90-20C0-4D4B-AC15-E9A70887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ESR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r>
              <a:rPr lang="de-DE" dirty="0"/>
              <a:t> (1)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100A08-D31B-45D1-9224-C5D438E4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7</a:t>
            </a:fld>
            <a:endParaRPr lang="de-CH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3E5C9A5-28DE-45C7-A8EE-A33C446A3E56}"/>
                  </a:ext>
                </a:extLst>
              </p:cNvPr>
              <p:cNvSpPr txBox="1"/>
              <p:nvPr/>
            </p:nvSpPr>
            <p:spPr>
              <a:xfrm>
                <a:off x="6096001" y="5626075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dirty="0"/>
                  <a:t>Peaks </a:t>
                </a:r>
                <a:r>
                  <a:rPr lang="de-CH" dirty="0" err="1"/>
                  <a:t>develop</a:t>
                </a:r>
                <a:r>
                  <a:rPr lang="de-CH" dirty="0"/>
                  <a:t> at resonant </a:t>
                </a:r>
                <a:r>
                  <a:rPr lang="de-CH" dirty="0" err="1"/>
                  <a:t>field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= ±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when</a:t>
                </a:r>
                <a:r>
                  <a:rPr lang="de-CH" dirty="0"/>
                  <a:t> RF source </a:t>
                </a:r>
                <a:r>
                  <a:rPr lang="de-CH" dirty="0" err="1"/>
                  <a:t>is</a:t>
                </a:r>
                <a:r>
                  <a:rPr lang="de-CH" dirty="0"/>
                  <a:t> </a:t>
                </a:r>
                <a:r>
                  <a:rPr lang="de-CH" dirty="0" err="1"/>
                  <a:t>turned</a:t>
                </a:r>
                <a:r>
                  <a:rPr lang="de-CH" dirty="0"/>
                  <a:t> 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3E5C9A5-28DE-45C7-A8EE-A33C446A3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5626075"/>
                <a:ext cx="6096000" cy="1200329"/>
              </a:xfrm>
              <a:prstGeom prst="rect">
                <a:avLst/>
              </a:prstGeom>
              <a:blipFill>
                <a:blip r:embed="rId4"/>
                <a:stretch>
                  <a:fillRect l="-600" t="-304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74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9BEE1F-4AC3-40D5-B1DE-8E0288DE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23" y="1194578"/>
            <a:ext cx="6776664" cy="330425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F9D9C14-DB1E-456C-849C-46DE8468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ESR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r>
              <a:rPr lang="de-DE" dirty="0"/>
              <a:t> (2)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A339578-CB2A-4BE0-8422-56FD2BFF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8</a:t>
            </a:fld>
            <a:endParaRPr lang="de-CH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E5942C-0E76-4E8A-8ACD-C1740F70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13" y="2233179"/>
            <a:ext cx="2705100" cy="3514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0420E69-D38D-4628-8126-E1BDB2995F01}"/>
              </a:ext>
            </a:extLst>
          </p:cNvPr>
          <p:cNvSpPr txBox="1"/>
          <p:nvPr/>
        </p:nvSpPr>
        <p:spPr>
          <a:xfrm>
            <a:off x="223736" y="1467921"/>
            <a:ext cx="455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Photon-</a:t>
            </a:r>
            <a:r>
              <a:rPr lang="de-CH" dirty="0" err="1"/>
              <a:t>assisted</a:t>
            </a:r>
            <a:r>
              <a:rPr lang="de-CH" dirty="0"/>
              <a:t> </a:t>
            </a:r>
            <a:r>
              <a:rPr lang="de-CH" dirty="0" err="1"/>
              <a:t>tunneling</a:t>
            </a:r>
            <a:r>
              <a:rPr lang="de-CH" dirty="0"/>
              <a:t> due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electric</a:t>
            </a:r>
            <a:r>
              <a:rPr lang="de-CH" dirty="0"/>
              <a:t> </a:t>
            </a:r>
            <a:r>
              <a:rPr lang="de-CH" dirty="0" err="1"/>
              <a:t>fields</a:t>
            </a:r>
            <a:r>
              <a:rPr lang="de-CH" dirty="0"/>
              <a:t> at high RF </a:t>
            </a:r>
            <a:r>
              <a:rPr lang="de-CH" dirty="0" err="1"/>
              <a:t>powers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14FA5E-7730-4B7F-9779-8EEAF70E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000" y="4564385"/>
            <a:ext cx="6334023" cy="22936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051AD4D-1AB3-4185-9905-BE40CC98C5BA}"/>
              </a:ext>
            </a:extLst>
          </p:cNvPr>
          <p:cNvSpPr txBox="1"/>
          <p:nvPr/>
        </p:nvSpPr>
        <p:spPr>
          <a:xfrm>
            <a:off x="4879325" y="4348000"/>
            <a:ext cx="632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Countermeasure</a:t>
            </a:r>
            <a:r>
              <a:rPr lang="de-CH" dirty="0"/>
              <a:t>: RF </a:t>
            </a:r>
            <a:r>
              <a:rPr lang="de-CH" dirty="0" err="1"/>
              <a:t>signal</a:t>
            </a:r>
            <a:r>
              <a:rPr lang="de-CH" dirty="0"/>
              <a:t> </a:t>
            </a:r>
            <a:r>
              <a:rPr lang="de-CH" dirty="0" err="1"/>
              <a:t>split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CPS and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gate</a:t>
            </a:r>
            <a:r>
              <a:rPr lang="de-CH" dirty="0"/>
              <a:t> (</a:t>
            </a:r>
            <a:r>
              <a:rPr lang="de-CH" dirty="0" err="1"/>
              <a:t>attenuated</a:t>
            </a:r>
            <a:r>
              <a:rPr lang="de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228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2236D7-3BA0-4CBE-A3CB-7B9A0F9B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" y="2089145"/>
            <a:ext cx="5848575" cy="380454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F9D9C14-DB1E-456C-849C-46DE8468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ESR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r>
              <a:rPr lang="de-DE" dirty="0"/>
              <a:t> (3)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A339578-CB2A-4BE0-8422-56FD2BFF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8AE9-5AB0-4306-8A9D-B3CD11422153}" type="slidenum">
              <a:rPr lang="de-CH" sz="2000" smtClean="0"/>
              <a:t>9</a:t>
            </a:fld>
            <a:endParaRPr lang="de-CH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84C86B-E354-4B58-9BA9-301FE848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903" y="1780107"/>
            <a:ext cx="5766112" cy="42607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9E8C08F-2EC1-493E-8B3E-7A8A5BC1B23D}"/>
              </a:ext>
            </a:extLst>
          </p:cNvPr>
          <p:cNvSpPr txBox="1"/>
          <p:nvPr/>
        </p:nvSpPr>
        <p:spPr>
          <a:xfrm>
            <a:off x="1860852" y="171981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RF </a:t>
            </a:r>
            <a:r>
              <a:rPr lang="de-CH" dirty="0" err="1"/>
              <a:t>signal</a:t>
            </a:r>
            <a:r>
              <a:rPr lang="de-CH" dirty="0"/>
              <a:t> on ESR </a:t>
            </a:r>
            <a:r>
              <a:rPr lang="de-CH" dirty="0" err="1"/>
              <a:t>stripline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B026C7-0FEE-4E96-B5BF-8691D8061993}"/>
              </a:ext>
            </a:extLst>
          </p:cNvPr>
          <p:cNvSpPr txBox="1"/>
          <p:nvPr/>
        </p:nvSpPr>
        <p:spPr>
          <a:xfrm>
            <a:off x="7355288" y="1780107"/>
            <a:ext cx="298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RF </a:t>
            </a:r>
            <a:r>
              <a:rPr lang="de-CH" dirty="0" err="1"/>
              <a:t>signal</a:t>
            </a:r>
            <a:r>
              <a:rPr lang="de-CH" dirty="0"/>
              <a:t> on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gate</a:t>
            </a:r>
            <a:r>
              <a:rPr lang="de-CH" dirty="0"/>
              <a:t> </a:t>
            </a:r>
            <a:r>
              <a:rPr lang="de-CH" dirty="0" err="1"/>
              <a:t>instead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704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Breitbild</PresentationFormat>
  <Paragraphs>57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</vt:lpstr>
      <vt:lpstr>PowerPoint-Präsentation</vt:lpstr>
      <vt:lpstr>Overview</vt:lpstr>
      <vt:lpstr>Device</vt:lpstr>
      <vt:lpstr>Transport in spin-blockade regime (1)</vt:lpstr>
      <vt:lpstr>Transport in spin-blockade regime (2)</vt:lpstr>
      <vt:lpstr>Transport in spin-blockade regime (3)</vt:lpstr>
      <vt:lpstr>ESR spin state spectroscopy (1)</vt:lpstr>
      <vt:lpstr>ESR spin state spectroscopy (2)</vt:lpstr>
      <vt:lpstr>ESR spin state spectroscopy (3)</vt:lpstr>
      <vt:lpstr>Coherent manipulation of the electron spin</vt:lpstr>
      <vt:lpstr>Coherent manipulation: Rabi oscillations</vt:lpstr>
      <vt:lpstr>Quantum gate fidelity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</dc:creator>
  <cp:lastModifiedBy>Simon Svab</cp:lastModifiedBy>
  <cp:revision>71</cp:revision>
  <dcterms:created xsi:type="dcterms:W3CDTF">2020-04-18T11:44:08Z</dcterms:created>
  <dcterms:modified xsi:type="dcterms:W3CDTF">2020-05-05T14:09:08Z</dcterms:modified>
</cp:coreProperties>
</file>