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2" r:id="rId5"/>
    <p:sldId id="259" r:id="rId6"/>
    <p:sldId id="260" r:id="rId7"/>
    <p:sldId id="261" r:id="rId8"/>
    <p:sldId id="266" r:id="rId9"/>
    <p:sldId id="267" r:id="rId10"/>
    <p:sldId id="268" r:id="rId11"/>
    <p:sldId id="269" r:id="rId12"/>
    <p:sldId id="265" r:id="rId13"/>
    <p:sldId id="27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59" autoAdjust="0"/>
    <p:restoredTop sz="94610"/>
  </p:normalViewPr>
  <p:slideViewPr>
    <p:cSldViewPr snapToGrid="0">
      <p:cViewPr varScale="1">
        <p:scale>
          <a:sx n="116" d="100"/>
          <a:sy n="116" d="100"/>
        </p:scale>
        <p:origin x="64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70D48-FCF7-9FF9-A5A7-F7F09155A3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1C1092-79EE-6BBA-08EE-17EB9D897B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965641-83B5-8392-D541-9B7F596C4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16AC0-BA05-4F57-B4AA-45B221282770}" type="datetimeFigureOut">
              <a:rPr lang="en-GB" smtClean="0"/>
              <a:t>10/07/2026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D3CB88-AE01-BBAE-3D05-9650AD4B1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53FE28-64E2-11E5-75DB-F6616595C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D9DA5-F38A-431E-B2EF-6A1DF4F436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6239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2FADE-D94C-21BE-2842-BF6D1FA9E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2D8FE7-B7C8-F22D-4EE8-1D62C1D143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B7F6CF-0D71-3292-0004-D6BFA3FC3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16AC0-BA05-4F57-B4AA-45B221282770}" type="datetimeFigureOut">
              <a:rPr lang="en-GB" smtClean="0"/>
              <a:t>10/07/2026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13E914-C1C0-E1E3-BD2A-095FBDFD4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B9DFEF-89F2-9784-5C2B-7C5F6AF9D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D9DA5-F38A-431E-B2EF-6A1DF4F436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6354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6B6595-11EF-4E86-058A-37EC742D4F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CBAEDD-A876-FE39-1993-A30A1C232A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A13684-7176-6599-4A1D-42601DB5D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16AC0-BA05-4F57-B4AA-45B221282770}" type="datetimeFigureOut">
              <a:rPr lang="en-GB" smtClean="0"/>
              <a:t>10/07/2026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36B83-C407-FB5E-F511-83FE80A73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A22A40-1DBE-A6BF-0EA4-40C639C98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D9DA5-F38A-431E-B2EF-6A1DF4F436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9172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B28A6-7B15-59F8-E7E9-4A4B3F8C6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2E8FF3-D029-CA9E-C412-217680E347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6DBC6C-3BCA-F99B-0379-E7D3BADFD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16AC0-BA05-4F57-B4AA-45B221282770}" type="datetimeFigureOut">
              <a:rPr lang="en-GB" smtClean="0"/>
              <a:t>10/07/2026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48568D-86EF-7280-91E7-FF1BA49CB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DE4C8A-D4FB-7F28-FC61-8F53CB74A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D9DA5-F38A-431E-B2EF-6A1DF4F436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7491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9EB59-B25E-F810-5D91-ED3B7C18F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478C4E-0C06-77DD-3AB6-CCDF187706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AB2FBE-EBD0-7201-E3DD-B529DADE1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16AC0-BA05-4F57-B4AA-45B221282770}" type="datetimeFigureOut">
              <a:rPr lang="en-GB" smtClean="0"/>
              <a:t>10/07/2026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37AF38-5423-7C54-EB3B-12BB34EC9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56D2E2-DA1B-F0C0-7AE6-06F136BD0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D9DA5-F38A-431E-B2EF-6A1DF4F436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155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9BACD-0587-7F1F-1C71-5E8076A2A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55FE91-14E1-CBFA-A0D6-0A41726068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AADECF-845B-DDD6-A94A-162BDD8DAC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FF57DC-F1E9-00D0-EF98-D17B6584F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16AC0-BA05-4F57-B4AA-45B221282770}" type="datetimeFigureOut">
              <a:rPr lang="en-GB" smtClean="0"/>
              <a:t>10/07/2026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D4C302-0CC8-7503-23F3-28C7D0601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36B2B-9426-3089-5E94-DD1145EBC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D9DA5-F38A-431E-B2EF-6A1DF4F436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2811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D41B2-0431-BD14-5A3A-F2773EC5E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EC73EA-1B27-B480-50B0-0BA06112E2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E0E2EF-69C8-FC3B-EEA3-2D758A8DE6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2B4A0E-4A90-621A-48B2-92E49DF97F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9B7F764-B5CB-77D4-2563-90F4F226AF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C91F77-E587-9051-3F77-C4A906F24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16AC0-BA05-4F57-B4AA-45B221282770}" type="datetimeFigureOut">
              <a:rPr lang="en-GB" smtClean="0"/>
              <a:t>10/07/2026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D662CBF-197D-F6AE-E56B-660C4C1E3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88D281-2EF8-62B6-6EB6-F08A311C6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D9DA5-F38A-431E-B2EF-6A1DF4F436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9094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4E7AD-512C-B00C-B891-9308BEC68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6F696B-3CBA-1787-0158-6AA48C3BE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16AC0-BA05-4F57-B4AA-45B221282770}" type="datetimeFigureOut">
              <a:rPr lang="en-GB" smtClean="0"/>
              <a:t>10/07/2026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F732F7-4D65-1BCD-4013-44D2461C9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E00974-29DB-68BA-994A-EB86DFC48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D9DA5-F38A-431E-B2EF-6A1DF4F436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440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E57689-FE67-BF50-5222-B57E20D23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16AC0-BA05-4F57-B4AA-45B221282770}" type="datetimeFigureOut">
              <a:rPr lang="en-GB" smtClean="0"/>
              <a:t>10/07/2026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A0E1E0-5577-25E6-1FC7-A5100BB13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399343-C1BE-2473-096F-68DBDB6E9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D9DA5-F38A-431E-B2EF-6A1DF4F436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313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1D24A-88D6-27E9-57CE-BBD413DF9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365F1-CB76-58FF-D466-B432175D43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C41F4C-7765-12DF-0AD3-853D61FDC6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EED276-B8E0-DC7E-044C-A36542EAF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16AC0-BA05-4F57-B4AA-45B221282770}" type="datetimeFigureOut">
              <a:rPr lang="en-GB" smtClean="0"/>
              <a:t>10/07/2026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D37DFC-9558-9310-0273-0D3060489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769042-66FE-1E61-8E35-0F74E0D21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D9DA5-F38A-431E-B2EF-6A1DF4F436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4035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48F28-1241-F5E2-A1A2-7AF65857E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3B0E48-C05C-D628-4287-840CBB1170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643BCA-6611-A1D0-6AD2-F7E6F05446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931F72-F1DB-CAC1-D425-C359281FA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16AC0-BA05-4F57-B4AA-45B221282770}" type="datetimeFigureOut">
              <a:rPr lang="en-GB" smtClean="0"/>
              <a:t>10/07/2026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BDC69C-AD3B-AD33-CC5A-39F2A1654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57226D-3403-2BCD-4105-DE2FE823C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D9DA5-F38A-431E-B2EF-6A1DF4F436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766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EB7556A-8EAB-1685-6DA6-61A100C7E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06D43F-5234-94C6-8DFB-13125458FC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9C3958-E6C7-E998-7692-26A6EB7D36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DD16AC0-BA05-4F57-B4AA-45B221282770}" type="datetimeFigureOut">
              <a:rPr lang="en-GB" smtClean="0"/>
              <a:t>10/07/2026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FB5CE7-B5EE-646F-4D4A-1D63709CA1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DDCDE-111E-08E7-9978-96BFEAE154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CBD9DA5-F38A-431E-B2EF-6A1DF4F436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6457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F0A7ACD-7DDE-BE85-DD7E-2E9BE8C292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1892" y="246887"/>
            <a:ext cx="9456108" cy="885635"/>
          </a:xfrm>
        </p:spPr>
        <p:txBody>
          <a:bodyPr>
            <a:normAutofit fontScale="90000"/>
          </a:bodyPr>
          <a:lstStyle/>
          <a:p>
            <a:r>
              <a:rPr lang="fr-FR" sz="4000" dirty="0"/>
              <a:t>Journal club 10/07</a:t>
            </a:r>
            <a:br>
              <a:rPr lang="fr-FR" sz="4000" dirty="0"/>
            </a:br>
            <a:r>
              <a:rPr lang="fr-FR" sz="2200" dirty="0"/>
              <a:t>Pierre-Armand Barbieri</a:t>
            </a:r>
            <a:endParaRPr lang="en-GB" sz="2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B3E3DA-EDB5-6140-D5D0-8B76861393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256" y="1475038"/>
            <a:ext cx="10487487" cy="4203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07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F152C7-FDA1-DE8F-148E-6721FD228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47501F9-A848-A920-A4BE-839101FE9739}"/>
              </a:ext>
            </a:extLst>
          </p:cNvPr>
          <p:cNvSpPr txBox="1">
            <a:spLocks/>
          </p:cNvSpPr>
          <p:nvPr/>
        </p:nvSpPr>
        <p:spPr>
          <a:xfrm>
            <a:off x="320040" y="419892"/>
            <a:ext cx="7342632" cy="6008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b="1" dirty="0" err="1"/>
              <a:t>Tight</a:t>
            </a:r>
            <a:r>
              <a:rPr lang="fr-FR" b="1" dirty="0"/>
              <a:t> binding model :</a:t>
            </a:r>
          </a:p>
          <a:p>
            <a:pPr marL="0" indent="0">
              <a:buNone/>
            </a:pPr>
            <a:endParaRPr lang="fr-FR" b="1" dirty="0"/>
          </a:p>
          <a:p>
            <a:r>
              <a:rPr lang="fr-FR" sz="1800" dirty="0"/>
              <a:t>LDOS </a:t>
            </a:r>
            <a:r>
              <a:rPr lang="fr-FR" sz="1800" dirty="0" err="1"/>
              <a:t>theoretical</a:t>
            </a:r>
            <a:r>
              <a:rPr lang="fr-FR" sz="1800" dirty="0"/>
              <a:t> </a:t>
            </a:r>
            <a:r>
              <a:rPr lang="fr-FR" sz="1800" dirty="0" err="1"/>
              <a:t>prediction</a:t>
            </a:r>
            <a:r>
              <a:rPr lang="fr-FR" sz="1800" dirty="0"/>
              <a:t> in </a:t>
            </a:r>
            <a:r>
              <a:rPr lang="fr-FR" sz="1800" dirty="0" err="1"/>
              <a:t>great</a:t>
            </a:r>
            <a:r>
              <a:rPr lang="fr-FR" sz="1800" dirty="0"/>
              <a:t> </a:t>
            </a:r>
            <a:r>
              <a:rPr lang="fr-FR" sz="1800" dirty="0" err="1"/>
              <a:t>agrement</a:t>
            </a:r>
            <a:r>
              <a:rPr lang="fr-FR" sz="1800" dirty="0"/>
              <a:t> </a:t>
            </a:r>
            <a:r>
              <a:rPr lang="fr-FR" sz="1800" dirty="0" err="1"/>
              <a:t>with</a:t>
            </a:r>
            <a:r>
              <a:rPr lang="fr-FR" sz="1800" dirty="0"/>
              <a:t> </a:t>
            </a:r>
            <a:r>
              <a:rPr lang="fr-FR" sz="1800" dirty="0" err="1"/>
              <a:t>dI</a:t>
            </a:r>
            <a:r>
              <a:rPr lang="fr-FR" sz="1800" dirty="0"/>
              <a:t>/</a:t>
            </a:r>
            <a:r>
              <a:rPr lang="fr-FR" sz="1800" dirty="0" err="1"/>
              <a:t>dV</a:t>
            </a:r>
            <a:r>
              <a:rPr lang="fr-FR" sz="1800" dirty="0"/>
              <a:t> </a:t>
            </a:r>
            <a:r>
              <a:rPr lang="fr-FR" sz="1800" dirty="0" err="1"/>
              <a:t>spectra</a:t>
            </a:r>
            <a:endParaRPr lang="fr-FR" sz="1800" dirty="0"/>
          </a:p>
          <a:p>
            <a:endParaRPr lang="fr-FR" sz="1800" dirty="0"/>
          </a:p>
          <a:p>
            <a:r>
              <a:rPr lang="en-GB" sz="1800" dirty="0"/>
              <a:t>the strong anisotropy of the system, leads to two perpendicular edge states with distinct </a:t>
            </a:r>
            <a:r>
              <a:rPr lang="en-GB" sz="1800" dirty="0" err="1"/>
              <a:t>behaviors</a:t>
            </a:r>
            <a:endParaRPr lang="fr-FR" b="1" dirty="0"/>
          </a:p>
          <a:p>
            <a:pPr marL="0" indent="0">
              <a:buNone/>
            </a:pPr>
            <a:endParaRPr lang="en-GB" sz="1800" dirty="0"/>
          </a:p>
          <a:p>
            <a:r>
              <a:rPr lang="en-GB" sz="1800" dirty="0"/>
              <a:t>Short decay length but large localization length</a:t>
            </a:r>
          </a:p>
          <a:p>
            <a:endParaRPr lang="en-GB" sz="1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F07A7A-4235-6288-26D7-68AAA4FD9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4111" y="419892"/>
            <a:ext cx="3966041" cy="35394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9765763-F0AC-FE2F-E61E-5FC22B21D4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907"/>
          <a:stretch>
            <a:fillRect/>
          </a:stretch>
        </p:blipFill>
        <p:spPr>
          <a:xfrm>
            <a:off x="156225" y="4014427"/>
            <a:ext cx="5854431" cy="20670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C57367A-5CAB-9093-C65C-826E14F7B6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46"/>
          <a:stretch>
            <a:fillRect/>
          </a:stretch>
        </p:blipFill>
        <p:spPr>
          <a:xfrm>
            <a:off x="6163057" y="3931920"/>
            <a:ext cx="5865794" cy="214957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0E9A253-089C-79DF-C557-343A7CA130BE}"/>
              </a:ext>
            </a:extLst>
          </p:cNvPr>
          <p:cNvSpPr txBox="1"/>
          <p:nvPr/>
        </p:nvSpPr>
        <p:spPr>
          <a:xfrm>
            <a:off x="2560320" y="6095474"/>
            <a:ext cx="12990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Theoretical</a:t>
            </a: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D76D20E-E037-A4DC-8972-CC995400F814}"/>
              </a:ext>
            </a:extLst>
          </p:cNvPr>
          <p:cNvSpPr txBox="1"/>
          <p:nvPr/>
        </p:nvSpPr>
        <p:spPr>
          <a:xfrm>
            <a:off x="8567302" y="6104616"/>
            <a:ext cx="1501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Experimental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4263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7A6670-A89A-A045-D957-D65C3EB2A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BC1C4BC-9EE5-D991-5D76-E0D0BA9605A5}"/>
              </a:ext>
            </a:extLst>
          </p:cNvPr>
          <p:cNvSpPr txBox="1">
            <a:spLocks/>
          </p:cNvSpPr>
          <p:nvPr/>
        </p:nvSpPr>
        <p:spPr>
          <a:xfrm>
            <a:off x="320040" y="419892"/>
            <a:ext cx="6044184" cy="6008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b="1" dirty="0"/>
              <a:t>Conclusion: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b="1" dirty="0"/>
          </a:p>
          <a:p>
            <a:r>
              <a:rPr lang="fr-FR" sz="1800" dirty="0" err="1"/>
              <a:t>Caracterised</a:t>
            </a:r>
            <a:r>
              <a:rPr lang="fr-FR" sz="1800" dirty="0"/>
              <a:t> </a:t>
            </a:r>
            <a:r>
              <a:rPr lang="fr-FR" sz="1800" dirty="0" err="1"/>
              <a:t>theyr</a:t>
            </a:r>
            <a:r>
              <a:rPr lang="fr-FR" sz="1800" dirty="0"/>
              <a:t> radical </a:t>
            </a:r>
            <a:r>
              <a:rPr lang="fr-FR" sz="1800" dirty="0" err="1"/>
              <a:t>molecul</a:t>
            </a:r>
            <a:r>
              <a:rPr lang="fr-FR" sz="1800" dirty="0"/>
              <a:t> </a:t>
            </a:r>
            <a:r>
              <a:rPr lang="fr-FR" sz="1800" dirty="0" err="1"/>
              <a:t>lattice</a:t>
            </a:r>
            <a:endParaRPr lang="fr-FR" sz="1800" dirty="0"/>
          </a:p>
          <a:p>
            <a:endParaRPr lang="fr-FR" sz="1800" dirty="0"/>
          </a:p>
          <a:p>
            <a:r>
              <a:rPr lang="fr-FR" sz="1800" dirty="0" err="1"/>
              <a:t>Showed</a:t>
            </a:r>
            <a:r>
              <a:rPr lang="fr-FR" sz="1800" dirty="0"/>
              <a:t> the existence of YSR </a:t>
            </a:r>
            <a:r>
              <a:rPr lang="fr-FR" sz="1800" dirty="0" err="1"/>
              <a:t>bound</a:t>
            </a:r>
            <a:r>
              <a:rPr lang="fr-FR" sz="1800" dirty="0"/>
              <a:t> states</a:t>
            </a:r>
          </a:p>
          <a:p>
            <a:endParaRPr lang="fr-FR" sz="1800" dirty="0"/>
          </a:p>
          <a:p>
            <a:r>
              <a:rPr lang="en-GB" sz="1800" dirty="0"/>
              <a:t>Showed the existence of low energy modes located at the edge</a:t>
            </a:r>
          </a:p>
          <a:p>
            <a:endParaRPr lang="en-GB" sz="1800" dirty="0"/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3328953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0B18A1-895B-4786-706E-A24927085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6C5F7A-6BB0-F78D-6870-654E5F5FE1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163" y="133350"/>
            <a:ext cx="9239250" cy="659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5253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29C9AB-89EA-5345-3F18-1CBC787ACE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45A6A74-8687-D42F-BD6F-A119B3C999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024" y="387350"/>
            <a:ext cx="7772400" cy="5744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53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34F165-CAA5-879C-10F8-B0D42C25B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3124487-BD53-F398-B66F-C9188A9530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1892" y="246887"/>
            <a:ext cx="9456108" cy="885635"/>
          </a:xfrm>
        </p:spPr>
        <p:txBody>
          <a:bodyPr>
            <a:normAutofit fontScale="90000"/>
          </a:bodyPr>
          <a:lstStyle/>
          <a:p>
            <a:r>
              <a:rPr lang="fr-FR" sz="4000" dirty="0"/>
              <a:t>Journal club 10/07</a:t>
            </a:r>
            <a:br>
              <a:rPr lang="fr-FR" sz="4000" dirty="0"/>
            </a:br>
            <a:r>
              <a:rPr lang="fr-FR" sz="2200" dirty="0"/>
              <a:t>Pierre-Armand Barbieri</a:t>
            </a:r>
            <a:endParaRPr lang="en-GB" sz="2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AEB520-40D8-605E-4750-21530A6679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5144" y="1283015"/>
            <a:ext cx="7287768" cy="2920938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1B84BC3-C213-D228-3D0E-54470DE07BA8}"/>
              </a:ext>
            </a:extLst>
          </p:cNvPr>
          <p:cNvSpPr txBox="1">
            <a:spLocks/>
          </p:cNvSpPr>
          <p:nvPr/>
        </p:nvSpPr>
        <p:spPr>
          <a:xfrm>
            <a:off x="840642" y="4754881"/>
            <a:ext cx="10510716" cy="14173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000" b="1" dirty="0"/>
              <a:t>Goal</a:t>
            </a:r>
            <a:r>
              <a:rPr lang="fr-FR" sz="4000" dirty="0"/>
              <a:t> : </a:t>
            </a:r>
            <a:r>
              <a:rPr lang="fr-FR" sz="4000" dirty="0" err="1"/>
              <a:t>create</a:t>
            </a:r>
            <a:r>
              <a:rPr lang="fr-FR" sz="4000" dirty="0"/>
              <a:t> a </a:t>
            </a:r>
            <a:r>
              <a:rPr lang="fr-FR" sz="4000" dirty="0" err="1"/>
              <a:t>topological</a:t>
            </a:r>
            <a:r>
              <a:rPr lang="fr-FR" sz="4000" dirty="0"/>
              <a:t> </a:t>
            </a:r>
            <a:r>
              <a:rPr lang="fr-FR" sz="4000" dirty="0" err="1"/>
              <a:t>superconductor</a:t>
            </a:r>
            <a:r>
              <a:rPr lang="fr-FR" sz="4000" dirty="0"/>
              <a:t> </a:t>
            </a:r>
            <a:r>
              <a:rPr lang="fr-FR" sz="4000" dirty="0" err="1"/>
              <a:t>with</a:t>
            </a:r>
            <a:r>
              <a:rPr lang="fr-FR" sz="4000" dirty="0"/>
              <a:t> a </a:t>
            </a:r>
            <a:r>
              <a:rPr lang="fr-FR" sz="4000" dirty="0" err="1"/>
              <a:t>lattice</a:t>
            </a:r>
            <a:r>
              <a:rPr lang="fr-FR" sz="4000" dirty="0"/>
              <a:t> of radical </a:t>
            </a:r>
            <a:r>
              <a:rPr lang="fr-FR" sz="4000" dirty="0" err="1"/>
              <a:t>molecules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3266551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E3C33-D584-2019-9467-68309C95C6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84B00E-0404-C4A2-ADC0-A65849121B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5315" y="1927543"/>
            <a:ext cx="6981825" cy="15716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E49A26B-45CB-E707-F047-A82287309C7D}"/>
              </a:ext>
            </a:extLst>
          </p:cNvPr>
          <p:cNvSpPr txBox="1"/>
          <p:nvPr/>
        </p:nvSpPr>
        <p:spPr>
          <a:xfrm>
            <a:off x="3092136" y="1527433"/>
            <a:ext cx="19623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 err="1"/>
              <a:t>superconductor</a:t>
            </a:r>
            <a:endParaRPr lang="en-GB" sz="2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3AB36E2-53FD-F9B2-3A16-EC7C26EB50A2}"/>
              </a:ext>
            </a:extLst>
          </p:cNvPr>
          <p:cNvSpPr txBox="1"/>
          <p:nvPr/>
        </p:nvSpPr>
        <p:spPr>
          <a:xfrm>
            <a:off x="5412767" y="1308576"/>
            <a:ext cx="21675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/>
              <a:t>Magnetic </a:t>
            </a:r>
            <a:r>
              <a:rPr lang="fr-FR" sz="2000" dirty="0" err="1"/>
              <a:t>impurity</a:t>
            </a:r>
            <a:endParaRPr lang="en-GB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B1C91F1-3AE1-C668-DA5F-B29B83658947}"/>
              </a:ext>
            </a:extLst>
          </p:cNvPr>
          <p:cNvSpPr txBox="1"/>
          <p:nvPr/>
        </p:nvSpPr>
        <p:spPr>
          <a:xfrm>
            <a:off x="8471634" y="1746512"/>
            <a:ext cx="19949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/>
              <a:t>YSR </a:t>
            </a:r>
            <a:r>
              <a:rPr lang="fr-FR" sz="2000" dirty="0" err="1"/>
              <a:t>bound</a:t>
            </a:r>
            <a:r>
              <a:rPr lang="fr-FR" sz="2000" dirty="0"/>
              <a:t> state</a:t>
            </a:r>
            <a:endParaRPr lang="en-GB" sz="2000" dirty="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24C0DC5-C32E-6CA8-AF81-40A98A29980F}"/>
              </a:ext>
            </a:extLst>
          </p:cNvPr>
          <p:cNvCxnSpPr>
            <a:cxnSpLocks/>
          </p:cNvCxnSpPr>
          <p:nvPr/>
        </p:nvCxnSpPr>
        <p:spPr>
          <a:xfrm>
            <a:off x="6830861" y="1779168"/>
            <a:ext cx="710173" cy="479238"/>
          </a:xfrm>
          <a:prstGeom prst="straightConnector1">
            <a:avLst/>
          </a:prstGeom>
          <a:ln w="57150">
            <a:solidFill>
              <a:schemeClr val="tx1"/>
            </a:solidFill>
            <a:prstDash val="solid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C3D4D94-8733-2A81-D5C4-C046896AD127}"/>
              </a:ext>
            </a:extLst>
          </p:cNvPr>
          <p:cNvCxnSpPr>
            <a:cxnSpLocks/>
          </p:cNvCxnSpPr>
          <p:nvPr/>
        </p:nvCxnSpPr>
        <p:spPr>
          <a:xfrm>
            <a:off x="4178808" y="2018787"/>
            <a:ext cx="431381" cy="970617"/>
          </a:xfrm>
          <a:prstGeom prst="straightConnector1">
            <a:avLst/>
          </a:prstGeom>
          <a:ln w="57150">
            <a:solidFill>
              <a:schemeClr val="tx1"/>
            </a:solidFill>
            <a:prstDash val="solid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01E70A74-47C2-EAB5-EDF4-FB166A655EBC}"/>
              </a:ext>
            </a:extLst>
          </p:cNvPr>
          <p:cNvCxnSpPr>
            <a:cxnSpLocks/>
          </p:cNvCxnSpPr>
          <p:nvPr/>
        </p:nvCxnSpPr>
        <p:spPr>
          <a:xfrm flipH="1">
            <a:off x="7899268" y="2258406"/>
            <a:ext cx="1290452" cy="670348"/>
          </a:xfrm>
          <a:prstGeom prst="straightConnector1">
            <a:avLst/>
          </a:prstGeom>
          <a:ln w="57150">
            <a:solidFill>
              <a:schemeClr val="tx1"/>
            </a:solidFill>
            <a:prstDash val="solid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D0DED4BB-2E67-12AC-6936-821A7F7265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40" y="419893"/>
            <a:ext cx="4581144" cy="54022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r-FR" b="1" dirty="0"/>
              <a:t>How to </a:t>
            </a:r>
            <a:r>
              <a:rPr lang="fr-FR" b="1" dirty="0" err="1"/>
              <a:t>build</a:t>
            </a:r>
            <a:r>
              <a:rPr lang="fr-FR" b="1" dirty="0"/>
              <a:t> a Shiba </a:t>
            </a:r>
            <a:r>
              <a:rPr lang="fr-FR" b="1" dirty="0" err="1"/>
              <a:t>lattice</a:t>
            </a:r>
            <a:r>
              <a:rPr lang="fr-FR" b="1" dirty="0"/>
              <a:t> ?</a:t>
            </a:r>
          </a:p>
          <a:p>
            <a:pPr marL="0" indent="0">
              <a:buNone/>
            </a:pPr>
            <a:endParaRPr lang="fr-FR" b="1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D384CF34-4BDE-34D4-D17C-558AFE75A9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356" y="4266490"/>
            <a:ext cx="6981824" cy="1705194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00E0BB2C-1C26-37AC-D14B-2581653D0442}"/>
              </a:ext>
            </a:extLst>
          </p:cNvPr>
          <p:cNvSpPr txBox="1"/>
          <p:nvPr/>
        </p:nvSpPr>
        <p:spPr>
          <a:xfrm>
            <a:off x="742916" y="2297856"/>
            <a:ext cx="25823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Start </a:t>
            </a:r>
            <a:r>
              <a:rPr lang="fr-FR" sz="2400" dirty="0" err="1"/>
              <a:t>with</a:t>
            </a:r>
            <a:r>
              <a:rPr lang="fr-FR" sz="2400" dirty="0"/>
              <a:t> a single </a:t>
            </a:r>
            <a:r>
              <a:rPr lang="fr-FR" sz="2400" dirty="0" err="1"/>
              <a:t>impurity</a:t>
            </a:r>
            <a:r>
              <a:rPr lang="fr-FR" sz="2400" dirty="0"/>
              <a:t> :</a:t>
            </a:r>
            <a:endParaRPr lang="en-GB" sz="24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721DE11-A9BF-6A46-E06C-E0B664B0682B}"/>
              </a:ext>
            </a:extLst>
          </p:cNvPr>
          <p:cNvSpPr txBox="1"/>
          <p:nvPr/>
        </p:nvSpPr>
        <p:spPr>
          <a:xfrm>
            <a:off x="726166" y="4632855"/>
            <a:ext cx="35273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Spin </a:t>
            </a:r>
            <a:r>
              <a:rPr lang="fr-FR" sz="2400" dirty="0" err="1"/>
              <a:t>array</a:t>
            </a:r>
            <a:r>
              <a:rPr lang="fr-FR" sz="2400" dirty="0"/>
              <a:t> </a:t>
            </a:r>
            <a:r>
              <a:rPr lang="fr-FR" sz="2400" dirty="0" err="1"/>
              <a:t>makes</a:t>
            </a:r>
            <a:r>
              <a:rPr lang="fr-FR" sz="2400" dirty="0"/>
              <a:t> YSR </a:t>
            </a:r>
            <a:r>
              <a:rPr lang="fr-FR" sz="2400" dirty="0" err="1"/>
              <a:t>overlap</a:t>
            </a:r>
            <a:r>
              <a:rPr lang="fr-FR" sz="2400" dirty="0"/>
              <a:t>, </a:t>
            </a:r>
            <a:r>
              <a:rPr lang="fr-FR" sz="2400" dirty="0" err="1"/>
              <a:t>creating</a:t>
            </a:r>
            <a:r>
              <a:rPr lang="fr-FR" sz="2400" dirty="0"/>
              <a:t> </a:t>
            </a:r>
            <a:r>
              <a:rPr lang="fr-FR" sz="2400" b="1" dirty="0"/>
              <a:t>Shiba bands </a:t>
            </a:r>
            <a:r>
              <a:rPr lang="fr-FR" sz="2400" dirty="0"/>
              <a:t>: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2100975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638E90-3200-9CC3-A798-F2E98EDA11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5DC8E43-7616-17B0-B055-E9881FA35860}"/>
              </a:ext>
            </a:extLst>
          </p:cNvPr>
          <p:cNvSpPr txBox="1">
            <a:spLocks/>
          </p:cNvSpPr>
          <p:nvPr/>
        </p:nvSpPr>
        <p:spPr>
          <a:xfrm>
            <a:off x="931164" y="4604252"/>
            <a:ext cx="3358896" cy="9754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dirty="0" err="1"/>
              <a:t>Similar</a:t>
            </a:r>
            <a:r>
              <a:rPr lang="fr-FR" dirty="0"/>
              <a:t> to </a:t>
            </a:r>
            <a:r>
              <a:rPr lang="fr-FR" dirty="0" err="1"/>
              <a:t>Andrea’s</a:t>
            </a:r>
            <a:r>
              <a:rPr lang="fr-FR" dirty="0"/>
              <a:t> journal club </a:t>
            </a:r>
            <a:r>
              <a:rPr lang="fr-FR" dirty="0" err="1"/>
              <a:t>paper</a:t>
            </a:r>
            <a:r>
              <a:rPr lang="fr-FR" dirty="0"/>
              <a:t> :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0107C1-CE39-FFC6-1874-475F65EFF8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023" y="4035761"/>
            <a:ext cx="6965838" cy="24023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5D14F5D-03FE-6DFA-6D46-D22C27901D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789" y="1472540"/>
            <a:ext cx="9584070" cy="195646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34D6700-4B6C-0E3B-C698-1CE106FAD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40" y="419893"/>
            <a:ext cx="4581144" cy="54022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r-FR" b="1" dirty="0"/>
              <a:t>How to </a:t>
            </a:r>
            <a:r>
              <a:rPr lang="fr-FR" b="1" dirty="0" err="1"/>
              <a:t>build</a:t>
            </a:r>
            <a:r>
              <a:rPr lang="fr-FR" b="1" dirty="0"/>
              <a:t> a Shiba </a:t>
            </a:r>
            <a:r>
              <a:rPr lang="fr-FR" b="1" dirty="0" err="1"/>
              <a:t>lattice</a:t>
            </a:r>
            <a:r>
              <a:rPr lang="fr-FR" b="1" dirty="0"/>
              <a:t> ?</a:t>
            </a:r>
          </a:p>
          <a:p>
            <a:pPr marL="0" indent="0">
              <a:buNone/>
            </a:pP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024747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04FD86-35E7-8FB5-65CC-AC7C994F8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BC9298A-9C91-37AC-8F88-1D02BAF747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158"/>
          <a:stretch>
            <a:fillRect/>
          </a:stretch>
        </p:blipFill>
        <p:spPr>
          <a:xfrm>
            <a:off x="8928354" y="601134"/>
            <a:ext cx="2419350" cy="256791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5E35C1B-2631-0403-5B77-D7E5C9E334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5982" y="490728"/>
            <a:ext cx="2419350" cy="2590800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0FFAD37-04C8-BF06-386A-CC5BF227A0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40" y="419893"/>
            <a:ext cx="5142742" cy="4351338"/>
          </a:xfrm>
        </p:spPr>
        <p:txBody>
          <a:bodyPr/>
          <a:lstStyle/>
          <a:p>
            <a:pPr marL="0" indent="0">
              <a:buNone/>
            </a:pPr>
            <a:r>
              <a:rPr lang="fr-FR" b="1" dirty="0"/>
              <a:t>The </a:t>
            </a:r>
            <a:r>
              <a:rPr lang="fr-FR" b="1" dirty="0" err="1"/>
              <a:t>molecular</a:t>
            </a:r>
            <a:r>
              <a:rPr lang="fr-FR" b="1" dirty="0"/>
              <a:t> self </a:t>
            </a:r>
            <a:r>
              <a:rPr lang="fr-FR" b="1" dirty="0" err="1"/>
              <a:t>assembly</a:t>
            </a:r>
            <a:r>
              <a:rPr lang="fr-FR" b="1" dirty="0"/>
              <a:t> :</a:t>
            </a:r>
          </a:p>
          <a:p>
            <a:pPr marL="0" indent="0">
              <a:buNone/>
            </a:pPr>
            <a:endParaRPr lang="fr-FR" b="1" dirty="0"/>
          </a:p>
          <a:p>
            <a:pPr lvl="0"/>
            <a:r>
              <a:rPr lang="fr-FR" sz="1800" dirty="0"/>
              <a:t>4,5,9,10-tetrabromo-1,3,6,8- </a:t>
            </a:r>
            <a:r>
              <a:rPr lang="fr-FR" sz="1800" dirty="0" err="1"/>
              <a:t>tetraazapyrene</a:t>
            </a:r>
            <a:r>
              <a:rPr lang="fr-FR" sz="1800" dirty="0"/>
              <a:t> (TBTAP) </a:t>
            </a:r>
            <a:r>
              <a:rPr lang="fr-FR" sz="1800" dirty="0" err="1"/>
              <a:t>molecule</a:t>
            </a:r>
            <a:endParaRPr lang="fr-FR" sz="1800" dirty="0"/>
          </a:p>
          <a:p>
            <a:pPr lvl="0"/>
            <a:endParaRPr lang="fr-FR" sz="1800" dirty="0"/>
          </a:p>
          <a:p>
            <a:r>
              <a:rPr lang="en-GB" sz="1800" dirty="0"/>
              <a:t>supramolecular assembly of gate-</a:t>
            </a:r>
            <a:r>
              <a:rPr lang="en-GB" sz="1800" dirty="0" err="1"/>
              <a:t>tunable</a:t>
            </a:r>
            <a:r>
              <a:rPr lang="en-GB" sz="1800" dirty="0"/>
              <a:t> radical molecules on superconducting Pb(111)</a:t>
            </a:r>
          </a:p>
          <a:p>
            <a:endParaRPr lang="en-GB" sz="1800" dirty="0"/>
          </a:p>
          <a:p>
            <a:r>
              <a:rPr lang="en-GB" sz="1800" dirty="0"/>
              <a:t>DFT simulation in agreement with experimental measurements</a:t>
            </a:r>
          </a:p>
          <a:p>
            <a:endParaRPr lang="en-GB" sz="1800" dirty="0"/>
          </a:p>
          <a:p>
            <a:pPr lvl="0"/>
            <a:endParaRPr lang="en-GB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44E445-DD12-D70F-3345-40E0262AB4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5982" y="3611880"/>
            <a:ext cx="2462784" cy="275539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0F58E71-1A1C-4359-BB78-CE306DF5EC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9878" y="3497333"/>
            <a:ext cx="2982146" cy="3034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057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6D69D6-A1BD-8AF0-BE70-974636D9B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FB086BA-52E0-7D4F-FBB2-7FF4FC5799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9395" y="629969"/>
            <a:ext cx="5931789" cy="343655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C058CF8-26CD-1E8D-9C47-7BCB49A8E7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216" y="4468858"/>
            <a:ext cx="5330952" cy="1905241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2F9507CE-3479-C664-CED1-EA2E593291CD}"/>
              </a:ext>
            </a:extLst>
          </p:cNvPr>
          <p:cNvSpPr txBox="1">
            <a:spLocks/>
          </p:cNvSpPr>
          <p:nvPr/>
        </p:nvSpPr>
        <p:spPr>
          <a:xfrm>
            <a:off x="320040" y="419893"/>
            <a:ext cx="492861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b="1" dirty="0" err="1"/>
              <a:t>Charged</a:t>
            </a:r>
            <a:r>
              <a:rPr lang="fr-FR" b="1" dirty="0"/>
              <a:t> and non </a:t>
            </a:r>
            <a:r>
              <a:rPr lang="fr-FR" b="1" dirty="0" err="1"/>
              <a:t>charged</a:t>
            </a:r>
            <a:r>
              <a:rPr lang="fr-FR" b="1" dirty="0"/>
              <a:t> </a:t>
            </a:r>
            <a:r>
              <a:rPr lang="fr-FR" b="1" dirty="0" err="1"/>
              <a:t>molecules</a:t>
            </a:r>
            <a:r>
              <a:rPr lang="fr-FR" b="1" dirty="0"/>
              <a:t> :</a:t>
            </a:r>
          </a:p>
          <a:p>
            <a:pPr marL="0" indent="0">
              <a:buNone/>
            </a:pPr>
            <a:endParaRPr lang="fr-FR" b="1" dirty="0"/>
          </a:p>
          <a:p>
            <a:r>
              <a:rPr lang="fr-FR" sz="1800" dirty="0" err="1"/>
              <a:t>Molecule</a:t>
            </a:r>
            <a:r>
              <a:rPr lang="fr-FR" sz="1800" dirty="0"/>
              <a:t> in the </a:t>
            </a:r>
            <a:r>
              <a:rPr lang="fr-FR" sz="1800" dirty="0" err="1"/>
              <a:t>charged</a:t>
            </a:r>
            <a:r>
              <a:rPr lang="fr-FR" sz="1800" dirty="0"/>
              <a:t> </a:t>
            </a:r>
            <a:r>
              <a:rPr lang="fr-FR" sz="1800" dirty="0" err="1"/>
              <a:t>row</a:t>
            </a:r>
            <a:r>
              <a:rPr lang="fr-FR" sz="1800" dirty="0"/>
              <a:t> show a </a:t>
            </a:r>
            <a:r>
              <a:rPr lang="fr-FR" sz="1800" dirty="0" err="1"/>
              <a:t>discharg</a:t>
            </a:r>
            <a:r>
              <a:rPr lang="fr-FR" sz="1800" dirty="0"/>
              <a:t> </a:t>
            </a:r>
            <a:r>
              <a:rPr lang="fr-FR" sz="1800" dirty="0" err="1"/>
              <a:t>event</a:t>
            </a:r>
            <a:r>
              <a:rPr lang="fr-FR" sz="1800" dirty="0"/>
              <a:t> at a </a:t>
            </a:r>
            <a:r>
              <a:rPr lang="fr-FR" sz="1800" dirty="0" err="1"/>
              <a:t>threshold</a:t>
            </a:r>
            <a:r>
              <a:rPr lang="fr-FR" sz="1800" dirty="0"/>
              <a:t> voltage Vd.</a:t>
            </a:r>
            <a:endParaRPr lang="en-GB" sz="1800" dirty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en-GB" sz="1800" dirty="0"/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199071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D57432-3367-FC74-F843-D8317DF20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07D0CED-20CA-6255-CA86-3C06473260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0348" y="625364"/>
            <a:ext cx="5038419" cy="5607272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B145224-7C09-4D0F-E091-EE90AD63C583}"/>
              </a:ext>
            </a:extLst>
          </p:cNvPr>
          <p:cNvSpPr txBox="1">
            <a:spLocks/>
          </p:cNvSpPr>
          <p:nvPr/>
        </p:nvSpPr>
        <p:spPr>
          <a:xfrm>
            <a:off x="320040" y="419892"/>
            <a:ext cx="6044184" cy="600833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b="1" dirty="0"/>
              <a:t>Ring like </a:t>
            </a:r>
            <a:r>
              <a:rPr lang="fr-FR" b="1" dirty="0" err="1"/>
              <a:t>features</a:t>
            </a:r>
            <a:r>
              <a:rPr lang="fr-FR" b="1" dirty="0"/>
              <a:t> :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b="1" dirty="0"/>
          </a:p>
          <a:p>
            <a:r>
              <a:rPr lang="fr-FR" sz="1800" dirty="0"/>
              <a:t>At Vs = Vd, the tip can </a:t>
            </a:r>
            <a:r>
              <a:rPr lang="fr-FR" sz="1800" dirty="0" err="1"/>
              <a:t>is</a:t>
            </a:r>
            <a:r>
              <a:rPr lang="fr-FR" sz="1800" dirty="0"/>
              <a:t> </a:t>
            </a:r>
            <a:r>
              <a:rPr lang="fr-FR" sz="1800" dirty="0" err="1"/>
              <a:t>just</a:t>
            </a:r>
            <a:r>
              <a:rPr lang="fr-FR" sz="1800" dirty="0"/>
              <a:t> able to </a:t>
            </a:r>
            <a:r>
              <a:rPr lang="fr-FR" sz="1800" dirty="0" err="1"/>
              <a:t>induce</a:t>
            </a:r>
            <a:r>
              <a:rPr lang="fr-FR" sz="1800" dirty="0"/>
              <a:t> </a:t>
            </a:r>
            <a:r>
              <a:rPr lang="fr-FR" sz="1800" dirty="0" err="1"/>
              <a:t>discharge</a:t>
            </a:r>
            <a:r>
              <a:rPr lang="fr-FR" sz="1800" dirty="0"/>
              <a:t> </a:t>
            </a:r>
            <a:r>
              <a:rPr lang="fr-FR" sz="1800" dirty="0" err="1"/>
              <a:t>underneath</a:t>
            </a:r>
            <a:r>
              <a:rPr lang="fr-FR" sz="1800" dirty="0"/>
              <a:t> the </a:t>
            </a:r>
            <a:r>
              <a:rPr lang="fr-FR" sz="1800" dirty="0" err="1"/>
              <a:t>it</a:t>
            </a:r>
            <a:r>
              <a:rPr lang="fr-FR" sz="1800" dirty="0"/>
              <a:t>, dot pattern in the </a:t>
            </a:r>
            <a:r>
              <a:rPr lang="fr-FR" sz="1800" dirty="0" err="1"/>
              <a:t>differential</a:t>
            </a:r>
            <a:r>
              <a:rPr lang="fr-FR" sz="1800" dirty="0"/>
              <a:t> conductance </a:t>
            </a:r>
            <a:r>
              <a:rPr lang="fr-FR" sz="1800" dirty="0" err="1"/>
              <a:t>map</a:t>
            </a:r>
            <a:r>
              <a:rPr lang="fr-FR" sz="1800" dirty="0"/>
              <a:t>.</a:t>
            </a:r>
          </a:p>
          <a:p>
            <a:endParaRPr lang="fr-FR" sz="1800" dirty="0"/>
          </a:p>
          <a:p>
            <a:r>
              <a:rPr lang="fr-FR" sz="1800" dirty="0" err="1"/>
              <a:t>When</a:t>
            </a:r>
            <a:r>
              <a:rPr lang="fr-FR" sz="1800" dirty="0"/>
              <a:t> Vs </a:t>
            </a:r>
            <a:r>
              <a:rPr lang="fr-FR" sz="1800" dirty="0" err="1"/>
              <a:t>is</a:t>
            </a:r>
            <a:r>
              <a:rPr lang="fr-FR" sz="1800" dirty="0"/>
              <a:t> </a:t>
            </a:r>
            <a:r>
              <a:rPr lang="fr-FR" sz="1800" dirty="0" err="1"/>
              <a:t>increases</a:t>
            </a:r>
            <a:r>
              <a:rPr lang="fr-FR" sz="1800" dirty="0"/>
              <a:t>, a ring </a:t>
            </a:r>
            <a:r>
              <a:rPr lang="fr-FR" sz="1800" dirty="0" err="1"/>
              <a:t>appear</a:t>
            </a:r>
            <a:r>
              <a:rPr lang="fr-FR" sz="1800" dirty="0"/>
              <a:t> as the tip </a:t>
            </a:r>
            <a:r>
              <a:rPr lang="fr-FR" sz="1800" dirty="0" err="1"/>
              <a:t>is</a:t>
            </a:r>
            <a:r>
              <a:rPr lang="fr-FR" sz="1800" dirty="0"/>
              <a:t> able to </a:t>
            </a:r>
            <a:r>
              <a:rPr lang="fr-FR" sz="1800" dirty="0" err="1"/>
              <a:t>discharge</a:t>
            </a:r>
            <a:r>
              <a:rPr lang="fr-FR" sz="1800" dirty="0"/>
              <a:t> </a:t>
            </a:r>
            <a:r>
              <a:rPr lang="fr-FR" sz="1800" dirty="0" err="1"/>
              <a:t>around</a:t>
            </a:r>
            <a:r>
              <a:rPr lang="fr-FR" sz="1800" dirty="0"/>
              <a:t> the center </a:t>
            </a:r>
            <a:r>
              <a:rPr lang="fr-FR" sz="1800" dirty="0" err="1"/>
              <a:t>too</a:t>
            </a:r>
            <a:r>
              <a:rPr lang="fr-FR" sz="1800" dirty="0"/>
              <a:t>.</a:t>
            </a:r>
          </a:p>
          <a:p>
            <a:endParaRPr lang="fr-FR" sz="1800" dirty="0"/>
          </a:p>
          <a:p>
            <a:r>
              <a:rPr lang="en-GB" sz="1800" dirty="0"/>
              <a:t>The ring diameters linearly increase with Vs as the electric field of the tip discharge more efficiently the molecule even at larger lateral (X, Y ) distances.</a:t>
            </a:r>
          </a:p>
          <a:p>
            <a:endParaRPr lang="en-GB" sz="1800" dirty="0"/>
          </a:p>
          <a:p>
            <a:r>
              <a:rPr lang="en-GB" sz="1800" dirty="0"/>
              <a:t>If the bound state can “communicate”, the ring hybridize.</a:t>
            </a:r>
          </a:p>
          <a:p>
            <a:endParaRPr lang="en-GB" sz="1800" dirty="0"/>
          </a:p>
          <a:p>
            <a:r>
              <a:rPr lang="en-GB" sz="1800" dirty="0"/>
              <a:t>You still have discharge in the ring, but the tunnelling current does not change drastically as voltage increases (low </a:t>
            </a:r>
            <a:r>
              <a:rPr lang="en-GB" sz="1800" dirty="0" err="1"/>
              <a:t>dI</a:t>
            </a:r>
            <a:r>
              <a:rPr lang="en-GB" sz="1800" dirty="0"/>
              <a:t>/</a:t>
            </a:r>
            <a:r>
              <a:rPr lang="en-GB" sz="1800" dirty="0" err="1"/>
              <a:t>dV</a:t>
            </a:r>
            <a:r>
              <a:rPr lang="en-GB" sz="1800" dirty="0"/>
              <a:t>).</a:t>
            </a:r>
          </a:p>
          <a:p>
            <a:endParaRPr lang="en-GB" sz="1800" dirty="0"/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966152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7D80B76-D325-3AD7-C012-27789F0F2FF6}"/>
              </a:ext>
            </a:extLst>
          </p:cNvPr>
          <p:cNvSpPr txBox="1">
            <a:spLocks/>
          </p:cNvSpPr>
          <p:nvPr/>
        </p:nvSpPr>
        <p:spPr>
          <a:xfrm>
            <a:off x="320040" y="419892"/>
            <a:ext cx="6044184" cy="6008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b="1" dirty="0" err="1"/>
              <a:t>dI</a:t>
            </a:r>
            <a:r>
              <a:rPr lang="fr-FR" b="1" dirty="0"/>
              <a:t>/</a:t>
            </a:r>
            <a:r>
              <a:rPr lang="fr-FR" b="1" dirty="0" err="1"/>
              <a:t>dV</a:t>
            </a:r>
            <a:r>
              <a:rPr lang="fr-FR" b="1" dirty="0"/>
              <a:t> </a:t>
            </a:r>
            <a:r>
              <a:rPr lang="fr-FR" b="1" dirty="0" err="1"/>
              <a:t>spectra</a:t>
            </a:r>
            <a:r>
              <a:rPr lang="fr-FR" b="1" dirty="0"/>
              <a:t> :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b="1" dirty="0"/>
          </a:p>
          <a:p>
            <a:r>
              <a:rPr lang="fr-FR" sz="1800" dirty="0" err="1"/>
              <a:t>Each</a:t>
            </a:r>
            <a:r>
              <a:rPr lang="fr-FR" sz="1800" dirty="0"/>
              <a:t> </a:t>
            </a:r>
            <a:r>
              <a:rPr lang="fr-FR" sz="1800" dirty="0" err="1"/>
              <a:t>molecul</a:t>
            </a:r>
            <a:r>
              <a:rPr lang="fr-FR" sz="1800" dirty="0"/>
              <a:t> show in gap states</a:t>
            </a:r>
          </a:p>
          <a:p>
            <a:endParaRPr lang="fr-FR" sz="1800" dirty="0"/>
          </a:p>
          <a:p>
            <a:r>
              <a:rPr lang="fr-FR" sz="1800" dirty="0"/>
              <a:t>The black </a:t>
            </a:r>
            <a:r>
              <a:rPr lang="fr-FR" sz="1800" dirty="0" err="1"/>
              <a:t>arrows</a:t>
            </a:r>
            <a:r>
              <a:rPr lang="fr-FR" sz="1800" dirty="0"/>
              <a:t> show </a:t>
            </a:r>
            <a:r>
              <a:rPr lang="fr-FR" sz="1800" dirty="0" err="1"/>
              <a:t>low</a:t>
            </a:r>
            <a:r>
              <a:rPr lang="fr-FR" sz="1800" dirty="0"/>
              <a:t> </a:t>
            </a:r>
            <a:r>
              <a:rPr lang="fr-FR" sz="1800" dirty="0" err="1"/>
              <a:t>energy</a:t>
            </a:r>
            <a:r>
              <a:rPr lang="fr-FR" sz="1800" dirty="0"/>
              <a:t> mod </a:t>
            </a:r>
            <a:r>
              <a:rPr lang="fr-FR" sz="1800" dirty="0" err="1"/>
              <a:t>that</a:t>
            </a:r>
            <a:r>
              <a:rPr lang="fr-FR" sz="1800" dirty="0"/>
              <a:t> are more intense at the </a:t>
            </a:r>
            <a:r>
              <a:rPr lang="fr-FR" sz="1800" dirty="0" err="1"/>
              <a:t>edge</a:t>
            </a:r>
            <a:endParaRPr lang="en-GB" sz="1800" dirty="0"/>
          </a:p>
          <a:p>
            <a:endParaRPr lang="en-GB" sz="1800" dirty="0"/>
          </a:p>
          <a:p>
            <a:endParaRPr lang="en-GB" sz="1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78FFD92-808F-DE33-5648-7CC96EE94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872" y="3017697"/>
            <a:ext cx="4914519" cy="35456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39DC489-6235-3AEE-A9DD-2F028209A3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873" y="3073336"/>
            <a:ext cx="4914519" cy="3434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980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60EB691-5BC4-122E-6090-BD2B8AFC4EF4}"/>
              </a:ext>
            </a:extLst>
          </p:cNvPr>
          <p:cNvSpPr txBox="1">
            <a:spLocks/>
          </p:cNvSpPr>
          <p:nvPr/>
        </p:nvSpPr>
        <p:spPr>
          <a:xfrm>
            <a:off x="320040" y="419892"/>
            <a:ext cx="5029200" cy="6008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b="1" dirty="0" err="1"/>
              <a:t>Investigate</a:t>
            </a:r>
            <a:r>
              <a:rPr lang="fr-FR" b="1" dirty="0"/>
              <a:t> the Low Energy Modes (LEM) :</a:t>
            </a:r>
          </a:p>
          <a:p>
            <a:pPr marL="0" indent="0">
              <a:buNone/>
            </a:pPr>
            <a:endParaRPr lang="fr-FR" b="1" dirty="0"/>
          </a:p>
          <a:p>
            <a:r>
              <a:rPr lang="fr-FR" sz="1800" dirty="0"/>
              <a:t>YSR states do not have 0 </a:t>
            </a:r>
            <a:r>
              <a:rPr lang="fr-FR" sz="1800" dirty="0" err="1"/>
              <a:t>energy</a:t>
            </a:r>
            <a:r>
              <a:rPr lang="fr-FR" sz="1800" dirty="0"/>
              <a:t>, </a:t>
            </a:r>
            <a:r>
              <a:rPr lang="fr-FR" sz="1800" dirty="0" err="1"/>
              <a:t>they</a:t>
            </a:r>
            <a:r>
              <a:rPr lang="fr-FR" sz="1800" dirty="0"/>
              <a:t> show a </a:t>
            </a:r>
            <a:r>
              <a:rPr lang="fr-FR" sz="1800" dirty="0" err="1"/>
              <a:t>electron</a:t>
            </a:r>
            <a:r>
              <a:rPr lang="fr-FR" sz="1800" dirty="0"/>
              <a:t> </a:t>
            </a:r>
            <a:r>
              <a:rPr lang="fr-FR" sz="1800" dirty="0" err="1"/>
              <a:t>hole</a:t>
            </a:r>
            <a:r>
              <a:rPr lang="fr-FR" sz="1800" dirty="0"/>
              <a:t> </a:t>
            </a:r>
            <a:r>
              <a:rPr lang="fr-FR" sz="1800" dirty="0" err="1"/>
              <a:t>assymetry</a:t>
            </a:r>
            <a:endParaRPr lang="fr-FR" sz="1800" dirty="0"/>
          </a:p>
          <a:p>
            <a:endParaRPr lang="fr-FR" sz="1800" dirty="0"/>
          </a:p>
          <a:p>
            <a:r>
              <a:rPr lang="fr-FR" sz="1800" dirty="0" err="1"/>
              <a:t>When</a:t>
            </a:r>
            <a:r>
              <a:rPr lang="fr-FR" sz="1800" dirty="0"/>
              <a:t> </a:t>
            </a:r>
            <a:r>
              <a:rPr lang="fr-FR" sz="1800" dirty="0" err="1"/>
              <a:t>scaning</a:t>
            </a:r>
            <a:r>
              <a:rPr lang="fr-FR" sz="1800" dirty="0"/>
              <a:t> </a:t>
            </a:r>
            <a:r>
              <a:rPr lang="fr-FR" sz="1800" dirty="0" err="1"/>
              <a:t>near</a:t>
            </a:r>
            <a:r>
              <a:rPr lang="fr-FR" sz="1800" dirty="0"/>
              <a:t> the </a:t>
            </a:r>
            <a:r>
              <a:rPr lang="fr-FR" sz="1800" dirty="0" err="1"/>
              <a:t>edge</a:t>
            </a:r>
            <a:r>
              <a:rPr lang="fr-FR" sz="1800" dirty="0"/>
              <a:t>, </a:t>
            </a:r>
            <a:r>
              <a:rPr lang="fr-FR" sz="1800" dirty="0" err="1"/>
              <a:t>we</a:t>
            </a:r>
            <a:r>
              <a:rPr lang="fr-FR" sz="1800" dirty="0"/>
              <a:t> </a:t>
            </a:r>
            <a:r>
              <a:rPr lang="fr-FR" sz="1800" dirty="0" err="1"/>
              <a:t>see</a:t>
            </a:r>
            <a:r>
              <a:rPr lang="fr-FR" sz="1800" dirty="0"/>
              <a:t> </a:t>
            </a:r>
            <a:r>
              <a:rPr lang="fr-FR" sz="1800" dirty="0" err="1"/>
              <a:t>clear</a:t>
            </a:r>
            <a:r>
              <a:rPr lang="fr-FR" sz="1800" dirty="0"/>
              <a:t> </a:t>
            </a:r>
            <a:r>
              <a:rPr lang="fr-FR" sz="1800" dirty="0" err="1"/>
              <a:t>electron</a:t>
            </a:r>
            <a:r>
              <a:rPr lang="fr-FR" sz="1800" dirty="0"/>
              <a:t> </a:t>
            </a:r>
            <a:r>
              <a:rPr lang="fr-FR" sz="1800" dirty="0" err="1"/>
              <a:t>hole</a:t>
            </a:r>
            <a:r>
              <a:rPr lang="fr-FR" sz="1800" dirty="0"/>
              <a:t> </a:t>
            </a:r>
            <a:r>
              <a:rPr lang="fr-FR" sz="1800" dirty="0" err="1"/>
              <a:t>symetric</a:t>
            </a:r>
            <a:r>
              <a:rPr lang="fr-FR" sz="1800" dirty="0"/>
              <a:t> </a:t>
            </a:r>
            <a:r>
              <a:rPr lang="fr-FR" sz="1800" dirty="0" err="1"/>
              <a:t>zero</a:t>
            </a:r>
            <a:r>
              <a:rPr lang="fr-FR" sz="1800" dirty="0"/>
              <a:t> </a:t>
            </a:r>
            <a:r>
              <a:rPr lang="fr-FR" sz="1800" dirty="0" err="1"/>
              <a:t>energy</a:t>
            </a:r>
            <a:r>
              <a:rPr lang="fr-FR" sz="1800" dirty="0"/>
              <a:t> modes</a:t>
            </a:r>
          </a:p>
          <a:p>
            <a:endParaRPr lang="fr-FR" sz="1800" dirty="0"/>
          </a:p>
          <a:p>
            <a:r>
              <a:rPr lang="fr-FR" sz="1800" dirty="0" err="1"/>
              <a:t>Stronger</a:t>
            </a:r>
            <a:r>
              <a:rPr lang="fr-FR" sz="1800" dirty="0"/>
              <a:t> at the </a:t>
            </a:r>
            <a:r>
              <a:rPr lang="fr-FR" sz="1800" dirty="0" err="1"/>
              <a:t>edge</a:t>
            </a:r>
            <a:endParaRPr lang="fr-FR" sz="1800" dirty="0"/>
          </a:p>
          <a:p>
            <a:pPr marL="0" indent="0">
              <a:buFont typeface="Arial" panose="020B0604020202020204" pitchFamily="34" charset="0"/>
              <a:buNone/>
            </a:pPr>
            <a:endParaRPr lang="fr-FR" b="1" dirty="0"/>
          </a:p>
          <a:p>
            <a:pPr marL="0" indent="0">
              <a:buNone/>
            </a:pPr>
            <a:endParaRPr lang="en-GB" sz="1800" dirty="0"/>
          </a:p>
          <a:p>
            <a:endParaRPr lang="en-GB" sz="1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B78FAA-81B8-5890-0EFF-6E512687F5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4688" y="639714"/>
            <a:ext cx="6219787" cy="557857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3B9A20C-288F-556E-79A1-3559DDC796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527" y="4242816"/>
            <a:ext cx="3378169" cy="2423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6567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676</TotalTime>
  <Words>367</Words>
  <Application>Microsoft Macintosh PowerPoint</Application>
  <PresentationFormat>Widescreen</PresentationFormat>
  <Paragraphs>62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Aptos</vt:lpstr>
      <vt:lpstr>Aptos Display</vt:lpstr>
      <vt:lpstr>Arial</vt:lpstr>
      <vt:lpstr>Office Theme</vt:lpstr>
      <vt:lpstr>Journal club 10/07 Pierre-Armand Barbieri</vt:lpstr>
      <vt:lpstr>Journal club 10/07 Pierre-Armand Barbieri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Madeleine Milon</dc:creator>
  <cp:lastModifiedBy>Pierre-Armand Barbieri</cp:lastModifiedBy>
  <cp:revision>6</cp:revision>
  <dcterms:created xsi:type="dcterms:W3CDTF">2026-07-07T12:11:54Z</dcterms:created>
  <dcterms:modified xsi:type="dcterms:W3CDTF">2026-07-10T12:47:58Z</dcterms:modified>
</cp:coreProperties>
</file>