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8" r:id="rId3"/>
    <p:sldId id="277" r:id="rId4"/>
    <p:sldId id="268" r:id="rId5"/>
    <p:sldId id="269" r:id="rId6"/>
    <p:sldId id="285" r:id="rId7"/>
    <p:sldId id="257" r:id="rId8"/>
    <p:sldId id="287" r:id="rId9"/>
    <p:sldId id="264" r:id="rId10"/>
    <p:sldId id="273" r:id="rId11"/>
    <p:sldId id="281" r:id="rId12"/>
    <p:sldId id="279" r:id="rId13"/>
    <p:sldId id="282" r:id="rId14"/>
    <p:sldId id="284" r:id="rId15"/>
    <p:sldId id="262" r:id="rId16"/>
    <p:sldId id="265" r:id="rId17"/>
    <p:sldId id="274" r:id="rId18"/>
    <p:sldId id="283" r:id="rId1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4667"/>
  </p:normalViewPr>
  <p:slideViewPr>
    <p:cSldViewPr snapToGrid="0">
      <p:cViewPr varScale="1">
        <p:scale>
          <a:sx n="152" d="100"/>
          <a:sy n="152" d="100"/>
        </p:scale>
        <p:origin x="42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5F3C1-6BB3-F844-AE8F-1BB554555D54}" type="datetimeFigureOut">
              <a:rPr lang="en-CH" smtClean="0"/>
              <a:t>23/06/2026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503CB-116B-7547-A2E7-C80121081F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3315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D16D2-939A-3FAE-FF31-CFDCF79EC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0F13E-FBA6-303C-6855-6FCA72D46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DB4C-3A86-E1A3-D1F0-FA16030E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B0B4-0D93-431F-AE60-ED2526EFF018}" type="datetimeFigureOut">
              <a:rPr lang="en-CH" smtClean="0"/>
              <a:t>23/06/2026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498F-047E-DBB9-49A3-F0CD1823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4CA6B-E057-3B71-7CBD-F69FEE3A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6B98-69BA-41D5-8E33-CB0406D997A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1509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4BB3-24DF-C76C-0666-A5CB99F3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F02D7-777B-6ACB-5768-7E1B41609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71AC4-C89F-7508-F19A-1DE4466D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B0B4-0D93-431F-AE60-ED2526EFF018}" type="datetimeFigureOut">
              <a:rPr lang="en-CH" smtClean="0"/>
              <a:t>23/06/2026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DF36E-6AAB-3E23-46FF-8FC45679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6CAAE-1BF4-FA3F-CEBC-757D6E6B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6B98-69BA-41D5-8E33-CB0406D997A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239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0387C-54DF-EDDB-D24A-32C295E4F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BC9B7-C416-6BA3-9AEB-49619926A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2893E-8A91-C6B2-6510-E03B1660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B0B4-0D93-431F-AE60-ED2526EFF018}" type="datetimeFigureOut">
              <a:rPr lang="en-CH" smtClean="0"/>
              <a:t>23/06/2026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87821-80E7-7E12-B225-C3588223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316FA-8CB5-4243-96E2-A02F6FF4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6B98-69BA-41D5-8E33-CB0406D997A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64140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95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8189-B012-C1EC-83E8-A5B24E9C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7D1C5-F8EC-5AFD-93B9-CE3AA13DE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F216D-65A0-42EC-5A68-0FD62A5D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B0B4-0D93-431F-AE60-ED2526EFF018}" type="datetimeFigureOut">
              <a:rPr lang="en-CH" smtClean="0"/>
              <a:t>23/06/2026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94BC5-74C4-4262-9EEA-9336652A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B8EDA-ADE9-4DE9-026D-BA8B32B4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6B98-69BA-41D5-8E33-CB0406D997A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3153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254F9-6C07-16BB-F5B8-EC439A05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4F7C0-EE86-6007-1D1B-BB741727E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7E5C6-3CC8-3793-7ACF-4D335931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B0B4-0D93-431F-AE60-ED2526EFF018}" type="datetimeFigureOut">
              <a:rPr lang="en-CH" smtClean="0"/>
              <a:t>23/06/2026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CA65A-905A-18BC-89E9-3D7D0EF3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52AB8-029A-5FF5-5B69-EC1B7127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6B98-69BA-41D5-8E33-CB0406D997A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8123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E74A-25EB-CA49-03F9-64DDC841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E487-B65A-F93E-01F3-AFEA5F2EA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86595-DC6D-4E1E-8042-642F36FD2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DDE32-4E66-4F22-D904-C21E5D23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B0B4-0D93-431F-AE60-ED2526EFF018}" type="datetimeFigureOut">
              <a:rPr lang="en-CH" smtClean="0"/>
              <a:t>23/06/2026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2F349-A5F8-A197-8C24-DBDEEDD3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B8F8-5245-5469-5271-271DF94A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6B98-69BA-41D5-8E33-CB0406D997A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9389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675C6-5E8E-0814-DA00-E300554F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EE08A-EBF2-21E1-94BD-337FF69A9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C9047-A69C-5C16-4E1D-982BE73E5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BFC87-99DB-D825-4162-CC4D6FB45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25E18-0096-27D0-C43E-C79DADC5F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4BF2A5-832E-E744-5782-C6461203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B0B4-0D93-431F-AE60-ED2526EFF018}" type="datetimeFigureOut">
              <a:rPr lang="en-CH" smtClean="0"/>
              <a:t>23/06/2026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C8EA9E-8DBD-5850-2E20-E507ACDF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DACC0-02ED-46F3-A2D1-A97C4A11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6B98-69BA-41D5-8E33-CB0406D997A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6897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7B37-AA70-6AD7-AE81-8A40556A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C7404-AC36-9832-F041-59A6A414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B0B4-0D93-431F-AE60-ED2526EFF018}" type="datetimeFigureOut">
              <a:rPr lang="en-CH" smtClean="0"/>
              <a:t>23/06/2026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7EE55-E3F2-E6CF-4597-A6FD8789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BDB90-86F4-1A77-A651-B4EA16C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6B98-69BA-41D5-8E33-CB0406D997A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1341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805684-A730-9748-A2BA-B197AD9F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B0B4-0D93-431F-AE60-ED2526EFF018}" type="datetimeFigureOut">
              <a:rPr lang="en-CH" smtClean="0"/>
              <a:t>23/06/2026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DE9A9-FA69-BCC8-5B89-4D30C49B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9B572-B088-45AD-02B2-50C939FF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6B98-69BA-41D5-8E33-CB0406D997A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1973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246CE-C675-2CA2-C73B-FB631212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30A11-87CA-CD63-C421-039EBEA84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40C71-A907-BB6C-48D0-A8A63F951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00591-1183-A7CF-4F15-9D9CC526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B0B4-0D93-431F-AE60-ED2526EFF018}" type="datetimeFigureOut">
              <a:rPr lang="en-CH" smtClean="0"/>
              <a:t>23/06/2026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BCE2E-837A-FF75-C674-7A0D6EB0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F0F27-8305-AD13-F006-22300CF3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6B98-69BA-41D5-8E33-CB0406D997A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759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2EE8-9639-110E-41AC-4A649261D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89C77-3F1F-C5C5-0AFB-95E40203E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352D1-50ED-F968-0E9A-228ECEC71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7750B-7BFA-2F59-670A-4AEC9B021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B0B4-0D93-431F-AE60-ED2526EFF018}" type="datetimeFigureOut">
              <a:rPr lang="en-CH" smtClean="0"/>
              <a:t>23/06/2026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72BCC-967C-A8F8-E9B8-4D2858D8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B044C-303B-66A2-5642-AE037105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6B98-69BA-41D5-8E33-CB0406D997A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3000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A3748-FFD0-2795-78C3-F48344D7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5BBC4-609E-2C11-3BD9-D04353FE2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5A8F8-B238-035F-C614-D97D6B2E5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45B0B4-0D93-431F-AE60-ED2526EFF018}" type="datetimeFigureOut">
              <a:rPr lang="en-CH" smtClean="0"/>
              <a:t>23/06/2026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AD529-0314-4B19-ADD9-6E2B5701C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80E57-15E2-5948-0015-DBD4D94F9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6F6B98-69BA-41D5-8E33-CB0406D997A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9777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FA8198-C2BD-0496-2D7F-C5B43638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52"/>
          <a:stretch>
            <a:fillRect/>
          </a:stretch>
        </p:blipFill>
        <p:spPr>
          <a:xfrm>
            <a:off x="371755" y="156223"/>
            <a:ext cx="8256798" cy="4150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6F7B8F-8FE9-376C-E740-C754A85D39C6}"/>
              </a:ext>
            </a:extLst>
          </p:cNvPr>
          <p:cNvSpPr txBox="1"/>
          <p:nvPr/>
        </p:nvSpPr>
        <p:spPr>
          <a:xfrm>
            <a:off x="4927262" y="4912773"/>
            <a:ext cx="45591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800" dirty="0">
                <a:latin typeface="Al Nile" pitchFamily="2" charset="-78"/>
                <a:ea typeface="Apple Symbols" panose="02000000000000000000" pitchFamily="2" charset="-79"/>
                <a:cs typeface="Al Nile" pitchFamily="2" charset="-78"/>
              </a:rPr>
              <a:t>Journal Club </a:t>
            </a:r>
          </a:p>
          <a:p>
            <a:pPr algn="ctr"/>
            <a:r>
              <a:rPr lang="en-CH" sz="2800" dirty="0">
                <a:latin typeface="Al Nile" pitchFamily="2" charset="-78"/>
                <a:ea typeface="Apple Symbols" panose="02000000000000000000" pitchFamily="2" charset="-79"/>
                <a:cs typeface="Al Nile" pitchFamily="2" charset="-78"/>
              </a:rPr>
              <a:t>Presenter: Maryam Taghilou</a:t>
            </a:r>
          </a:p>
          <a:p>
            <a:pPr algn="ctr"/>
            <a:r>
              <a:rPr lang="en-CH" sz="2800" dirty="0">
                <a:latin typeface="Al Nile" pitchFamily="2" charset="-78"/>
                <a:ea typeface="Apple Symbols" panose="02000000000000000000" pitchFamily="2" charset="-79"/>
                <a:cs typeface="Al Nile" pitchFamily="2" charset="-78"/>
              </a:rPr>
              <a:t>D</a:t>
            </a:r>
            <a:r>
              <a:rPr lang="en-GB" sz="2800" dirty="0">
                <a:latin typeface="Al Nile" pitchFamily="2" charset="-78"/>
                <a:ea typeface="Apple Symbols" panose="02000000000000000000" pitchFamily="2" charset="-79"/>
                <a:cs typeface="Al Nile" pitchFamily="2" charset="-78"/>
              </a:rPr>
              <a:t>a</a:t>
            </a:r>
            <a:r>
              <a:rPr lang="en-CH" sz="2800" dirty="0">
                <a:latin typeface="Al Nile" pitchFamily="2" charset="-78"/>
                <a:ea typeface="Apple Symbols" panose="02000000000000000000" pitchFamily="2" charset="-79"/>
                <a:cs typeface="Al Nile" pitchFamily="2" charset="-78"/>
              </a:rPr>
              <a:t>te: 18.06.2026</a:t>
            </a:r>
          </a:p>
        </p:txBody>
      </p:sp>
    </p:spTree>
    <p:extLst>
      <p:ext uri="{BB962C8B-B14F-4D97-AF65-F5344CB8AC3E}">
        <p14:creationId xmlns:p14="http://schemas.microsoft.com/office/powerpoint/2010/main" val="165787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B2B48C-A4A2-1ABC-5FBC-C395DF6EA1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52" b="65243"/>
          <a:stretch>
            <a:fillRect/>
          </a:stretch>
        </p:blipFill>
        <p:spPr>
          <a:xfrm>
            <a:off x="0" y="153042"/>
            <a:ext cx="8256798" cy="985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DEA4EF-8D68-8F42-ECEE-B4DFC5558B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099" b="18576"/>
          <a:stretch>
            <a:fillRect/>
          </a:stretch>
        </p:blipFill>
        <p:spPr>
          <a:xfrm>
            <a:off x="286615" y="1867462"/>
            <a:ext cx="5014521" cy="25668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2DA6CCD-9FA6-E922-F6B5-CF1AF64066AE}"/>
              </a:ext>
            </a:extLst>
          </p:cNvPr>
          <p:cNvGrpSpPr/>
          <p:nvPr/>
        </p:nvGrpSpPr>
        <p:grpSpPr>
          <a:xfrm>
            <a:off x="6517377" y="1780590"/>
            <a:ext cx="5815514" cy="4615721"/>
            <a:chOff x="6517377" y="1780590"/>
            <a:chExt cx="5815514" cy="46157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BEE8B4-8DB4-54E0-ADC5-135BBF741950}"/>
                </a:ext>
              </a:extLst>
            </p:cNvPr>
            <p:cNvSpPr txBox="1"/>
            <p:nvPr/>
          </p:nvSpPr>
          <p:spPr>
            <a:xfrm>
              <a:off x="6882859" y="5472981"/>
              <a:ext cx="54500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Initial Resistance drop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Resistance grows with pulsing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Logarithmic R grow</a:t>
              </a:r>
              <a:r>
                <a:rPr lang="en-US" dirty="0"/>
                <a:t>th after pulsing is stopped</a:t>
              </a:r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AA32D9-5A4F-FDF0-EC46-45C70647AD59}"/>
                </a:ext>
              </a:extLst>
            </p:cNvPr>
            <p:cNvGrpSpPr/>
            <p:nvPr/>
          </p:nvGrpSpPr>
          <p:grpSpPr>
            <a:xfrm>
              <a:off x="6517377" y="1780590"/>
              <a:ext cx="4955638" cy="3383692"/>
              <a:chOff x="6517377" y="1780590"/>
              <a:chExt cx="4955638" cy="338369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1EDD136-D3D4-3F98-F9FD-5EA40F1A8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9383" b="-2387"/>
              <a:stretch>
                <a:fillRect/>
              </a:stretch>
            </p:blipFill>
            <p:spPr>
              <a:xfrm>
                <a:off x="6517377" y="1780590"/>
                <a:ext cx="4955638" cy="3383692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F302B5-83F2-6B37-3BB7-295D21DE8AC8}"/>
                  </a:ext>
                </a:extLst>
              </p:cNvPr>
              <p:cNvSpPr/>
              <p:nvPr/>
            </p:nvSpPr>
            <p:spPr>
              <a:xfrm>
                <a:off x="7098890" y="4975123"/>
                <a:ext cx="452284" cy="189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F1156B3-5F51-EE88-A86D-694A3D3A08E4}"/>
              </a:ext>
            </a:extLst>
          </p:cNvPr>
          <p:cNvSpPr txBox="1"/>
          <p:nvPr/>
        </p:nvSpPr>
        <p:spPr>
          <a:xfrm>
            <a:off x="1042219" y="1498130"/>
            <a:ext cx="238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Manipulation Protocol</a:t>
            </a:r>
            <a:endParaRPr lang="en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6098D2-5A08-365B-9782-CF832A4BA787}"/>
              </a:ext>
            </a:extLst>
          </p:cNvPr>
          <p:cNvSpPr txBox="1"/>
          <p:nvPr/>
        </p:nvSpPr>
        <p:spPr>
          <a:xfrm>
            <a:off x="340009" y="6058627"/>
            <a:ext cx="616482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100" b="0" i="0" dirty="0">
                <a:solidFill>
                  <a:srgbClr val="242021"/>
                </a:solidFill>
                <a:effectLst/>
                <a:latin typeface="CMR12"/>
              </a:rPr>
              <a:t>150 nm</a:t>
            </a:r>
            <a:r>
              <a:rPr lang="en-GB" sz="1100" b="0" i="0" dirty="0">
                <a:solidFill>
                  <a:srgbClr val="242021"/>
                </a:solidFill>
                <a:effectLst/>
                <a:latin typeface="CMR12"/>
              </a:rPr>
              <a:t>*</a:t>
            </a:r>
            <a:r>
              <a:rPr lang="en-CH" sz="1100" b="0" i="0" dirty="0">
                <a:solidFill>
                  <a:srgbClr val="242021"/>
                </a:solidFill>
                <a:effectLst/>
                <a:latin typeface="CMR12"/>
              </a:rPr>
              <a:t>600 nm</a:t>
            </a:r>
            <a:r>
              <a:rPr lang="en-CH" sz="1100" dirty="0"/>
              <a:t> </a:t>
            </a:r>
            <a:br>
              <a:rPr lang="en-CH" dirty="0"/>
            </a:b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048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5F32-BBFE-D08D-4500-488E5C9C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69" y="-244218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H" sz="2800" dirty="0">
                <a:latin typeface="Helvetica" pitchFamily="2" charset="0"/>
              </a:rPr>
              <a:t>Voltage-Pulse Manipulation and Resistance Drift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FD822-4497-1497-DB54-B1D052C098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3" t="56180" r="2445"/>
          <a:stretch>
            <a:fillRect/>
          </a:stretch>
        </p:blipFill>
        <p:spPr>
          <a:xfrm>
            <a:off x="4444021" y="3727740"/>
            <a:ext cx="7747979" cy="3130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38FEF8-7C21-5974-2B2D-B2AC573C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24" t="1497"/>
          <a:stretch>
            <a:fillRect/>
          </a:stretch>
        </p:blipFill>
        <p:spPr>
          <a:xfrm>
            <a:off x="7069956" y="815620"/>
            <a:ext cx="4230623" cy="2981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E360EC-DD6E-FA43-0E9E-73C3F2857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27" y="815620"/>
            <a:ext cx="4542419" cy="3035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B838C-9BE8-198C-ED80-C873E2A9A50B}"/>
              </a:ext>
            </a:extLst>
          </p:cNvPr>
          <p:cNvSpPr txBox="1"/>
          <p:nvPr/>
        </p:nvSpPr>
        <p:spPr>
          <a:xfrm>
            <a:off x="386787" y="3850689"/>
            <a:ext cx="395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Applying train of pulses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pulse during  </a:t>
            </a:r>
            <a:r>
              <a:rPr lang="en-GB" dirty="0" err="1"/>
              <a:t>t_Relax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Resistance increase up to 270%</a:t>
            </a:r>
            <a:endParaRPr 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C3BE1-DE78-8E65-9FBF-AAD949828ABF}"/>
              </a:ext>
            </a:extLst>
          </p:cNvPr>
          <p:cNvSpPr txBox="1"/>
          <p:nvPr/>
        </p:nvSpPr>
        <p:spPr>
          <a:xfrm>
            <a:off x="471948" y="6233652"/>
            <a:ext cx="1907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270% corresponds to 2 GHz</a:t>
            </a:r>
          </a:p>
          <a:p>
            <a:r>
              <a:rPr lang="en-GB" sz="1000" dirty="0"/>
              <a:t>Blank t: 100ms, </a:t>
            </a:r>
            <a:r>
              <a:rPr lang="en-GB" sz="1000" dirty="0" err="1"/>
              <a:t>palse</a:t>
            </a:r>
            <a:r>
              <a:rPr lang="en-GB" sz="1000" dirty="0"/>
              <a:t> t: 200 </a:t>
            </a:r>
            <a:r>
              <a:rPr lang="en-GB" sz="1000" dirty="0" err="1"/>
              <a:t>ms</a:t>
            </a:r>
            <a:r>
              <a:rPr lang="en-GB" sz="1000" dirty="0"/>
              <a:t>, measure t: 20 </a:t>
            </a:r>
            <a:r>
              <a:rPr lang="en-GB" sz="1000" dirty="0" err="1"/>
              <a:t>ms</a:t>
            </a:r>
            <a:endParaRPr lang="en-CH" sz="1000" dirty="0"/>
          </a:p>
        </p:txBody>
      </p:sp>
    </p:spTree>
    <p:extLst>
      <p:ext uri="{BB962C8B-B14F-4D97-AF65-F5344CB8AC3E}">
        <p14:creationId xmlns:p14="http://schemas.microsoft.com/office/powerpoint/2010/main" val="405935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1E62-EBC3-5D02-C242-6724FAE9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0" y="87929"/>
            <a:ext cx="9903106" cy="73601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H" sz="2800" dirty="0">
                <a:latin typeface="Helvetica" pitchFamily="2" charset="0"/>
              </a:rPr>
              <a:t>Effect of </a:t>
            </a:r>
            <a:r>
              <a:rPr lang="en-GB" sz="2800" dirty="0">
                <a:latin typeface="Helvetica" pitchFamily="2" charset="0"/>
              </a:rPr>
              <a:t>Oxidation </a:t>
            </a:r>
            <a:r>
              <a:rPr lang="en-CH" sz="2800" dirty="0">
                <a:latin typeface="Helvetica" pitchFamily="2" charset="0"/>
              </a:rPr>
              <a:t>Dose on Resistance increase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B7063284-2224-8BDC-E36B-A0061541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28" b="66209"/>
          <a:stretch>
            <a:fillRect/>
          </a:stretch>
        </p:blipFill>
        <p:spPr>
          <a:xfrm>
            <a:off x="352064" y="3239091"/>
            <a:ext cx="3733800" cy="2332887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72619E9-1265-C136-262F-FF21A35C5C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494" b="34043"/>
          <a:stretch>
            <a:fillRect/>
          </a:stretch>
        </p:blipFill>
        <p:spPr>
          <a:xfrm>
            <a:off x="8106136" y="3239091"/>
            <a:ext cx="3733800" cy="2332887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5F2E57C-C811-BC50-EEBA-8D0774DDF7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814" b="1722"/>
          <a:stretch>
            <a:fillRect/>
          </a:stretch>
        </p:blipFill>
        <p:spPr>
          <a:xfrm>
            <a:off x="4229100" y="3239091"/>
            <a:ext cx="3733800" cy="2332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805FC2-CF63-2D3B-D5C5-4982EB0C10BB}"/>
              </a:ext>
            </a:extLst>
          </p:cNvPr>
          <p:cNvSpPr txBox="1"/>
          <p:nvPr/>
        </p:nvSpPr>
        <p:spPr>
          <a:xfrm>
            <a:off x="606707" y="1101279"/>
            <a:ext cx="482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Three different junctions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19BE86-664A-5764-B31D-BD8049584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28" y="1043381"/>
            <a:ext cx="6990144" cy="15490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042005-A8F7-4CA2-2850-FB1D0887B2BB}"/>
              </a:ext>
            </a:extLst>
          </p:cNvPr>
          <p:cNvSpPr txBox="1"/>
          <p:nvPr/>
        </p:nvSpPr>
        <p:spPr>
          <a:xfrm>
            <a:off x="2637192" y="6005032"/>
            <a:ext cx="7019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Lower oxidation dose</a:t>
            </a:r>
            <a:r>
              <a:rPr lang="en-GB" sz="2800" b="1" dirty="0">
                <a:sym typeface="Wingdings" panose="05000000000000000000" pitchFamily="2" charset="2"/>
              </a:rPr>
              <a:t> max manipulation</a:t>
            </a:r>
            <a:endParaRPr lang="en-CH" sz="2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F085E-3189-E252-8EB0-2ACADCE79353}"/>
              </a:ext>
            </a:extLst>
          </p:cNvPr>
          <p:cNvSpPr/>
          <p:nvPr/>
        </p:nvSpPr>
        <p:spPr>
          <a:xfrm>
            <a:off x="995423" y="5451676"/>
            <a:ext cx="532435" cy="305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CDE9A6-BAA4-43C4-9E79-47228DC73500}"/>
              </a:ext>
            </a:extLst>
          </p:cNvPr>
          <p:cNvSpPr/>
          <p:nvPr/>
        </p:nvSpPr>
        <p:spPr>
          <a:xfrm>
            <a:off x="8740815" y="5483459"/>
            <a:ext cx="532435" cy="305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325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BFACAC-1488-2D4F-2CB0-B2D01986A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136" y="661272"/>
            <a:ext cx="8171727" cy="1675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467DBF-6557-2CF1-9F32-319145F2CCCD}"/>
              </a:ext>
            </a:extLst>
          </p:cNvPr>
          <p:cNvSpPr txBox="1"/>
          <p:nvPr/>
        </p:nvSpPr>
        <p:spPr>
          <a:xfrm>
            <a:off x="138897" y="124903"/>
            <a:ext cx="7315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How to decrease the resistance after ABAA?</a:t>
            </a:r>
            <a:endParaRPr lang="en-CH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AA2E1C-D80F-86C1-DD53-EE2BCCF4E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943" y="2336336"/>
            <a:ext cx="5219057" cy="4295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93356A-3098-A628-3A58-11E1947C4124}"/>
                  </a:ext>
                </a:extLst>
              </p:cNvPr>
              <p:cNvSpPr txBox="1"/>
              <p:nvPr/>
            </p:nvSpPr>
            <p:spPr>
              <a:xfrm>
                <a:off x="0" y="3273717"/>
                <a:ext cx="674804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After ABAA: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H" sz="16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Annealing in N</a:t>
                </a:r>
                <a:r>
                  <a:rPr lang="en-GB" sz="16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</a:t>
                </a:r>
                <a:r>
                  <a:rPr lang="en-CH" sz="16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:</a:t>
                </a:r>
                <a:r>
                  <a:rPr lang="en-CH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Resistance decreases both </a:t>
                </a:r>
                <a:r>
                  <a:rPr lang="en-GB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H" sz="1600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  <m:sup>
                        <m:r>
                          <a:rPr lang="en-CH" sz="16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m:rPr>
                        <m:sty m:val="p"/>
                      </m:rPr>
                      <a:rPr lang="en-CH" sz="16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GB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CH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H" sz="1600">
                            <a:latin typeface="Cambria Math" panose="02040503050406030204" pitchFamily="18" charset="0"/>
                          </a:rPr>
                          <m:t>250</m:t>
                        </m:r>
                      </m:e>
                      <m:sup>
                        <m:r>
                          <a:rPr lang="en-CH" sz="16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m:rPr>
                        <m:sty m:val="p"/>
                      </m:rPr>
                      <a:rPr lang="en-CH" sz="16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GB" sz="16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H" sz="16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Annealing in ambient:</a:t>
                </a:r>
                <a:r>
                  <a:rPr lang="en-CH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Resistance increases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H" sz="1600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  <m:sup>
                        <m:r>
                          <a:rPr lang="en-CH" sz="16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m:rPr>
                        <m:sty m:val="p"/>
                      </m:rPr>
                      <a:rPr lang="en-CH" sz="16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GB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CH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but</a:t>
                </a:r>
                <a:r>
                  <a:rPr lang="en-GB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CH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decreases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H" sz="1600">
                            <a:latin typeface="Cambria Math" panose="02040503050406030204" pitchFamily="18" charset="0"/>
                          </a:rPr>
                          <m:t>250</m:t>
                        </m:r>
                      </m:e>
                      <m:sup>
                        <m:r>
                          <a:rPr lang="en-CH" sz="16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m:rPr>
                        <m:sty m:val="p"/>
                      </m:rPr>
                      <a:rPr lang="en-CH" sz="16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CH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93356A-3098-A628-3A58-11E1947C4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73717"/>
                <a:ext cx="6748041" cy="1077218"/>
              </a:xfrm>
              <a:prstGeom prst="rect">
                <a:avLst/>
              </a:prstGeom>
              <a:blipFill>
                <a:blip r:embed="rId4"/>
                <a:stretch>
                  <a:fillRect l="-452" t="-1695" r="-903" b="-565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24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E070-CEC2-DD14-BEDF-E6F364A0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60" y="447369"/>
            <a:ext cx="10258231" cy="69261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>
                <a:latin typeface="Helvetica" pitchFamily="2" charset="0"/>
              </a:rPr>
              <a:t>Summary</a:t>
            </a:r>
            <a:endParaRPr lang="en-CH" sz="28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1DF5-03DA-96C3-204C-F1E3E40A4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91" y="1424836"/>
            <a:ext cx="10515600" cy="2960352"/>
          </a:xfrm>
        </p:spPr>
        <p:txBody>
          <a:bodyPr>
            <a:normAutofit/>
          </a:bodyPr>
          <a:lstStyle/>
          <a:p>
            <a:r>
              <a:rPr lang="en-GB" dirty="0"/>
              <a:t>Effect of ABAA on junctions with different oxidation dose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Max change (270%)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minimum oxidation dose</a:t>
            </a:r>
          </a:p>
          <a:p>
            <a:r>
              <a:rPr lang="en-GB" dirty="0"/>
              <a:t>Annealing in N2 reverses the resistance change after ABAA </a:t>
            </a:r>
            <a:endParaRPr lang="en-C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8B928-D50A-FCD1-EB8F-64E8D2D891E6}"/>
              </a:ext>
            </a:extLst>
          </p:cNvPr>
          <p:cNvSpPr txBox="1"/>
          <p:nvPr/>
        </p:nvSpPr>
        <p:spPr>
          <a:xfrm>
            <a:off x="1775588" y="5433164"/>
            <a:ext cx="846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lgerian" panose="04020705040A02060702" pitchFamily="82" charset="0"/>
              </a:rPr>
              <a:t>Thank you for your attention</a:t>
            </a:r>
            <a:endParaRPr lang="en-CH" sz="3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6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2C24-54F9-937B-F533-B61BFCF0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606" y="2429899"/>
            <a:ext cx="10515600" cy="1325563"/>
          </a:xfrm>
        </p:spPr>
        <p:txBody>
          <a:bodyPr/>
          <a:lstStyle/>
          <a:p>
            <a:r>
              <a:rPr lang="en-GB" dirty="0"/>
              <a:t>Appendix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3383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57B4C-FFAD-FEB2-9C71-802BD7B21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667" y="2372342"/>
            <a:ext cx="5715000" cy="3924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D9C468-3DBD-1556-28F1-796D1ECE0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73" y="2372342"/>
            <a:ext cx="4406713" cy="3790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C6EABB-F821-BB0A-D091-B380B22A0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5836"/>
            <a:ext cx="12192000" cy="16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4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80F4A-7050-F2BB-E537-53B74690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E3F2E3-1930-D14A-1AF3-29B48E3D3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627" y="1690688"/>
            <a:ext cx="6523730" cy="4351338"/>
          </a:xfrm>
        </p:spPr>
      </p:pic>
    </p:spTree>
    <p:extLst>
      <p:ext uri="{BB962C8B-B14F-4D97-AF65-F5344CB8AC3E}">
        <p14:creationId xmlns:p14="http://schemas.microsoft.com/office/powerpoint/2010/main" val="304883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4CB9D2-F866-8ADE-8F60-AC8A1A9CF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821" t="6192" b="36074"/>
          <a:stretch>
            <a:fillRect/>
          </a:stretch>
        </p:blipFill>
        <p:spPr>
          <a:xfrm>
            <a:off x="545154" y="1450620"/>
            <a:ext cx="4612586" cy="2512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B1E278-1369-E867-F672-4CD7511BAE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18" t="9379" r="2849"/>
          <a:stretch>
            <a:fillRect/>
          </a:stretch>
        </p:blipFill>
        <p:spPr>
          <a:xfrm>
            <a:off x="6096000" y="1417643"/>
            <a:ext cx="4903304" cy="2687257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5A4B92F8-5F43-A345-8EF3-414B6B50C8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076" b="6028"/>
          <a:stretch>
            <a:fillRect/>
          </a:stretch>
        </p:blipFill>
        <p:spPr>
          <a:xfrm>
            <a:off x="6096000" y="4275265"/>
            <a:ext cx="4633897" cy="240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F29559-50C3-D164-62BE-6F977FA85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943" y="4877937"/>
            <a:ext cx="3501260" cy="11706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BAE1DA-CA9C-4A57-69A9-BD5305BA1A30}"/>
              </a:ext>
            </a:extLst>
          </p:cNvPr>
          <p:cNvSpPr txBox="1"/>
          <p:nvPr/>
        </p:nvSpPr>
        <p:spPr>
          <a:xfrm>
            <a:off x="5744994" y="6233495"/>
            <a:ext cx="5831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400" dirty="0">
                <a:solidFill>
                  <a:srgbClr val="C00000"/>
                </a:solidFill>
                <a:latin typeface="Helvetica" pitchFamily="2" charset="0"/>
              </a:rPr>
              <a:t> two coupled “reservoirs”: </a:t>
            </a:r>
            <a:r>
              <a:rPr lang="en-GB" sz="1400" dirty="0">
                <a:solidFill>
                  <a:srgbClr val="C00000"/>
                </a:solidFill>
                <a:latin typeface="Helvetica" pitchFamily="2" charset="0"/>
              </a:rPr>
              <a:t>an internal reservoir and an external reservoir</a:t>
            </a:r>
            <a:endParaRPr lang="en-CH" sz="1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F9CEEA-52CE-99D7-F46B-7441FCF2C329}"/>
              </a:ext>
            </a:extLst>
          </p:cNvPr>
          <p:cNvSpPr txBox="1"/>
          <p:nvPr/>
        </p:nvSpPr>
        <p:spPr>
          <a:xfrm>
            <a:off x="344557" y="185901"/>
            <a:ext cx="6768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H" sz="2800" dirty="0">
                <a:latin typeface="Helvetica" pitchFamily="2" charset="0"/>
              </a:rPr>
              <a:t>Aging Effect in Different environments: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FBC8E2-3422-E163-67CA-FEB5DF332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14" y="3889837"/>
            <a:ext cx="4137322" cy="550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6B53E0-0753-393D-40D6-D733A3B7B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390" y="3964115"/>
            <a:ext cx="4512346" cy="6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7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1120140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111111"/>
                </a:solidFill>
                <a:latin typeface="Helvetica" pitchFamily="2" charset="0"/>
              </a:rPr>
              <a:t>Tunnel junction applications</a:t>
            </a:r>
            <a:endParaRPr lang="en-US" sz="3800" dirty="0">
              <a:latin typeface="Helvetica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40080" y="1063490"/>
            <a:ext cx="3337560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111111"/>
                </a:solidFill>
                <a:latin typeface="Helvetica" pitchFamily="2" charset="0"/>
              </a:rPr>
              <a:t>Josephson junctions</a:t>
            </a:r>
            <a:endParaRPr lang="en-US" sz="1900" dirty="0">
              <a:latin typeface="Helvetica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40080" y="1410962"/>
            <a:ext cx="3337560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526072"/>
                </a:solidFill>
                <a:latin typeface="Helvetica" pitchFamily="2" charset="0"/>
              </a:rPr>
              <a:t>SIS</a:t>
            </a:r>
            <a:endParaRPr lang="en-US" sz="1150" dirty="0">
              <a:latin typeface="Helvetica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640080" y="1703570"/>
            <a:ext cx="3337560" cy="822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F2733"/>
                </a:solidFill>
                <a:latin typeface="Helvetica" pitchFamily="2" charset="0"/>
              </a:rPr>
              <a:t>• Superconducting qubits</a:t>
            </a:r>
            <a:endParaRPr lang="en-US" sz="142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1420" dirty="0">
                <a:solidFill>
                  <a:srgbClr val="1F2733"/>
                </a:solidFill>
                <a:latin typeface="Helvetica" pitchFamily="2" charset="0"/>
              </a:rPr>
              <a:t>• SQUIDs</a:t>
            </a:r>
            <a:endParaRPr lang="en-US" sz="1420" dirty="0">
              <a:latin typeface="Helvetica" pitchFamily="2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434840" y="1063490"/>
            <a:ext cx="3337560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111111"/>
                </a:solidFill>
                <a:latin typeface="Helvetica" pitchFamily="2" charset="0"/>
              </a:rPr>
              <a:t>Thermometers</a:t>
            </a:r>
            <a:endParaRPr lang="en-US" sz="1900" dirty="0">
              <a:latin typeface="Helvetica" pitchFamily="2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434840" y="1410962"/>
            <a:ext cx="3337560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526072"/>
                </a:solidFill>
                <a:latin typeface="Helvetica" pitchFamily="2" charset="0"/>
              </a:rPr>
              <a:t>Normal and hybrid junctions: NIN / NIS</a:t>
            </a:r>
            <a:endParaRPr lang="en-US" sz="1150" dirty="0">
              <a:latin typeface="Helvetica" pitchFamily="2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4434840" y="1703570"/>
            <a:ext cx="3337560" cy="822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F2733"/>
                </a:solidFill>
                <a:latin typeface="Helvetica" pitchFamily="2" charset="0"/>
              </a:rPr>
              <a:t>• CBTs</a:t>
            </a:r>
            <a:endParaRPr lang="en-US" sz="142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1420" dirty="0">
                <a:solidFill>
                  <a:srgbClr val="1F2733"/>
                </a:solidFill>
                <a:latin typeface="Helvetica" pitchFamily="2" charset="0"/>
              </a:rPr>
              <a:t>• Shot-noise thermometers</a:t>
            </a:r>
            <a:endParaRPr lang="en-US" sz="142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1420" dirty="0">
                <a:solidFill>
                  <a:srgbClr val="1F2733"/>
                </a:solidFill>
                <a:latin typeface="Helvetica" pitchFamily="2" charset="0"/>
              </a:rPr>
              <a:t>• NIS thermometer</a:t>
            </a:r>
            <a:endParaRPr lang="en-US" sz="1420" dirty="0">
              <a:latin typeface="Helvetica" pitchFamily="2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40080" y="3691390"/>
            <a:ext cx="3337560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111111"/>
                </a:solidFill>
                <a:latin typeface="Helvetica" pitchFamily="2" charset="0"/>
              </a:rPr>
              <a:t>Detectors</a:t>
            </a:r>
            <a:endParaRPr lang="en-US" sz="1900" dirty="0">
              <a:latin typeface="Helvetica" pitchFamily="2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40080" y="4038862"/>
            <a:ext cx="3337560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526072"/>
                </a:solidFill>
                <a:latin typeface="Helvetica" pitchFamily="2" charset="0"/>
              </a:rPr>
              <a:t>Hybrid junctions: NIS / SIS</a:t>
            </a:r>
            <a:endParaRPr lang="en-US" sz="1150" dirty="0">
              <a:latin typeface="Helvetica" pitchFamily="2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40080" y="4331470"/>
            <a:ext cx="3337560" cy="822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F2733"/>
                </a:solidFill>
                <a:latin typeface="Helvetica" pitchFamily="2" charset="0"/>
              </a:rPr>
              <a:t>• bolometers</a:t>
            </a:r>
            <a:endParaRPr lang="en-US" sz="1420" dirty="0">
              <a:latin typeface="Helvetica" pitchFamily="2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434840" y="3678065"/>
            <a:ext cx="3337560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111111"/>
                </a:solidFill>
                <a:latin typeface="Helvetica" pitchFamily="2" charset="0"/>
              </a:rPr>
              <a:t>Electronic coolers</a:t>
            </a:r>
            <a:endParaRPr lang="en-US" sz="1900" dirty="0">
              <a:latin typeface="Helvetica" pitchFamily="2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434840" y="4025537"/>
            <a:ext cx="3337560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526072"/>
                </a:solidFill>
                <a:latin typeface="Helvetica" pitchFamily="2" charset="0"/>
              </a:rPr>
              <a:t>NIS junctions</a:t>
            </a:r>
            <a:endParaRPr lang="en-US" sz="1150" dirty="0">
              <a:latin typeface="Helvetica" pitchFamily="2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434840" y="4318145"/>
            <a:ext cx="3337560" cy="822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F2733"/>
                </a:solidFill>
                <a:latin typeface="Helvetica" pitchFamily="2" charset="0"/>
              </a:rPr>
              <a:t>• Selective extraction of hot electrons</a:t>
            </a:r>
            <a:endParaRPr lang="en-US" sz="1420" dirty="0">
              <a:latin typeface="Helvetica" pitchFamily="2" charset="0"/>
            </a:endParaRPr>
          </a:p>
          <a:p>
            <a:pPr marL="0" indent="0">
              <a:buNone/>
            </a:pPr>
            <a:endParaRPr lang="en-US" sz="1420" dirty="0">
              <a:latin typeface="Helvetica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B3EE6B9-9A58-7B7C-6B2A-89D6A50F9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t="8304" r="12721" b="10874"/>
          <a:stretch>
            <a:fillRect/>
          </a:stretch>
        </p:blipFill>
        <p:spPr>
          <a:xfrm>
            <a:off x="7919884" y="1063490"/>
            <a:ext cx="4093658" cy="3348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068DB-AA25-ADA9-A99A-8735B199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Helvetica" pitchFamily="2" charset="0"/>
              </a:rPr>
              <a:t>Junction paramter manipulation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208A7-7743-9F5F-B280-2EAC22483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Helvetica" pitchFamily="2" charset="0"/>
              </a:rPr>
              <a:t>Fabrication-stage control</a:t>
            </a:r>
            <a:endParaRPr lang="en-CH" dirty="0">
              <a:latin typeface="Helvetica" pitchFamily="2" charset="0"/>
            </a:endParaRPr>
          </a:p>
          <a:p>
            <a:r>
              <a:rPr lang="en-CH" sz="2000" dirty="0">
                <a:latin typeface="Helvetica" pitchFamily="2" charset="0"/>
              </a:rPr>
              <a:t>Design parameters such as junction area</a:t>
            </a:r>
          </a:p>
          <a:p>
            <a:r>
              <a:rPr lang="en-CH" sz="2000" dirty="0">
                <a:latin typeface="Helvetica" pitchFamily="2" charset="0"/>
              </a:rPr>
              <a:t>Oxidation time </a:t>
            </a:r>
          </a:p>
          <a:p>
            <a:r>
              <a:rPr lang="en-GB" sz="2000" dirty="0">
                <a:latin typeface="Helvetica" pitchFamily="2" charset="0"/>
              </a:rPr>
              <a:t>Temperature: Annealing or cooling down during fabrication</a:t>
            </a:r>
            <a:endParaRPr lang="en-CH" sz="2000" dirty="0">
              <a:latin typeface="Helvetica" pitchFamily="2" charset="0"/>
            </a:endParaRPr>
          </a:p>
          <a:p>
            <a:pPr marL="0" indent="0">
              <a:buNone/>
            </a:pPr>
            <a:endParaRPr lang="en-CH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CH" dirty="0">
                <a:latin typeface="Helvetica" pitchFamily="2" charset="0"/>
              </a:rPr>
              <a:t>Post-fabrication manipulation</a:t>
            </a:r>
          </a:p>
          <a:p>
            <a:r>
              <a:rPr lang="en-CH" sz="2000" dirty="0">
                <a:latin typeface="Helvetica" pitchFamily="2" charset="0"/>
              </a:rPr>
              <a:t>Annealing: heating, Laser, Ebeam</a:t>
            </a:r>
          </a:p>
          <a:p>
            <a:r>
              <a:rPr lang="en-GB" sz="2000" dirty="0">
                <a:latin typeface="Helvetica" pitchFamily="2" charset="0"/>
              </a:rPr>
              <a:t>Alternating bias assisted annealing (ABAA)</a:t>
            </a:r>
          </a:p>
        </p:txBody>
      </p:sp>
    </p:spTree>
    <p:extLst>
      <p:ext uri="{BB962C8B-B14F-4D97-AF65-F5344CB8AC3E}">
        <p14:creationId xmlns:p14="http://schemas.microsoft.com/office/powerpoint/2010/main" val="222973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3C66988-DA9A-7437-A6AA-3C366CE310E3}"/>
              </a:ext>
            </a:extLst>
          </p:cNvPr>
          <p:cNvGrpSpPr/>
          <p:nvPr/>
        </p:nvGrpSpPr>
        <p:grpSpPr>
          <a:xfrm>
            <a:off x="6081840" y="938335"/>
            <a:ext cx="6110160" cy="5349450"/>
            <a:chOff x="6081840" y="938335"/>
            <a:chExt cx="6110160" cy="534945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9B81B1-EED5-BEF6-F7C3-21ACF7F63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1840" y="938335"/>
              <a:ext cx="6110160" cy="122552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2AD46C-6AB8-884F-D49B-300715B0AEF2}"/>
                </a:ext>
              </a:extLst>
            </p:cNvPr>
            <p:cNvSpPr txBox="1"/>
            <p:nvPr/>
          </p:nvSpPr>
          <p:spPr>
            <a:xfrm>
              <a:off x="6977803" y="5687621"/>
              <a:ext cx="3464813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Nb 200 nm/Al 7 nm–AlOx15 mins /Nb 100nm.</a:t>
              </a:r>
            </a:p>
            <a:p>
              <a:pPr marL="0" indent="0">
                <a:buNone/>
              </a:pPr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Annealing for 1 hour. </a:t>
              </a:r>
            </a:p>
            <a:p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Area: 2-3 um2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5024B2B-CBB7-3BFB-EF67-E1CF98614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328241" y="2317811"/>
              <a:ext cx="4763938" cy="326636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452CC0-6DCE-437D-9A2E-8DCFA70E955C}"/>
              </a:ext>
            </a:extLst>
          </p:cNvPr>
          <p:cNvSpPr txBox="1"/>
          <p:nvPr/>
        </p:nvSpPr>
        <p:spPr>
          <a:xfrm>
            <a:off x="196195" y="101737"/>
            <a:ext cx="6944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dirty="0">
                <a:latin typeface="Helvetica" pitchFamily="2" charset="0"/>
              </a:rPr>
              <a:t>Examples of Manipulation using Anealing: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802B52-0B1E-6CE6-8B51-C551EFA2FE2D}"/>
              </a:ext>
            </a:extLst>
          </p:cNvPr>
          <p:cNvGrpSpPr/>
          <p:nvPr/>
        </p:nvGrpSpPr>
        <p:grpSpPr>
          <a:xfrm>
            <a:off x="196195" y="1152811"/>
            <a:ext cx="5754806" cy="5064843"/>
            <a:chOff x="87086" y="1152810"/>
            <a:chExt cx="5754806" cy="50648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B44462-A855-78D6-2C70-ACE492FE5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086" y="1152810"/>
              <a:ext cx="5754806" cy="1020514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EDF015-C4E2-EF27-7B5B-05CF32889F94}"/>
                </a:ext>
              </a:extLst>
            </p:cNvPr>
            <p:cNvGrpSpPr/>
            <p:nvPr/>
          </p:nvGrpSpPr>
          <p:grpSpPr>
            <a:xfrm>
              <a:off x="128166" y="2163858"/>
              <a:ext cx="4684726" cy="4053795"/>
              <a:chOff x="-43723" y="1637578"/>
              <a:chExt cx="4684726" cy="405379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D40AC33-ADAB-5D55-DF05-E27AB23C5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b="17501"/>
              <a:stretch>
                <a:fillRect/>
              </a:stretch>
            </p:blipFill>
            <p:spPr>
              <a:xfrm>
                <a:off x="-43723" y="1637578"/>
                <a:ext cx="4684726" cy="3420316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803212-FA40-95D1-63BC-6EB4D72AEDFF}"/>
                  </a:ext>
                </a:extLst>
              </p:cNvPr>
              <p:cNvSpPr txBox="1"/>
              <p:nvPr/>
            </p:nvSpPr>
            <p:spPr>
              <a:xfrm>
                <a:off x="682509" y="4921932"/>
                <a:ext cx="20381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Nb/Al–</a:t>
                </a:r>
                <a:r>
                  <a:rPr lang="en-GB" sz="1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AlOx</a:t>
                </a:r>
                <a:r>
                  <a:rPr lang="en-GB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/Nb  </a:t>
                </a:r>
              </a:p>
              <a:p>
                <a:r>
                  <a:rPr lang="en-GB" sz="1100" b="1" dirty="0"/>
                  <a:t>130nm/10nm/30nm </a:t>
                </a:r>
              </a:p>
              <a:p>
                <a:r>
                  <a:rPr lang="en-GB" sz="1100" b="1" dirty="0"/>
                  <a:t>Oxidation time: 1h</a:t>
                </a:r>
              </a:p>
              <a:p>
                <a:r>
                  <a:rPr lang="en-GB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Junction Area: 4 um2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DB8747-339A-D20B-8CCE-974F0581A3CC}"/>
                </a:ext>
              </a:extLst>
            </p:cNvPr>
            <p:cNvSpPr txBox="1"/>
            <p:nvPr/>
          </p:nvSpPr>
          <p:spPr>
            <a:xfrm>
              <a:off x="3612827" y="4177463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/>
                <a:t>200C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C452FB-0B7B-DA0D-6828-00DAF9F3EFEC}"/>
                </a:ext>
              </a:extLst>
            </p:cNvPr>
            <p:cNvSpPr txBox="1"/>
            <p:nvPr/>
          </p:nvSpPr>
          <p:spPr>
            <a:xfrm>
              <a:off x="3612827" y="3509417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/>
                <a:t>220C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2F3922-D1AB-9813-5FAB-BF19473BF82F}"/>
                </a:ext>
              </a:extLst>
            </p:cNvPr>
            <p:cNvSpPr txBox="1"/>
            <p:nvPr/>
          </p:nvSpPr>
          <p:spPr>
            <a:xfrm>
              <a:off x="3612827" y="2421320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/>
                <a:t>240C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002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83ACFA-451A-49E9-DCC5-AB91FF9C9BFC}"/>
              </a:ext>
            </a:extLst>
          </p:cNvPr>
          <p:cNvSpPr txBox="1"/>
          <p:nvPr/>
        </p:nvSpPr>
        <p:spPr>
          <a:xfrm>
            <a:off x="9343" y="5984520"/>
            <a:ext cx="56324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Al 55nm–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AlOx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(thermally grown in situ in pure oxygen at 0.2–0.5 mbar for 3–5 min)–Al samples were annealed between 350 and 450 °C.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junction area of 0.05 or 0.15 um2 . 1 to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GB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kohm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 increased 1.5–3 times . supercurrent is reduced in accordance with the increase of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tunneling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resistance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 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03359-3E21-0722-0517-568A2252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80" y="0"/>
            <a:ext cx="6919427" cy="17661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F29489-B7E6-DD73-3357-CBD7D610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873" y="1031544"/>
            <a:ext cx="6266127" cy="52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0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52530-C845-2BC0-1147-3C42B89F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4" y="204117"/>
            <a:ext cx="5768608" cy="1547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30BF17-770C-C775-9600-743699AA0176}"/>
              </a:ext>
            </a:extLst>
          </p:cNvPr>
          <p:cNvSpPr txBox="1"/>
          <p:nvPr/>
        </p:nvSpPr>
        <p:spPr>
          <a:xfrm>
            <a:off x="0" y="5919281"/>
            <a:ext cx="649912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 </a:t>
            </a:r>
            <a:r>
              <a:rPr lang="en-CH" sz="1100" dirty="0"/>
              <a:t>focused </a:t>
            </a:r>
            <a:r>
              <a:rPr lang="en-CH" sz="1100" dirty="0" err="1"/>
              <a:t>Ar</a:t>
            </a:r>
            <a:r>
              <a:rPr lang="en-CH" sz="1100" dirty="0"/>
              <a:t>+ laser beam </a:t>
            </a:r>
            <a:r>
              <a:rPr lang="en-GB" sz="1100" dirty="0"/>
              <a:t>,</a:t>
            </a:r>
            <a:r>
              <a:rPr lang="en-CH" sz="1100" dirty="0"/>
              <a:t>  A thermographic imaging allows controlling the temperature distribution </a:t>
            </a:r>
            <a:endParaRPr lang="en-GB" sz="1100" dirty="0"/>
          </a:p>
          <a:p>
            <a:r>
              <a:rPr lang="en-CH" sz="1100" b="1" dirty="0"/>
              <a:t>30 s at T=170 °C</a:t>
            </a:r>
            <a:r>
              <a:rPr lang="en-GB" sz="1100" b="1" dirty="0"/>
              <a:t> </a:t>
            </a:r>
            <a:r>
              <a:rPr lang="en-CH" sz="1100" dirty="0"/>
              <a:t>reduction of 40% of the critical current Ic going </a:t>
            </a:r>
            <a:r>
              <a:rPr lang="en-CH" sz="1100" b="1" dirty="0"/>
              <a:t>from 120 to 70 A</a:t>
            </a:r>
            <a:r>
              <a:rPr lang="en-GB" sz="1100" dirty="0"/>
              <a:t>.</a:t>
            </a:r>
            <a:r>
              <a:rPr lang="en-CH" sz="1100" dirty="0"/>
              <a:t> 13.6 to 21.6 ohm</a:t>
            </a:r>
            <a:r>
              <a:rPr lang="en-GB" sz="1100" dirty="0"/>
              <a:t>.</a:t>
            </a:r>
            <a:endParaRPr lang="en-CH" sz="1100" dirty="0"/>
          </a:p>
          <a:p>
            <a:r>
              <a:rPr lang="en-CH" sz="1100" dirty="0"/>
              <a:t>The Josephson junctions are window-type with an area of 4*4 </a:t>
            </a:r>
            <a:r>
              <a:rPr lang="en-GB" sz="1100" dirty="0"/>
              <a:t>u</a:t>
            </a:r>
            <a:r>
              <a:rPr lang="en-CH" sz="1100" dirty="0"/>
              <a:t>m2 and separated by 14 m. A beam spot of 30</a:t>
            </a:r>
            <a:r>
              <a:rPr lang="en-GB" sz="1100" dirty="0"/>
              <a:t>u</a:t>
            </a:r>
            <a:r>
              <a:rPr lang="en-CH" sz="1100" dirty="0"/>
              <a:t> m</a:t>
            </a:r>
          </a:p>
          <a:p>
            <a:r>
              <a:rPr lang="en-CH" sz="1100" b="1" dirty="0"/>
              <a:t>2.22*10ˆ5 W/cm2 </a:t>
            </a:r>
            <a:r>
              <a:rPr lang="en-GB" sz="1100" b="1" dirty="0"/>
              <a:t>,</a:t>
            </a:r>
            <a:r>
              <a:rPr lang="en-GB" sz="1100" b="1" dirty="0" err="1"/>
              <a:t>landa</a:t>
            </a:r>
            <a:r>
              <a:rPr lang="en-GB" sz="1100" b="1" dirty="0"/>
              <a:t>= 500 nm</a:t>
            </a:r>
            <a:endParaRPr lang="en-CH" sz="11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7822E-3A71-8B5A-39E1-22BA7A03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185" y="1199087"/>
            <a:ext cx="10515600" cy="637074"/>
          </a:xfrm>
        </p:spPr>
        <p:txBody>
          <a:bodyPr>
            <a:normAutofit/>
          </a:bodyPr>
          <a:lstStyle/>
          <a:p>
            <a:r>
              <a:rPr lang="en-GB" sz="1400" b="1" u="sng" dirty="0">
                <a:latin typeface="Helvetica" pitchFamily="2" charset="0"/>
              </a:rPr>
              <a:t>J</a:t>
            </a:r>
            <a:r>
              <a:rPr lang="en-CH" sz="1400" b="1" u="sng" dirty="0">
                <a:latin typeface="Helvetica" pitchFamily="2" charset="0"/>
              </a:rPr>
              <a:t>un:150×600 nm2,0.1 </a:t>
            </a:r>
            <a:r>
              <a:rPr lang="en-CH" sz="1400" b="1" u="sng" dirty="0" err="1">
                <a:latin typeface="Helvetica" pitchFamily="2" charset="0"/>
              </a:rPr>
              <a:t>mbar,oxidation,Al.Al</a:t>
            </a:r>
            <a:r>
              <a:rPr lang="en-GB" sz="1400" b="1" u="sng" dirty="0">
                <a:latin typeface="Helvetica" pitchFamily="2" charset="0"/>
              </a:rPr>
              <a:t>Ox</a:t>
            </a:r>
            <a:r>
              <a:rPr lang="en-CH" sz="1400" b="1" u="sng" dirty="0">
                <a:latin typeface="Helvetica" pitchFamily="2" charset="0"/>
              </a:rPr>
              <a:t>.Al 15/45nm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96986F-645C-32F6-5FCF-7DB7947FF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623" y="67135"/>
            <a:ext cx="6369377" cy="123030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40782FD-46D1-304F-6528-F463E182542A}"/>
              </a:ext>
            </a:extLst>
          </p:cNvPr>
          <p:cNvGrpSpPr/>
          <p:nvPr/>
        </p:nvGrpSpPr>
        <p:grpSpPr>
          <a:xfrm>
            <a:off x="6880185" y="1761288"/>
            <a:ext cx="4519236" cy="4572559"/>
            <a:chOff x="7045581" y="1989015"/>
            <a:chExt cx="4519236" cy="45725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7D805E-1606-244D-D106-25C4C186C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46199"/>
            <a:stretch>
              <a:fillRect/>
            </a:stretch>
          </p:blipFill>
          <p:spPr>
            <a:xfrm>
              <a:off x="7045581" y="1989015"/>
              <a:ext cx="4519236" cy="446202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7E991-1F91-2FF1-9AF6-91D1BEFA8A53}"/>
                </a:ext>
              </a:extLst>
            </p:cNvPr>
            <p:cNvSpPr/>
            <p:nvPr/>
          </p:nvSpPr>
          <p:spPr>
            <a:xfrm>
              <a:off x="7264958" y="6029011"/>
              <a:ext cx="472273" cy="532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9F41CA-DCAA-A958-3F2C-91E8E5DA0044}"/>
                  </a:ext>
                </a:extLst>
              </p:cNvPr>
              <p:cNvSpPr txBox="1"/>
              <p:nvPr/>
            </p:nvSpPr>
            <p:spPr>
              <a:xfrm>
                <a:off x="134144" y="2411799"/>
                <a:ext cx="68801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Increasing resistance up to</a:t>
                </a:r>
                <a:r>
                  <a:rPr lang="en-CH" dirty="0"/>
                  <a:t> </a:t>
                </a:r>
                <a:r>
                  <a:rPr lang="en-GB" dirty="0"/>
                  <a:t>6</a:t>
                </a:r>
                <a:r>
                  <a:rPr lang="en-CH" dirty="0"/>
                  <a:t>0%</a:t>
                </a:r>
                <a:r>
                  <a:rPr lang="en-GB" dirty="0"/>
                  <a:t> </a:t>
                </a:r>
                <a:r>
                  <a:rPr lang="en-CH" dirty="0"/>
                  <a:t>from </a:t>
                </a:r>
                <a:r>
                  <a:rPr lang="en-GB" dirty="0"/>
                  <a:t>13.6</a:t>
                </a:r>
                <a:r>
                  <a:rPr lang="en-CH" dirty="0"/>
                  <a:t> to </a:t>
                </a:r>
                <a:r>
                  <a:rPr lang="en-GB" dirty="0"/>
                  <a:t>21.6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H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9F41CA-DCAA-A958-3F2C-91E8E5DA0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44" y="2411799"/>
                <a:ext cx="6880185" cy="646331"/>
              </a:xfrm>
              <a:prstGeom prst="rect">
                <a:avLst/>
              </a:prstGeom>
              <a:blipFill>
                <a:blip r:embed="rId5"/>
                <a:stretch>
                  <a:fillRect l="-531" t="-471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CAA4E67-8FAB-217D-C8DB-F98F4E6D01FD}"/>
              </a:ext>
            </a:extLst>
          </p:cNvPr>
          <p:cNvSpPr txBox="1"/>
          <p:nvPr/>
        </p:nvSpPr>
        <p:spPr>
          <a:xfrm>
            <a:off x="7452043" y="6333846"/>
            <a:ext cx="8716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H" sz="1400" dirty="0"/>
              <a:t>reduce</a:t>
            </a:r>
            <a:r>
              <a:rPr lang="en-GB" sz="1400" dirty="0" err="1"/>
              <a:t>ing</a:t>
            </a:r>
            <a:r>
              <a:rPr lang="en-CH" sz="1400" dirty="0"/>
              <a:t> the resistance spread 3.11 % to 1.48 %</a:t>
            </a:r>
            <a:endParaRPr lang="en-GB" sz="1400" dirty="0"/>
          </a:p>
          <a:p>
            <a:endParaRPr lang="en-GB" sz="1100" dirty="0"/>
          </a:p>
          <a:p>
            <a:r>
              <a:rPr lang="en-CH" sz="11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56F154-196F-D9E5-54AB-52C9AF330FAF}"/>
              </a:ext>
            </a:extLst>
          </p:cNvPr>
          <p:cNvSpPr txBox="1"/>
          <p:nvPr/>
        </p:nvSpPr>
        <p:spPr>
          <a:xfrm>
            <a:off x="6880185" y="1576622"/>
            <a:ext cx="8716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Dose: </a:t>
            </a:r>
            <a:r>
              <a:rPr lang="en-CH" sz="1100" dirty="0"/>
              <a:t>50 </a:t>
            </a:r>
            <a:r>
              <a:rPr lang="en-CH" sz="1100" dirty="0" err="1"/>
              <a:t>uC</a:t>
            </a:r>
            <a:r>
              <a:rPr lang="en-CH" sz="1100" dirty="0"/>
              <a:t>/cm2</a:t>
            </a:r>
            <a:r>
              <a:rPr lang="en-GB" sz="1100" dirty="0"/>
              <a:t>, Right field: </a:t>
            </a:r>
            <a:r>
              <a:rPr lang="en-CH" sz="1100" dirty="0"/>
              <a:t>0.25 um2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128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92DDEB-A8C5-9AF5-0E14-9034C0E14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51632"/>
          <a:stretch>
            <a:fillRect/>
          </a:stretch>
        </p:blipFill>
        <p:spPr>
          <a:xfrm>
            <a:off x="7606183" y="2164542"/>
            <a:ext cx="4854173" cy="160378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01232D-4242-3A4F-3AEC-36AEB4672CA6}"/>
                  </a:ext>
                </a:extLst>
              </p:cNvPr>
              <p:cNvSpPr txBox="1"/>
              <p:nvPr/>
            </p:nvSpPr>
            <p:spPr>
              <a:xfrm>
                <a:off x="176967" y="2303401"/>
                <a:ext cx="7667251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H" dirty="0">
                    <a:latin typeface="Helvetica" pitchFamily="2" charset="0"/>
                  </a:rPr>
                  <a:t>Cabrera–Mott model</a:t>
                </a:r>
              </a:p>
              <a:p>
                <a:r>
                  <a:rPr lang="en-CH" dirty="0">
                    <a:latin typeface="Helvetica" pitchFamily="2" charset="0"/>
                  </a:rPr>
                  <a:t>• Adsorbed ionic oxygen makes an intrinsic electric field of ~1 GV/m.</a:t>
                </a:r>
                <a:br>
                  <a:rPr lang="en-CH" dirty="0">
                    <a:latin typeface="Helvetica" pitchFamily="2" charset="0"/>
                  </a:rPr>
                </a:br>
                <a:r>
                  <a:rPr lang="en-CH" dirty="0">
                    <a:latin typeface="Helvetica" pitchFamily="2" charset="0"/>
                  </a:rPr>
                  <a:t>• This field drives Al³⁺ and O²⁻ in opposite directions, producing conformal, self-limiting oxide growth.</a:t>
                </a:r>
                <a:br>
                  <a:rPr lang="en-CH" dirty="0">
                    <a:latin typeface="Helvetica" pitchFamily="2" charset="0"/>
                  </a:rPr>
                </a:br>
                <a:r>
                  <a:rPr lang="en-CH" dirty="0">
                    <a:latin typeface="Helvetica" pitchFamily="2" charset="0"/>
                  </a:rPr>
                  <a:t>• The characteristic potential is the Mott voltage,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H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H" i="1" dirty="0" smtClean="0">
                            <a:latin typeface="Cambria Math" panose="02040503050406030204" pitchFamily="18" charset="0"/>
                          </a:rPr>
                          <m:t>𝑀𝑜𝑡𝑡</m:t>
                        </m:r>
                      </m:sub>
                    </m:sSub>
                  </m:oMath>
                </a14:m>
                <a:r>
                  <a:rPr lang="en-CH" dirty="0">
                    <a:latin typeface="Helvetica" pitchFamily="2" charset="0"/>
                  </a:rPr>
                  <a:t> ≈ 0.5–1 V for AlOₓ.</a:t>
                </a:r>
              </a:p>
              <a:p>
                <a:endParaRPr lang="en-CH" dirty="0">
                  <a:latin typeface="Helvetica" pitchFamily="2" charset="0"/>
                </a:endParaRPr>
              </a:p>
              <a:p>
                <a:endParaRPr lang="en-CH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01232D-4242-3A4F-3AEC-36AEB4672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67" y="2303401"/>
                <a:ext cx="7667251" cy="2031325"/>
              </a:xfrm>
              <a:prstGeom prst="rect">
                <a:avLst/>
              </a:prstGeom>
              <a:blipFill>
                <a:blip r:embed="rId3"/>
                <a:stretch>
                  <a:fillRect l="-636" t="-1802" r="-135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183517-CD64-9E16-08B1-892BBCEAAC32}"/>
                  </a:ext>
                </a:extLst>
              </p:cNvPr>
              <p:cNvSpPr txBox="1"/>
              <p:nvPr/>
            </p:nvSpPr>
            <p:spPr>
              <a:xfrm>
                <a:off x="294237" y="4805718"/>
                <a:ext cx="69263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dirty="0">
                    <a:latin typeface="Helvetica" pitchFamily="2" charset="0"/>
                  </a:rPr>
                  <a:t>ABAA Method:</a:t>
                </a:r>
              </a:p>
              <a:p>
                <a:r>
                  <a:rPr lang="en-CH" dirty="0">
                    <a:latin typeface="Helvetica" pitchFamily="2" charset="0"/>
                  </a:rPr>
                  <a:t>Applying alternating voltages in the order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H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H" i="1" dirty="0">
                            <a:latin typeface="Cambria Math" panose="02040503050406030204" pitchFamily="18" charset="0"/>
                          </a:rPr>
                          <m:t>𝑀𝑜𝑡𝑡</m:t>
                        </m:r>
                      </m:sub>
                    </m:sSub>
                  </m:oMath>
                </a14:m>
                <a:r>
                  <a:rPr lang="en-CH" dirty="0">
                    <a:latin typeface="Helvetica" pitchFamily="2" charset="0"/>
                  </a:rPr>
                  <a:t> after fabrication </a:t>
                </a:r>
                <a:endParaRPr lang="en-CH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183517-CD64-9E16-08B1-892BBCEAA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37" y="4805718"/>
                <a:ext cx="6926320" cy="646331"/>
              </a:xfrm>
              <a:prstGeom prst="rect">
                <a:avLst/>
              </a:prstGeom>
              <a:blipFill>
                <a:blip r:embed="rId4"/>
                <a:stretch>
                  <a:fillRect l="-704" t="-4717" b="-1320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0C05D83-D68B-BAC7-9E4B-0867A931A1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253"/>
          <a:stretch>
            <a:fillRect/>
          </a:stretch>
        </p:blipFill>
        <p:spPr>
          <a:xfrm>
            <a:off x="7427279" y="4594128"/>
            <a:ext cx="4854173" cy="171584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4008FC3-8D67-B215-C242-B896BA4E8CED}"/>
              </a:ext>
            </a:extLst>
          </p:cNvPr>
          <p:cNvGrpSpPr/>
          <p:nvPr/>
        </p:nvGrpSpPr>
        <p:grpSpPr>
          <a:xfrm>
            <a:off x="99956" y="135729"/>
            <a:ext cx="5996044" cy="1862966"/>
            <a:chOff x="-245165" y="236618"/>
            <a:chExt cx="12192000" cy="35775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DD6F88-3733-58B8-5C4E-BB0B2CECC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39336" b="3414"/>
            <a:stretch>
              <a:fillRect/>
            </a:stretch>
          </p:blipFill>
          <p:spPr>
            <a:xfrm>
              <a:off x="-245165" y="772807"/>
              <a:ext cx="12192000" cy="304137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0B78A9-0F71-D123-75F0-05968BB93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89907"/>
            <a:stretch>
              <a:fillRect/>
            </a:stretch>
          </p:blipFill>
          <p:spPr>
            <a:xfrm>
              <a:off x="-245165" y="236618"/>
              <a:ext cx="12192000" cy="536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8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CCA6-FF71-6982-C966-367BF176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9" y="133899"/>
            <a:ext cx="9745717" cy="654378"/>
          </a:xfrm>
        </p:spPr>
        <p:txBody>
          <a:bodyPr>
            <a:normAutofit/>
          </a:bodyPr>
          <a:lstStyle/>
          <a:p>
            <a:r>
              <a:rPr lang="en-GB" sz="2800" b="1" dirty="0"/>
              <a:t>Resistance Manipulation</a:t>
            </a:r>
            <a:endParaRPr lang="en-CH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872A9-151E-9BEF-DEAE-E2513A3C7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14" y="4163437"/>
            <a:ext cx="7149567" cy="1554190"/>
          </a:xfrm>
        </p:spPr>
        <p:txBody>
          <a:bodyPr>
            <a:normAutofit/>
          </a:bodyPr>
          <a:lstStyle/>
          <a:p>
            <a:r>
              <a:rPr lang="en-GB" dirty="0"/>
              <a:t>Voltage Pulses  +-</a:t>
            </a:r>
          </a:p>
          <a:p>
            <a:r>
              <a:rPr lang="en-GB" dirty="0"/>
              <a:t>Annealing at 80C gives maximum R change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4914B-D4C6-669C-0967-05606AEB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87" r="42079"/>
          <a:stretch>
            <a:fillRect/>
          </a:stretch>
        </p:blipFill>
        <p:spPr>
          <a:xfrm>
            <a:off x="4487827" y="239003"/>
            <a:ext cx="2975354" cy="3564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07B32-C3E9-E18D-1994-82198FDA7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539" y="3608139"/>
            <a:ext cx="4032421" cy="3115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B5C2A1-961D-E66E-339D-B3B1E37BEE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799" r="3416"/>
          <a:stretch>
            <a:fillRect/>
          </a:stretch>
        </p:blipFill>
        <p:spPr>
          <a:xfrm>
            <a:off x="7704174" y="133899"/>
            <a:ext cx="4121371" cy="3564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A65FD-9FE7-F40E-A331-DFDF1AF72AB0}"/>
              </a:ext>
            </a:extLst>
          </p:cNvPr>
          <p:cNvSpPr txBox="1"/>
          <p:nvPr/>
        </p:nvSpPr>
        <p:spPr>
          <a:xfrm>
            <a:off x="0" y="6027003"/>
            <a:ext cx="2734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Vm</a:t>
            </a:r>
            <a:r>
              <a:rPr lang="en-GB" sz="1200" dirty="0"/>
              <a:t>=0.9 V,  1s</a:t>
            </a:r>
          </a:p>
          <a:p>
            <a:r>
              <a:rPr lang="en-GB" sz="1200" dirty="0"/>
              <a:t>VA=10 mV 0.5 s</a:t>
            </a:r>
          </a:p>
          <a:p>
            <a:r>
              <a:rPr lang="en-GB" sz="1200" dirty="0"/>
              <a:t>R= 10 </a:t>
            </a:r>
            <a:r>
              <a:rPr lang="en-GB" sz="1200" dirty="0" err="1"/>
              <a:t>kohm</a:t>
            </a:r>
            <a:endParaRPr lang="en-GB" sz="1200" dirty="0"/>
          </a:p>
          <a:p>
            <a:r>
              <a:rPr lang="en-GB" sz="1200" dirty="0"/>
              <a:t>Areaj= 1.5*0.2 um^2</a:t>
            </a:r>
            <a:endParaRPr lang="en-CH" sz="1200" dirty="0"/>
          </a:p>
        </p:txBody>
      </p:sp>
    </p:spTree>
    <p:extLst>
      <p:ext uri="{BB962C8B-B14F-4D97-AF65-F5344CB8AC3E}">
        <p14:creationId xmlns:p14="http://schemas.microsoft.com/office/powerpoint/2010/main" val="9369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8ADFC48-7DD2-CBCA-A5B7-31C4DB7C3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07" y="1567672"/>
            <a:ext cx="1142964" cy="769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43BFC8-457A-B3B7-F47F-C1E662D84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448" y="1567672"/>
            <a:ext cx="1384300" cy="8255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0F3F5B5-D383-5DEB-65CE-D7E17BC49379}"/>
              </a:ext>
            </a:extLst>
          </p:cNvPr>
          <p:cNvGrpSpPr/>
          <p:nvPr/>
        </p:nvGrpSpPr>
        <p:grpSpPr>
          <a:xfrm>
            <a:off x="7821151" y="316983"/>
            <a:ext cx="3553703" cy="3735659"/>
            <a:chOff x="8197465" y="115628"/>
            <a:chExt cx="3553703" cy="37356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A24C24-BCDC-0B90-F5FB-11DA3A0B7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487"/>
            <a:stretch>
              <a:fillRect/>
            </a:stretch>
          </p:blipFill>
          <p:spPr>
            <a:xfrm>
              <a:off x="8197465" y="431884"/>
              <a:ext cx="3553703" cy="341940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94F2F9-9E92-4662-2ABA-3D6B227233A8}"/>
                </a:ext>
              </a:extLst>
            </p:cNvPr>
            <p:cNvSpPr txBox="1"/>
            <p:nvPr/>
          </p:nvSpPr>
          <p:spPr>
            <a:xfrm>
              <a:off x="8914659" y="115628"/>
              <a:ext cx="2354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sz="1400" dirty="0">
                  <a:latin typeface="Helvetica" pitchFamily="2" charset="0"/>
                </a:rPr>
                <a:t>Manupulation of </a:t>
              </a:r>
              <a:endParaRPr lang="en-GB" sz="1400" dirty="0">
                <a:latin typeface="Helvetica" pitchFamily="2" charset="0"/>
              </a:endParaRPr>
            </a:p>
            <a:p>
              <a:pPr algn="ctr"/>
              <a:r>
                <a:rPr lang="en-CH" sz="1400" dirty="0" err="1">
                  <a:latin typeface="Helvetica" pitchFamily="2" charset="0"/>
                </a:rPr>
                <a:t>Transmon</a:t>
              </a:r>
              <a:r>
                <a:rPr lang="en-CH" sz="1400" dirty="0">
                  <a:latin typeface="Helvetica" pitchFamily="2" charset="0"/>
                </a:rPr>
                <a:t> Qubit Frequency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353EFF-716E-A2AE-5B3F-32E2037FF23E}"/>
              </a:ext>
            </a:extLst>
          </p:cNvPr>
          <p:cNvSpPr txBox="1"/>
          <p:nvPr/>
        </p:nvSpPr>
        <p:spPr>
          <a:xfrm>
            <a:off x="206477" y="57781"/>
            <a:ext cx="7236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Manipulation of </a:t>
            </a:r>
            <a:r>
              <a:rPr lang="en-GB" sz="2800" b="1" dirty="0" err="1"/>
              <a:t>Transmon</a:t>
            </a:r>
            <a:r>
              <a:rPr lang="en-GB" sz="2800" b="1" dirty="0"/>
              <a:t> Qubit Frequency</a:t>
            </a:r>
            <a:endParaRPr lang="en-CH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ECDA1-33E2-F23B-FB42-6BFB6121F99D}"/>
              </a:ext>
            </a:extLst>
          </p:cNvPr>
          <p:cNvSpPr txBox="1"/>
          <p:nvPr/>
        </p:nvSpPr>
        <p:spPr>
          <a:xfrm>
            <a:off x="668593" y="1130370"/>
            <a:ext cx="367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Tunability of Qubit frequency </a:t>
            </a:r>
            <a:endParaRPr lang="en-CH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0807A5-64EE-41E0-A8DF-5894E1E7819F}"/>
              </a:ext>
            </a:extLst>
          </p:cNvPr>
          <p:cNvGrpSpPr/>
          <p:nvPr/>
        </p:nvGrpSpPr>
        <p:grpSpPr>
          <a:xfrm>
            <a:off x="702800" y="3199911"/>
            <a:ext cx="10955447" cy="3632583"/>
            <a:chOff x="702800" y="3199911"/>
            <a:chExt cx="10955447" cy="363258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C2BC134-1E17-35E6-EBE1-A5644C4A8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4564"/>
            <a:stretch>
              <a:fillRect/>
            </a:stretch>
          </p:blipFill>
          <p:spPr>
            <a:xfrm>
              <a:off x="5592766" y="4503614"/>
              <a:ext cx="6065481" cy="23288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A50A64E-7961-9907-027B-19B2264FE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0892" y="3456706"/>
              <a:ext cx="3436573" cy="334351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254CC3-BD1F-19F9-F789-F387BEB5F39E}"/>
                </a:ext>
              </a:extLst>
            </p:cNvPr>
            <p:cNvSpPr txBox="1"/>
            <p:nvPr/>
          </p:nvSpPr>
          <p:spPr>
            <a:xfrm>
              <a:off x="9361769" y="4976071"/>
              <a:ext cx="730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/>
                <a:t>ABAA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741193-BD8C-CEA8-3E7A-2EB8379A03B1}"/>
                </a:ext>
              </a:extLst>
            </p:cNvPr>
            <p:cNvSpPr txBox="1"/>
            <p:nvPr/>
          </p:nvSpPr>
          <p:spPr>
            <a:xfrm>
              <a:off x="3996813" y="4448111"/>
              <a:ext cx="1030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</a:t>
              </a:r>
              <a:r>
                <a:rPr lang="en-CH" dirty="0"/>
                <a:t>o ABAA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AB7FEA-4EF1-7C74-B28D-6060FAEEF919}"/>
                </a:ext>
              </a:extLst>
            </p:cNvPr>
            <p:cNvSpPr txBox="1"/>
            <p:nvPr/>
          </p:nvSpPr>
          <p:spPr>
            <a:xfrm>
              <a:off x="6203740" y="4394322"/>
              <a:ext cx="3394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/>
                <a:t>No TLS coupling with Transmon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A486D8-1748-FA73-BFED-D0441FEC35AD}"/>
                </a:ext>
              </a:extLst>
            </p:cNvPr>
            <p:cNvSpPr/>
            <p:nvPr/>
          </p:nvSpPr>
          <p:spPr>
            <a:xfrm>
              <a:off x="4586748" y="5662758"/>
              <a:ext cx="440155" cy="369332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B995BE-EC40-1918-82BA-CC63574FDD3F}"/>
                </a:ext>
              </a:extLst>
            </p:cNvPr>
            <p:cNvSpPr txBox="1"/>
            <p:nvPr/>
          </p:nvSpPr>
          <p:spPr>
            <a:xfrm>
              <a:off x="702800" y="3199911"/>
              <a:ext cx="5380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Absence of TLS coupling in ABAA treated samples</a:t>
              </a:r>
              <a:endParaRPr lang="en-CH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EEF37E-7114-7451-E378-0C9E6FE361E1}"/>
              </a:ext>
            </a:extLst>
          </p:cNvPr>
          <p:cNvSpPr txBox="1"/>
          <p:nvPr/>
        </p:nvSpPr>
        <p:spPr>
          <a:xfrm>
            <a:off x="-55907" y="6361471"/>
            <a:ext cx="182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Ic</a:t>
            </a:r>
            <a:r>
              <a:rPr lang="en-GB" dirty="0"/>
              <a:t>: 20 to 30 </a:t>
            </a:r>
            <a:r>
              <a:rPr lang="en-GB" dirty="0" err="1"/>
              <a:t>nA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228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Widescreen</PresentationFormat>
  <Paragraphs>98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Al Nile</vt:lpstr>
      <vt:lpstr>Algerian</vt:lpstr>
      <vt:lpstr>Aptos</vt:lpstr>
      <vt:lpstr>Aptos Display</vt:lpstr>
      <vt:lpstr>Arial</vt:lpstr>
      <vt:lpstr>Cambria Math</vt:lpstr>
      <vt:lpstr>CMR12</vt:lpstr>
      <vt:lpstr>Helvetica</vt:lpstr>
      <vt:lpstr>Wingdings</vt:lpstr>
      <vt:lpstr>Office Theme</vt:lpstr>
      <vt:lpstr>PowerPoint Presentation</vt:lpstr>
      <vt:lpstr>PowerPoint Presentation</vt:lpstr>
      <vt:lpstr>Junction paramter manipulation</vt:lpstr>
      <vt:lpstr>PowerPoint Presentation</vt:lpstr>
      <vt:lpstr>PowerPoint Presentation</vt:lpstr>
      <vt:lpstr>Jun:150×600 nm2,0.1 mbar,oxidation,Al.AlOx.Al 15/45nm</vt:lpstr>
      <vt:lpstr>PowerPoint Presentation</vt:lpstr>
      <vt:lpstr>Resistance Manipulation</vt:lpstr>
      <vt:lpstr>PowerPoint Presentation</vt:lpstr>
      <vt:lpstr>PowerPoint Presentation</vt:lpstr>
      <vt:lpstr>Voltage-Pulse Manipulation and Resistance Drift</vt:lpstr>
      <vt:lpstr>Effect of Oxidation Dose on Resistance increase</vt:lpstr>
      <vt:lpstr>PowerPoint Presentation</vt:lpstr>
      <vt:lpstr>Summary</vt:lpstr>
      <vt:lpstr>Appendix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Maryam Taghilou</dc:creator>
  <cp:lastModifiedBy>Maryam Taghilou</cp:lastModifiedBy>
  <cp:revision>102</cp:revision>
  <dcterms:created xsi:type="dcterms:W3CDTF">2026-06-07T08:56:53Z</dcterms:created>
  <dcterms:modified xsi:type="dcterms:W3CDTF">2026-06-23T08:11:55Z</dcterms:modified>
</cp:coreProperties>
</file>