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0" r:id="rId2"/>
    <p:sldId id="269" r:id="rId3"/>
    <p:sldId id="256" r:id="rId4"/>
    <p:sldId id="271" r:id="rId5"/>
    <p:sldId id="268" r:id="rId6"/>
    <p:sldId id="282" r:id="rId7"/>
    <p:sldId id="283" r:id="rId8"/>
    <p:sldId id="284" r:id="rId9"/>
    <p:sldId id="285" r:id="rId10"/>
    <p:sldId id="267" r:id="rId11"/>
    <p:sldId id="259" r:id="rId12"/>
    <p:sldId id="273" r:id="rId13"/>
    <p:sldId id="276" r:id="rId14"/>
    <p:sldId id="265" r:id="rId15"/>
    <p:sldId id="277" r:id="rId16"/>
    <p:sldId id="274" r:id="rId17"/>
    <p:sldId id="275" r:id="rId18"/>
    <p:sldId id="258" r:id="rId19"/>
    <p:sldId id="278" r:id="rId20"/>
    <p:sldId id="266" r:id="rId21"/>
    <p:sldId id="286" r:id="rId22"/>
    <p:sldId id="1176" r:id="rId23"/>
    <p:sldId id="1169" r:id="rId24"/>
    <p:sldId id="1170" r:id="rId25"/>
    <p:sldId id="1172" r:id="rId26"/>
    <p:sldId id="1174" r:id="rId27"/>
    <p:sldId id="1173" r:id="rId28"/>
    <p:sldId id="1175" r:id="rId29"/>
    <p:sldId id="272" r:id="rId3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A84"/>
    <a:srgbClr val="FFA500"/>
    <a:srgbClr val="ACD8E6"/>
    <a:srgbClr val="4E95D9"/>
    <a:srgbClr val="46B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>
        <p:scale>
          <a:sx n="67" d="100"/>
          <a:sy n="67" d="100"/>
        </p:scale>
        <p:origin x="604" y="1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5955AF-D1A9-61FF-7F7C-DBDB9BAEC8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C60DB-7324-7C12-2F1C-EF43166BE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3435-E30D-4BDB-A99F-F127084BFE76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A07C-60D3-7E2C-D35B-7D3D6457EE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49DD9-0646-2AA1-7267-4411ACF3C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8B602-C4B9-4739-BA43-5D698BC522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169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D25D1-8754-4314-A120-F8B5011EAA96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04B39-01AD-4BDF-A3C8-C152C8A65BA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283753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60034-9779-4BC9-8B1C-1BE516E219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5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4DE73-2CB5-AE21-3D68-FE2488C0D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860BB-518D-3589-EAA8-D50ABF3B9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C54EE-8387-5551-1FB6-C5804A032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90CEE-72C3-A58B-738F-FDEC810C2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60034-9779-4BC9-8B1C-1BE516E219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2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60034-9779-4BC9-8B1C-1BE516E219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1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AA927-2379-47FD-2C84-7BB1D0E2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9B5C8-A5B9-942A-CA3F-D8D909556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CC2A3-8EF3-9FE8-845D-3BDAB0460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5BCF0-26D0-410D-7681-4BA92EE5B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04B39-01AD-4BDF-A3C8-C152C8A65BA5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0330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65157-144B-AC29-3D05-85119CDB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2D882-8323-94D1-98B8-AB41445D5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A9884-FC76-CDB9-E6AD-78F3B2EEA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AEF86-3F31-A369-1306-7B3F1615A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04B39-01AD-4BDF-A3C8-C152C8A65BA5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6828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B4513-4D3B-E0F4-DAD3-28F0951C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A7D3E-D96A-DCFC-3E2D-604371694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236BC-E96D-4366-EDA5-8EC2E8DCE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4EFCD-B6E8-9269-E8FF-87C647B74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04B39-01AD-4BDF-A3C8-C152C8A65BA5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094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04B39-01AD-4BDF-A3C8-C152C8A65BA5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1218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B494C-0B53-6FEE-14BF-BAA7A40FB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F3EE9-47FF-F8E9-CD86-06C49F78D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D9A4C-AE17-3DE6-6DAD-78BBCE02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68C1F-BF57-81A3-18A5-48E87821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5BA06-B004-5C71-11FD-4566EA5B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0931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E9D5-48E8-34B6-27BF-0433F50B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A0F80-0389-6C34-A9F6-D261F7BB7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C99CC-3ACE-B002-3918-273694C9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6BD9A-35E9-A538-31B0-3310623B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1FC52-C8B8-2E1A-1E5F-82019667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4865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28B0EC-BE59-FE09-C238-FE25DA664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3F7E6-9CC4-DFF1-23B7-CA2EB3608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898B4-8408-F660-C7CE-A430E7279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89330-A539-04B0-A8BA-E9DD1BBB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9B5F0-41D0-8E1D-FDEC-4287C397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410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3FF2-AFED-71D9-87A9-A2DDEE94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315912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1F56-9D35-DAF7-BA77-EEF62844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60A1676B-F785-4FB2-8D8C-160AA690E118}" type="datetimeFigureOut">
              <a:rPr lang="LID4096" smtClean="0"/>
              <a:t>04/17/2026</a:t>
            </a:fld>
            <a:endParaRPr lang="LID409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9553BF-9D6D-50F7-2D81-B7F26C830B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7265" y="595031"/>
            <a:ext cx="3725256" cy="2678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4D36073-4D6F-8746-29BE-2E8CED383D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50819" y="595031"/>
            <a:ext cx="3725256" cy="2678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13FBF8CD-2513-BFE0-2C9F-AFB35C0B02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39983" y="595031"/>
            <a:ext cx="3725256" cy="2678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76E219A-6C97-5B1F-3AE6-DF87CEAB902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9818" y="3554294"/>
            <a:ext cx="3725256" cy="2678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72813DDB-6FFB-D016-EB88-1D6A7C1E969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233372" y="3554294"/>
            <a:ext cx="3725256" cy="2678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3C4536D8-5B73-EBDF-0A3E-41D5FBAA766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22536" y="3554294"/>
            <a:ext cx="3725256" cy="2678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012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C791-227B-E3CA-3FF6-DB5E5242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5C96A-E6E7-D10C-334E-F55AF5567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F8290-FD3C-1C8A-EF27-A1CFC273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58E9D-0214-DC20-FB21-80F15A11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BA440-4122-1BAE-1839-492ADE7E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72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EF8D-F3E9-6002-600A-56394636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60D00-D11C-A301-9438-E03F96059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FC1E0-9120-445D-38F4-D22A3FD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F83CD-6DD6-0B20-5838-353A2532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C4309-D95E-9809-504C-AFCD08D3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546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F9FF-E349-0A73-58E9-95C04BF9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E5AA2-7DBC-B3D1-D3EB-158111A26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31F2E-53EC-612D-AD00-CEBCD987F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50455-D03E-391C-4515-59FED3CA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013C5-87EB-060D-9EFC-F8C66E11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B6AA0-95E2-9B9B-4E35-5F73F1C1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0684-27FD-B5B2-4F61-672A2CF7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ED85B-1BFD-2087-CB62-A7F0F4B9A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0C9A-0E33-C0AA-6D46-4B93DE486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09B52C-FADF-6C41-4773-FC61F063A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8EDD62-F43B-97BC-93A8-C31049810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B0BCC-FD9B-55EC-4095-6ABA2939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A50F9-1A8E-9880-D762-489C17C4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5E012D-9257-000A-0257-7899C376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747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CAB1-0E6D-0B25-EBFC-043769F7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A51EE-F595-30DA-1853-57B921F1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77E40-B3A4-9CC2-4876-3F2BE842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A1465-3BF8-F542-6F3B-17F3C243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7506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7CABE-70F8-BD5B-6A0C-455311EE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5D85D-5258-6843-53FF-512CA19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C65D-4038-168A-B450-FA767A56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293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7A9D-77F4-C557-D241-F254BFBA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120C2-0DC2-EE16-C789-0292570F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FC3E8-05CC-4DD9-FB17-F3BBD4CE1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C5F6E-B4FF-3288-6B6C-17D0E7750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6735A-8E8F-A712-B96B-BA337A63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9F419-92F6-A8BB-0D81-E935EA0D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106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0AD01-A402-F220-6E10-D70FE688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D37655-2E82-F230-920F-8B6F60202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ACF4C-9DCA-7CED-4061-F73F4E380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BA58A-F08D-BBBB-751D-6C661AFA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D7559-AF7A-A90B-B0F5-6024822E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F75B4-4BA3-76FB-6339-6B1A9E6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470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81271-DD19-EE7A-F0F9-25B6E114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AB648-8054-30DD-B89F-C2DA0F27A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AB29-70AA-65CE-B8C2-C0822A332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EE23A4-3B3A-42EA-B0AB-1F2BEDB804A9}" type="datetimeFigureOut">
              <a:rPr lang="LID4096" smtClean="0"/>
              <a:t>04/17/2026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FC77A-2730-B081-A19C-6517B7D4C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B977-80EB-6720-5B69-681EC6E6F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8EBE0-1903-4E7F-B0E5-11EBDE3DD2C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028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74E143-ABB3-5B4F-55F6-70EBCFC67F8A}"/>
              </a:ext>
            </a:extLst>
          </p:cNvPr>
          <p:cNvSpPr/>
          <p:nvPr/>
        </p:nvSpPr>
        <p:spPr>
          <a:xfrm>
            <a:off x="0" y="5893904"/>
            <a:ext cx="12192000" cy="964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52EEF-DFFF-55A4-4BA4-E69149AC8C69}"/>
              </a:ext>
            </a:extLst>
          </p:cNvPr>
          <p:cNvSpPr txBox="1"/>
          <p:nvPr/>
        </p:nvSpPr>
        <p:spPr>
          <a:xfrm>
            <a:off x="265044" y="5893904"/>
            <a:ext cx="2932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(Almost) a Journal Club</a:t>
            </a:r>
          </a:p>
          <a:p>
            <a:r>
              <a:rPr lang="en-US" dirty="0"/>
              <a:t>Speaker: Artemii Efimov</a:t>
            </a:r>
          </a:p>
          <a:p>
            <a:r>
              <a:rPr lang="en-US" dirty="0"/>
              <a:t>17 April 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94B7A6-7C28-C249-D0F1-A8D16F81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044" y="6156539"/>
            <a:ext cx="1374912" cy="4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A70AF-89C2-0079-DE9D-54D32C4282DA}"/>
              </a:ext>
            </a:extLst>
          </p:cNvPr>
          <p:cNvSpPr txBox="1"/>
          <p:nvPr/>
        </p:nvSpPr>
        <p:spPr>
          <a:xfrm>
            <a:off x="2423160" y="1822601"/>
            <a:ext cx="782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Valley and Spin Physics met together </a:t>
            </a:r>
            <a:endParaRPr lang="LID4096" sz="3200" dirty="0"/>
          </a:p>
        </p:txBody>
      </p:sp>
      <p:sp>
        <p:nvSpPr>
          <p:cNvPr id="3" name="AutoShape 2" descr="Generated image: Fidget spinner in mountain valley">
            <a:extLst>
              <a:ext uri="{FF2B5EF4-FFF2-40B4-BE49-F238E27FC236}">
                <a16:creationId xmlns:a16="http://schemas.microsoft.com/office/drawing/2014/main" id="{6ECB9DDE-0AC4-2519-4E3B-6551DCA029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11338" y="0"/>
            <a:ext cx="8569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Fidget spinner in mountain valley">
            <a:extLst>
              <a:ext uri="{FF2B5EF4-FFF2-40B4-BE49-F238E27FC236}">
                <a16:creationId xmlns:a16="http://schemas.microsoft.com/office/drawing/2014/main" id="{5350EA92-EEC7-7A73-AE30-F4975FC74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23478-B998-219F-1998-A405E21235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3712"/>
          <a:stretch>
            <a:fillRect/>
          </a:stretch>
        </p:blipFill>
        <p:spPr>
          <a:xfrm>
            <a:off x="0" y="-40767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7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9B55D-1AF3-9DDD-26B3-90F9EA09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3" y="1071880"/>
            <a:ext cx="4869702" cy="26221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DF085-2FDA-FCCB-D4B4-6CF6E09DEEBE}"/>
              </a:ext>
            </a:extLst>
          </p:cNvPr>
          <p:cNvSpPr/>
          <p:nvPr/>
        </p:nvSpPr>
        <p:spPr>
          <a:xfrm>
            <a:off x="157480" y="1036320"/>
            <a:ext cx="60452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BA7E17-83A2-5EA7-11B4-D505EC4E3C20}"/>
              </a:ext>
            </a:extLst>
          </p:cNvPr>
          <p:cNvSpPr txBox="1"/>
          <p:nvPr/>
        </p:nvSpPr>
        <p:spPr>
          <a:xfrm>
            <a:off x="1330960" y="366627"/>
            <a:ext cx="2953053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Example of a SI-MOS device</a:t>
            </a:r>
            <a:endParaRPr lang="LID4096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C14F33-32B6-04D7-BDE6-F9B1AE7E3A4A}"/>
              </a:ext>
            </a:extLst>
          </p:cNvPr>
          <p:cNvCxnSpPr>
            <a:cxnSpLocks/>
          </p:cNvCxnSpPr>
          <p:nvPr/>
        </p:nvCxnSpPr>
        <p:spPr>
          <a:xfrm flipH="1" flipV="1">
            <a:off x="5308922" y="1983740"/>
            <a:ext cx="1052327" cy="853440"/>
          </a:xfrm>
          <a:prstGeom prst="straightConnector1">
            <a:avLst/>
          </a:prstGeom>
          <a:ln>
            <a:solidFill>
              <a:srgbClr val="F2AA8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15087FF-631C-77A7-116D-241A7FE793CC}"/>
              </a:ext>
            </a:extLst>
          </p:cNvPr>
          <p:cNvSpPr txBox="1"/>
          <p:nvPr/>
        </p:nvSpPr>
        <p:spPr>
          <a:xfrm>
            <a:off x="3845479" y="2926080"/>
            <a:ext cx="3292646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Can be very small, here 5.9nm!</a:t>
            </a:r>
            <a:endParaRPr lang="LID4096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13524A-610D-834C-7BE3-132B531C34A3}"/>
              </a:ext>
            </a:extLst>
          </p:cNvPr>
          <p:cNvCxnSpPr/>
          <p:nvPr/>
        </p:nvCxnSpPr>
        <p:spPr>
          <a:xfrm>
            <a:off x="5223046" y="1818640"/>
            <a:ext cx="0" cy="330200"/>
          </a:xfrm>
          <a:prstGeom prst="straightConnector1">
            <a:avLst/>
          </a:prstGeom>
          <a:ln w="38100">
            <a:solidFill>
              <a:srgbClr val="F2AA84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51DE85-24D5-00F1-EBB6-C0591B63ABD3}"/>
              </a:ext>
            </a:extLst>
          </p:cNvPr>
          <p:cNvSpPr txBox="1"/>
          <p:nvPr/>
        </p:nvSpPr>
        <p:spPr>
          <a:xfrm>
            <a:off x="8036560" y="366627"/>
            <a:ext cx="2930161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Example of a Si/SiGe device</a:t>
            </a:r>
            <a:endParaRPr lang="LID4096" dirty="0"/>
          </a:p>
        </p:txBody>
      </p:sp>
      <p:pic>
        <p:nvPicPr>
          <p:cNvPr id="1026" name="Picture 2" descr="Researchers demonstrate error correction in a silicon qubit system">
            <a:extLst>
              <a:ext uri="{FF2B5EF4-FFF2-40B4-BE49-F238E27FC236}">
                <a16:creationId xmlns:a16="http://schemas.microsoft.com/office/drawing/2014/main" id="{526152C3-007D-59E7-BEBA-454696A01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7" t="42855"/>
          <a:stretch>
            <a:fillRect/>
          </a:stretch>
        </p:blipFill>
        <p:spPr bwMode="auto">
          <a:xfrm>
            <a:off x="7300282" y="735959"/>
            <a:ext cx="4239895" cy="34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1465C4-92C3-7CEF-EC1F-2DBF72A0DFBA}"/>
              </a:ext>
            </a:extLst>
          </p:cNvPr>
          <p:cNvSpPr txBox="1"/>
          <p:nvPr/>
        </p:nvSpPr>
        <p:spPr>
          <a:xfrm>
            <a:off x="1052390" y="4863657"/>
            <a:ext cx="3510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Larger valley splitting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CMOS compatible fabrication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ID4096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D81C8-9DBD-0BA0-DC5B-184D00FA4799}"/>
              </a:ext>
            </a:extLst>
          </p:cNvPr>
          <p:cNvSpPr txBox="1"/>
          <p:nvPr/>
        </p:nvSpPr>
        <p:spPr>
          <a:xfrm>
            <a:off x="7230359" y="4984347"/>
            <a:ext cx="4147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disorder =&gt; lower charge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Seems can be used in CMOS too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</a:p>
        </p:txBody>
      </p:sp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4D7B92CD-2160-DEFE-A6C6-317B4487B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0544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2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C749B-E7C9-2788-674A-FE9313367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7CF328-3C8E-D089-8B0E-365341AA3AD5}"/>
              </a:ext>
            </a:extLst>
          </p:cNvPr>
          <p:cNvSpPr txBox="1"/>
          <p:nvPr/>
        </p:nvSpPr>
        <p:spPr>
          <a:xfrm>
            <a:off x="3845560" y="143933"/>
            <a:ext cx="361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SPIN-VALLEY MIXING</a:t>
            </a:r>
            <a:endParaRPr lang="LID4096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059D3-735A-5641-2F09-470228A9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520"/>
            <a:ext cx="5080408" cy="238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351E6-A5F0-D362-1935-A7822EEE42C5}"/>
              </a:ext>
            </a:extLst>
          </p:cNvPr>
          <p:cNvSpPr txBox="1"/>
          <p:nvPr/>
        </p:nvSpPr>
        <p:spPr>
          <a:xfrm>
            <a:off x="0" y="3184637"/>
            <a:ext cx="555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Warning: </a:t>
            </a:r>
            <a:r>
              <a:rPr lang="en-US" dirty="0"/>
              <a:t>Elzerman readout, not a Pauli spin blockade  </a:t>
            </a:r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D6C3A-D4B2-FA71-7FA9-8DE0172AA5A8}"/>
              </a:ext>
            </a:extLst>
          </p:cNvPr>
          <p:cNvSpPr/>
          <p:nvPr/>
        </p:nvSpPr>
        <p:spPr>
          <a:xfrm>
            <a:off x="7822734" y="0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E9DA360-9E34-E312-9350-262A8096B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4" y="131909"/>
            <a:ext cx="3378627" cy="6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5C44B9-DE00-8853-F62E-A11DB23F2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976" y="667153"/>
            <a:ext cx="6801767" cy="544003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72F9E4-E27D-500D-E8C4-F9296CB750D9}"/>
              </a:ext>
            </a:extLst>
          </p:cNvPr>
          <p:cNvCxnSpPr>
            <a:cxnSpLocks/>
          </p:cNvCxnSpPr>
          <p:nvPr/>
        </p:nvCxnSpPr>
        <p:spPr>
          <a:xfrm flipV="1">
            <a:off x="4634917" y="1459684"/>
            <a:ext cx="1715549" cy="686972"/>
          </a:xfrm>
          <a:prstGeom prst="line">
            <a:avLst/>
          </a:prstGeom>
          <a:ln w="38100">
            <a:solidFill>
              <a:srgbClr val="46B1E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A3EA33-0007-A439-6482-CEB267D03793}"/>
              </a:ext>
            </a:extLst>
          </p:cNvPr>
          <p:cNvCxnSpPr>
            <a:cxnSpLocks/>
          </p:cNvCxnSpPr>
          <p:nvPr/>
        </p:nvCxnSpPr>
        <p:spPr>
          <a:xfrm flipH="1" flipV="1">
            <a:off x="4664279" y="2781249"/>
            <a:ext cx="1534486" cy="2654945"/>
          </a:xfrm>
          <a:prstGeom prst="line">
            <a:avLst/>
          </a:prstGeom>
          <a:ln w="38100">
            <a:solidFill>
              <a:srgbClr val="46B1E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E21508-5832-35A0-9EE2-E8E29CB9E4BB}"/>
              </a:ext>
            </a:extLst>
          </p:cNvPr>
          <p:cNvSpPr txBox="1"/>
          <p:nvPr/>
        </p:nvSpPr>
        <p:spPr>
          <a:xfrm>
            <a:off x="5126188" y="5648613"/>
            <a:ext cx="2448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“Regular” Stark Shift</a:t>
            </a:r>
            <a:endParaRPr lang="LID4096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0EC58E-476E-59FC-937F-6099934BCA2D}"/>
                  </a:ext>
                </a:extLst>
              </p:cNvPr>
              <p:cNvSpPr txBox="1"/>
              <p:nvPr/>
            </p:nvSpPr>
            <p:spPr>
              <a:xfrm>
                <a:off x="5221168" y="6021040"/>
                <a:ext cx="6693050" cy="369332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𝑤𝑎𝑣𝑒𝑓𝑢𝑛𝑐𝑡𝑖𝑜𝑛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𝑠h𝑎𝑝𝑒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𝑆𝑂𝐼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𝐿𝑎𝑟𝑚𝑜𝑟</m:t>
                          </m:r>
                        </m:sub>
                      </m:sSub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0EC58E-476E-59FC-937F-6099934BC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168" y="6021040"/>
                <a:ext cx="6693050" cy="369332"/>
              </a:xfrm>
              <a:prstGeom prst="rect">
                <a:avLst/>
              </a:prstGeom>
              <a:blipFill>
                <a:blip r:embed="rId6"/>
                <a:stretch>
                  <a:fillRect l="-638" t="-1667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292F0212-12C1-105A-B34F-432064AD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3CF117-F220-3A2E-8A5B-01508F60723A}"/>
              </a:ext>
            </a:extLst>
          </p:cNvPr>
          <p:cNvSpPr/>
          <p:nvPr/>
        </p:nvSpPr>
        <p:spPr>
          <a:xfrm>
            <a:off x="2928244" y="2116821"/>
            <a:ext cx="1736035" cy="602620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701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EBDCE-1D43-26C3-2D24-E2702066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34E120-FF4A-EF04-E6CF-A8920A8196BB}"/>
              </a:ext>
            </a:extLst>
          </p:cNvPr>
          <p:cNvSpPr txBox="1"/>
          <p:nvPr/>
        </p:nvSpPr>
        <p:spPr>
          <a:xfrm>
            <a:off x="3845560" y="143933"/>
            <a:ext cx="361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SPIN-VALLEY MIXING</a:t>
            </a:r>
            <a:endParaRPr lang="LID4096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B4C95-90DC-8726-7640-7E4F0A916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520"/>
            <a:ext cx="5080408" cy="238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A24CB-ADA2-AD05-CAD2-3B512E55058C}"/>
              </a:ext>
            </a:extLst>
          </p:cNvPr>
          <p:cNvSpPr txBox="1"/>
          <p:nvPr/>
        </p:nvSpPr>
        <p:spPr>
          <a:xfrm>
            <a:off x="0" y="3184637"/>
            <a:ext cx="555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Warning: </a:t>
            </a:r>
            <a:r>
              <a:rPr lang="en-US" dirty="0"/>
              <a:t>Elzerman readout, not a Pauli spin blockade  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159F1-4D9B-C0A9-CCF1-9BEBA4C81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121" y="43886"/>
            <a:ext cx="4070860" cy="66508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32CBC0-625A-497A-189C-30765440AC85}"/>
              </a:ext>
            </a:extLst>
          </p:cNvPr>
          <p:cNvSpPr/>
          <p:nvPr/>
        </p:nvSpPr>
        <p:spPr>
          <a:xfrm>
            <a:off x="7784984" y="0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A27DF-8473-DDEA-3548-578372B2B3E9}"/>
              </a:ext>
            </a:extLst>
          </p:cNvPr>
          <p:cNvSpPr/>
          <p:nvPr/>
        </p:nvSpPr>
        <p:spPr>
          <a:xfrm>
            <a:off x="7752826" y="3906473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2E4AF7-F0DC-F7AC-225D-525717898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85" y="918594"/>
            <a:ext cx="1397164" cy="407298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0F6B07-0831-9744-77DA-D12FFC9D07F3}"/>
              </a:ext>
            </a:extLst>
          </p:cNvPr>
          <p:cNvCxnSpPr>
            <a:cxnSpLocks/>
          </p:cNvCxnSpPr>
          <p:nvPr/>
        </p:nvCxnSpPr>
        <p:spPr>
          <a:xfrm>
            <a:off x="2864840" y="5034971"/>
            <a:ext cx="5582874" cy="114430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40177C-440E-3CF5-30F4-C0805460E08F}"/>
              </a:ext>
            </a:extLst>
          </p:cNvPr>
          <p:cNvCxnSpPr>
            <a:cxnSpLocks/>
          </p:cNvCxnSpPr>
          <p:nvPr/>
        </p:nvCxnSpPr>
        <p:spPr>
          <a:xfrm>
            <a:off x="2864840" y="918594"/>
            <a:ext cx="5582874" cy="394361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27302C9-D49D-ABA8-536B-30DDC24CFC90}"/>
              </a:ext>
            </a:extLst>
          </p:cNvPr>
          <p:cNvSpPr/>
          <p:nvPr/>
        </p:nvSpPr>
        <p:spPr>
          <a:xfrm>
            <a:off x="1940990" y="2814506"/>
            <a:ext cx="428900" cy="42783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7D02CE-75D2-3363-3B96-F484CFAB25ED}"/>
              </a:ext>
            </a:extLst>
          </p:cNvPr>
          <p:cNvSpPr/>
          <p:nvPr/>
        </p:nvSpPr>
        <p:spPr>
          <a:xfrm>
            <a:off x="1940990" y="3793658"/>
            <a:ext cx="428900" cy="42783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B9BFA6-5CD4-3343-28A8-850325293BCC}"/>
              </a:ext>
            </a:extLst>
          </p:cNvPr>
          <p:cNvSpPr txBox="1"/>
          <p:nvPr/>
        </p:nvSpPr>
        <p:spPr>
          <a:xfrm>
            <a:off x="402672" y="5336078"/>
            <a:ext cx="357020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Valley splitting at zero gate voltage</a:t>
            </a:r>
            <a:endParaRPr lang="LID4096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578696-F788-9E89-C0BC-50866C5DC309}"/>
              </a:ext>
            </a:extLst>
          </p:cNvPr>
          <p:cNvSpPr/>
          <p:nvPr/>
        </p:nvSpPr>
        <p:spPr>
          <a:xfrm>
            <a:off x="8447714" y="4862208"/>
            <a:ext cx="577334" cy="131707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50CC4F6-9029-9E46-1755-78BB5DA69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4" y="131909"/>
            <a:ext cx="3378627" cy="6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817C2-48AB-6ABD-EEF3-1807B29CD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101" y="2525371"/>
            <a:ext cx="2042641" cy="408528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593547-1BBC-1227-E575-7152C04FD68F}"/>
              </a:ext>
            </a:extLst>
          </p:cNvPr>
          <p:cNvSpPr/>
          <p:nvPr/>
        </p:nvSpPr>
        <p:spPr>
          <a:xfrm>
            <a:off x="9530532" y="4412609"/>
            <a:ext cx="889782" cy="1766669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272D33-2768-9B90-01B7-4D86BB3F930C}"/>
              </a:ext>
            </a:extLst>
          </p:cNvPr>
          <p:cNvCxnSpPr>
            <a:cxnSpLocks/>
          </p:cNvCxnSpPr>
          <p:nvPr/>
        </p:nvCxnSpPr>
        <p:spPr>
          <a:xfrm>
            <a:off x="6521742" y="2473217"/>
            <a:ext cx="3008790" cy="1943981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851F89-60EF-5028-BBA6-190FD7E51320}"/>
              </a:ext>
            </a:extLst>
          </p:cNvPr>
          <p:cNvCxnSpPr>
            <a:cxnSpLocks/>
          </p:cNvCxnSpPr>
          <p:nvPr/>
        </p:nvCxnSpPr>
        <p:spPr>
          <a:xfrm flipV="1">
            <a:off x="6521742" y="6179445"/>
            <a:ext cx="3008790" cy="431207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8A1DD304-8A5D-912C-5E69-C70B5D43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14" y="6512156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F9B58-F271-8479-A66C-5A8981A15B5A}"/>
              </a:ext>
            </a:extLst>
          </p:cNvPr>
          <p:cNvSpPr/>
          <p:nvPr/>
        </p:nvSpPr>
        <p:spPr>
          <a:xfrm>
            <a:off x="2928244" y="1491378"/>
            <a:ext cx="1736035" cy="602620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261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91839-A073-684D-215C-7B0406139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BC995-50CE-19D2-36AC-357880A68C2A}"/>
              </a:ext>
            </a:extLst>
          </p:cNvPr>
          <p:cNvSpPr/>
          <p:nvPr/>
        </p:nvSpPr>
        <p:spPr>
          <a:xfrm>
            <a:off x="7784984" y="0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785D9-E0ED-BBFA-F90F-AAB8A77D9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43" y="1518407"/>
            <a:ext cx="6397302" cy="4294588"/>
          </a:xfrm>
          <a:prstGeom prst="rect">
            <a:avLst/>
          </a:prstGeom>
          <a:ln w="57150">
            <a:solidFill>
              <a:srgbClr val="F2AA84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0F33D7-7159-5EDF-2705-14E169210F7F}"/>
                  </a:ext>
                </a:extLst>
              </p:cNvPr>
              <p:cNvSpPr txBox="1"/>
              <p:nvPr/>
            </p:nvSpPr>
            <p:spPr>
              <a:xfrm>
                <a:off x="7094530" y="2777932"/>
                <a:ext cx="1515095" cy="369332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640 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0F33D7-7159-5EDF-2705-14E169210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530" y="2777932"/>
                <a:ext cx="1515095" cy="369332"/>
              </a:xfrm>
              <a:prstGeom prst="rect">
                <a:avLst/>
              </a:prstGeom>
              <a:blipFill>
                <a:blip r:embed="rId4"/>
                <a:stretch>
                  <a:fillRect l="-4839" t="-1667" r="-4032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7B9FD14-45FA-B391-82D4-68CB3788736C}"/>
              </a:ext>
            </a:extLst>
          </p:cNvPr>
          <p:cNvSpPr txBox="1"/>
          <p:nvPr/>
        </p:nvSpPr>
        <p:spPr>
          <a:xfrm>
            <a:off x="6838603" y="2248250"/>
            <a:ext cx="251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AA84"/>
                </a:solidFill>
              </a:rPr>
              <a:t>Valley voltage tunability</a:t>
            </a:r>
            <a:endParaRPr lang="LID4096" dirty="0">
              <a:solidFill>
                <a:srgbClr val="F2AA84"/>
              </a:solidFill>
            </a:endParaRPr>
          </a:p>
        </p:txBody>
      </p:sp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38DF39E8-3C41-D759-4587-8E624558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070C0-6C41-6771-4F78-DA3CC6C16FF8}"/>
              </a:ext>
            </a:extLst>
          </p:cNvPr>
          <p:cNvSpPr txBox="1"/>
          <p:nvPr/>
        </p:nvSpPr>
        <p:spPr>
          <a:xfrm>
            <a:off x="817880" y="860339"/>
            <a:ext cx="551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2AA84"/>
                </a:solidFill>
              </a:rPr>
              <a:t>Anticrossing</a:t>
            </a:r>
            <a:r>
              <a:rPr lang="en-US" dirty="0">
                <a:solidFill>
                  <a:srgbClr val="F2AA84"/>
                </a:solidFill>
              </a:rPr>
              <a:t> location across charge stability diagram</a:t>
            </a:r>
            <a:endParaRPr lang="LID4096" dirty="0">
              <a:solidFill>
                <a:srgbClr val="F2AA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7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859C54-4234-B3A1-594A-81C9A39A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46" b="42619"/>
          <a:stretch>
            <a:fillRect/>
          </a:stretch>
        </p:blipFill>
        <p:spPr>
          <a:xfrm rot="16200000" flipH="1" flipV="1">
            <a:off x="-435345" y="435346"/>
            <a:ext cx="4993961" cy="4123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93EAC-9FD4-C01B-A574-3F4081F90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61" y="172021"/>
            <a:ext cx="4320432" cy="3227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1EA06-E0B9-FE0A-7460-7ADC61E33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62" y="3604815"/>
            <a:ext cx="4320431" cy="32238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92663E-C264-D1B4-5AC5-0F30C6E7BDB6}"/>
              </a:ext>
            </a:extLst>
          </p:cNvPr>
          <p:cNvSpPr txBox="1"/>
          <p:nvPr/>
        </p:nvSpPr>
        <p:spPr>
          <a:xfrm>
            <a:off x="10513283" y="1279263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 || Bx</a:t>
            </a:r>
            <a:endParaRPr lang="LID4096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93311-6CB3-CEBB-5D93-3CC76C03163D}"/>
              </a:ext>
            </a:extLst>
          </p:cNvPr>
          <p:cNvSpPr txBox="1"/>
          <p:nvPr/>
        </p:nvSpPr>
        <p:spPr>
          <a:xfrm>
            <a:off x="10513283" y="4701574"/>
            <a:ext cx="125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 || By</a:t>
            </a:r>
            <a:endParaRPr lang="LID4096" sz="3200" dirty="0"/>
          </a:p>
        </p:txBody>
      </p:sp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FEBAEDFC-EE89-EC24-8167-B5C61B24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8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EB4A-B8D4-1097-1EDB-515520FA2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6428A5-84E6-C464-F34C-7601D75A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46" b="42619"/>
          <a:stretch>
            <a:fillRect/>
          </a:stretch>
        </p:blipFill>
        <p:spPr>
          <a:xfrm rot="16200000" flipH="1" flipV="1">
            <a:off x="-435345" y="435346"/>
            <a:ext cx="4993961" cy="4123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6FAEF-F5EB-4638-CE5A-3CE77E850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61" y="172021"/>
            <a:ext cx="4320432" cy="3227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D20A9-D704-70CE-DE5D-C72F4C79F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62" y="3604815"/>
            <a:ext cx="4320431" cy="32238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530733-E1C8-5036-CB4E-8023A9B5C265}"/>
              </a:ext>
            </a:extLst>
          </p:cNvPr>
          <p:cNvSpPr txBox="1"/>
          <p:nvPr/>
        </p:nvSpPr>
        <p:spPr>
          <a:xfrm>
            <a:off x="10513283" y="1279263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 || Bx</a:t>
            </a:r>
            <a:endParaRPr lang="LID4096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DCAB9-9F3C-4E80-9B33-8630A2BBE691}"/>
              </a:ext>
            </a:extLst>
          </p:cNvPr>
          <p:cNvSpPr txBox="1"/>
          <p:nvPr/>
        </p:nvSpPr>
        <p:spPr>
          <a:xfrm>
            <a:off x="10513283" y="4701574"/>
            <a:ext cx="125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 || By</a:t>
            </a:r>
            <a:endParaRPr lang="LID4096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A83BA-884C-E384-1626-4AAE8ADD0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878" y="3166751"/>
            <a:ext cx="2501205" cy="670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75B0FE-2E4E-D8E7-579D-CFAB060B86F2}"/>
                  </a:ext>
                </a:extLst>
              </p:cNvPr>
              <p:cNvSpPr txBox="1"/>
              <p:nvPr/>
            </p:nvSpPr>
            <p:spPr>
              <a:xfrm>
                <a:off x="471422" y="5286349"/>
                <a:ext cx="1705147" cy="369332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=43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75B0FE-2E4E-D8E7-579D-CFAB060B8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22" y="5286349"/>
                <a:ext cx="1705147" cy="369332"/>
              </a:xfrm>
              <a:prstGeom prst="rect">
                <a:avLst/>
              </a:prstGeom>
              <a:blipFill>
                <a:blip r:embed="rId6"/>
                <a:stretch>
                  <a:fillRect l="-6071" t="-1639" r="-3929" b="-327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C6E037E-26A4-C274-B5F3-9D340877D51C}"/>
              </a:ext>
            </a:extLst>
          </p:cNvPr>
          <p:cNvSpPr txBox="1"/>
          <p:nvPr/>
        </p:nvSpPr>
        <p:spPr>
          <a:xfrm>
            <a:off x="2300939" y="5286349"/>
            <a:ext cx="267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“intervalley SO coupling”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6AB58F-D49F-9E8D-FC02-D22AD6611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38" y="1048979"/>
            <a:ext cx="9269119" cy="2896004"/>
          </a:xfrm>
          <a:prstGeom prst="rect">
            <a:avLst/>
          </a:prstGeom>
          <a:ln w="76200">
            <a:solidFill>
              <a:srgbClr val="F2AA84"/>
            </a:solidFill>
          </a:ln>
        </p:spPr>
      </p:pic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891DD925-ED91-D266-1DAC-7740AEEF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87C6-1385-5A11-4EE4-8B16984BF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318" y="5889255"/>
            <a:ext cx="2501205" cy="67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9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F0D45E-4630-6B7E-65F0-983A85C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2" y="179579"/>
            <a:ext cx="5299470" cy="58688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91C7A9-6589-E852-935C-40948F88B082}"/>
              </a:ext>
            </a:extLst>
          </p:cNvPr>
          <p:cNvSpPr/>
          <p:nvPr/>
        </p:nvSpPr>
        <p:spPr>
          <a:xfrm>
            <a:off x="2827091" y="187184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D9EFC-0EE2-84F0-3D98-A0A489BF183B}"/>
              </a:ext>
            </a:extLst>
          </p:cNvPr>
          <p:cNvSpPr/>
          <p:nvPr/>
        </p:nvSpPr>
        <p:spPr>
          <a:xfrm>
            <a:off x="231322" y="187183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80CD1-7B3A-5750-E09F-7658BF558C8E}"/>
              </a:ext>
            </a:extLst>
          </p:cNvPr>
          <p:cNvSpPr/>
          <p:nvPr/>
        </p:nvSpPr>
        <p:spPr>
          <a:xfrm>
            <a:off x="231321" y="3030128"/>
            <a:ext cx="393659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DC1A787-443B-9A53-D344-D47DB94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43" y="464020"/>
            <a:ext cx="4593816" cy="59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92C01-4BD2-ADB2-C15C-D0F95BAEABF5}"/>
                  </a:ext>
                </a:extLst>
              </p:cNvPr>
              <p:cNvSpPr txBox="1"/>
              <p:nvPr/>
            </p:nvSpPr>
            <p:spPr>
              <a:xfrm>
                <a:off x="2170193" y="6116751"/>
                <a:ext cx="1644168" cy="369332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=250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92C01-4BD2-ADB2-C15C-D0F95BAEA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193" y="6116751"/>
                <a:ext cx="1644168" cy="369332"/>
              </a:xfrm>
              <a:prstGeom prst="rect">
                <a:avLst/>
              </a:prstGeom>
              <a:blipFill>
                <a:blip r:embed="rId4"/>
                <a:stretch>
                  <a:fillRect l="-5926" r="-4444" b="-262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AD7D3BD0-D8A6-E7AD-F47E-A663AABC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61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504B-136A-1009-CDD6-8A0505FB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91DA3-4C23-91B6-B073-8AB7D3DF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2" y="179579"/>
            <a:ext cx="5299470" cy="58688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AAA86E-B6BB-C918-1FEF-3085BE94A4CF}"/>
              </a:ext>
            </a:extLst>
          </p:cNvPr>
          <p:cNvSpPr/>
          <p:nvPr/>
        </p:nvSpPr>
        <p:spPr>
          <a:xfrm>
            <a:off x="2827091" y="187184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4E0444-F6DC-17F6-BB04-F069BF2285E9}"/>
              </a:ext>
            </a:extLst>
          </p:cNvPr>
          <p:cNvSpPr/>
          <p:nvPr/>
        </p:nvSpPr>
        <p:spPr>
          <a:xfrm>
            <a:off x="231322" y="187183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9EC032-4628-9E86-6912-8F035529C07D}"/>
              </a:ext>
            </a:extLst>
          </p:cNvPr>
          <p:cNvSpPr/>
          <p:nvPr/>
        </p:nvSpPr>
        <p:spPr>
          <a:xfrm>
            <a:off x="231321" y="3030128"/>
            <a:ext cx="393659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8FD9DF1-1D78-D95B-22F9-119EC649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43" y="464020"/>
            <a:ext cx="4593816" cy="59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F77DE9-5787-32D7-987B-4E617DDAFD43}"/>
                  </a:ext>
                </a:extLst>
              </p:cNvPr>
              <p:cNvSpPr txBox="1"/>
              <p:nvPr/>
            </p:nvSpPr>
            <p:spPr>
              <a:xfrm>
                <a:off x="2170193" y="6116751"/>
                <a:ext cx="1644168" cy="369332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=250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F77DE9-5787-32D7-987B-4E617DDAF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193" y="6116751"/>
                <a:ext cx="1644168" cy="369332"/>
              </a:xfrm>
              <a:prstGeom prst="rect">
                <a:avLst/>
              </a:prstGeom>
              <a:blipFill>
                <a:blip r:embed="rId4"/>
                <a:stretch>
                  <a:fillRect l="-5926" r="-4444" b="-262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329EC53-6364-33FD-F3A8-8CE9E52AA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41" y="2181574"/>
            <a:ext cx="9659698" cy="2600688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17FC7153-86CC-8C5A-7206-37620BAC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DDEF9F-9C46-7EAA-28B3-867EDA155EA4}"/>
                  </a:ext>
                </a:extLst>
              </p:cNvPr>
              <p:cNvSpPr txBox="1"/>
              <p:nvPr/>
            </p:nvSpPr>
            <p:spPr>
              <a:xfrm>
                <a:off x="4039633" y="6116751"/>
                <a:ext cx="1666482" cy="369332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dEz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LID4096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DDEF9F-9C46-7EAA-28B3-867EDA155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633" y="6116751"/>
                <a:ext cx="1666482" cy="369332"/>
              </a:xfrm>
              <a:prstGeom prst="rect">
                <a:avLst/>
              </a:prstGeom>
              <a:blipFill>
                <a:blip r:embed="rId6"/>
                <a:stretch>
                  <a:fillRect l="-11355" t="-24590" r="-5128" b="-49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19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F23009-EF26-37D9-7A74-0772B611E9A7}"/>
              </a:ext>
            </a:extLst>
          </p:cNvPr>
          <p:cNvSpPr txBox="1"/>
          <p:nvPr/>
        </p:nvSpPr>
        <p:spPr>
          <a:xfrm>
            <a:off x="3845560" y="143933"/>
            <a:ext cx="361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SPIN-VALLEY MIXING</a:t>
            </a:r>
            <a:endParaRPr lang="LID4096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66EA9-799A-19E3-1D6A-1A3F6102E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520"/>
            <a:ext cx="5080408" cy="238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D820A-F79A-47AF-2826-47EAC5E6A646}"/>
              </a:ext>
            </a:extLst>
          </p:cNvPr>
          <p:cNvSpPr txBox="1"/>
          <p:nvPr/>
        </p:nvSpPr>
        <p:spPr>
          <a:xfrm>
            <a:off x="0" y="3184637"/>
            <a:ext cx="555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Warning: </a:t>
            </a:r>
            <a:r>
              <a:rPr lang="en-US" dirty="0"/>
              <a:t>Elzerman readout, not a Pauli spin blockade  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808C9-6A7E-69E6-28FA-A24B1976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008" y="0"/>
            <a:ext cx="4070860" cy="66508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155B6-0787-9DA3-8EB0-85742E7C0AA5}"/>
              </a:ext>
            </a:extLst>
          </p:cNvPr>
          <p:cNvSpPr/>
          <p:nvPr/>
        </p:nvSpPr>
        <p:spPr>
          <a:xfrm>
            <a:off x="7822734" y="0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300C2-409A-E546-04EA-63371D0F2656}"/>
              </a:ext>
            </a:extLst>
          </p:cNvPr>
          <p:cNvSpPr/>
          <p:nvPr/>
        </p:nvSpPr>
        <p:spPr>
          <a:xfrm>
            <a:off x="7752826" y="3906473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124C27-945A-4B43-4BB0-020A07FC8B82}"/>
              </a:ext>
            </a:extLst>
          </p:cNvPr>
          <p:cNvSpPr/>
          <p:nvPr/>
        </p:nvSpPr>
        <p:spPr>
          <a:xfrm>
            <a:off x="8447714" y="4862208"/>
            <a:ext cx="577334" cy="131707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580C51-9871-D7B7-0472-BE3F43E28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4" y="60941"/>
            <a:ext cx="3776519" cy="67359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29D4DD0-C59E-7953-D38D-97CAC886B55A}"/>
              </a:ext>
            </a:extLst>
          </p:cNvPr>
          <p:cNvSpPr txBox="1"/>
          <p:nvPr/>
        </p:nvSpPr>
        <p:spPr>
          <a:xfrm>
            <a:off x="333463" y="4224549"/>
            <a:ext cx="61197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In conclusion, we have analyzed a spin qubit formed in a Si MOS double quantum dot system, where the qubit is weakly exchange coupled to a neighboring spin. The ESR spectrum shows an </a:t>
            </a:r>
            <a:r>
              <a:rPr lang="en-US" sz="1050" dirty="0" err="1"/>
              <a:t>anticrossing</a:t>
            </a:r>
            <a:r>
              <a:rPr lang="en-US" sz="1050" dirty="0"/>
              <a:t> in the resonance frequency that is consistent with an intervalley spin-orbit coupling, with a strength of 43 </a:t>
            </a:r>
            <a:r>
              <a:rPr lang="en-US" sz="1050" dirty="0" err="1"/>
              <a:t>MHz.</a:t>
            </a:r>
            <a:r>
              <a:rPr lang="en-US" sz="1050" dirty="0"/>
              <a:t> Previous qubit devices [14] reported a </a:t>
            </a:r>
            <a:r>
              <a:rPr lang="en-US" sz="1050" dirty="0" err="1"/>
              <a:t>δEZ</a:t>
            </a:r>
            <a:r>
              <a:rPr lang="en-US" sz="1050" dirty="0"/>
              <a:t> between two neighboring dots that varies between 20 and 40 </a:t>
            </a:r>
            <a:r>
              <a:rPr lang="en-US" sz="1050" dirty="0" err="1"/>
              <a:t>MHz.</a:t>
            </a:r>
            <a:r>
              <a:rPr lang="en-US" sz="1050" dirty="0"/>
              <a:t> The findings here also reveal a mechanism that can be exploited for qubit operations when the g-factor difference is 045302-4 IMPACT OF g-FACTORS AND VALLEYS ON SPIN . . . PHYSICAL REVIEW B 96, 045302 (2017) small, with our simulation result suggesting a </a:t>
            </a:r>
            <a:r>
              <a:rPr lang="en-US" sz="1050" b="1" dirty="0" err="1"/>
              <a:t>δEZ</a:t>
            </a:r>
            <a:r>
              <a:rPr lang="en-US" sz="1050" b="1" dirty="0"/>
              <a:t> of 1 </a:t>
            </a:r>
            <a:r>
              <a:rPr lang="en-US" sz="1050" b="1" dirty="0" err="1"/>
              <a:t>MHz</a:t>
            </a:r>
            <a:r>
              <a:rPr lang="en-US" sz="1050" dirty="0" err="1"/>
              <a:t>.</a:t>
            </a:r>
            <a:r>
              <a:rPr lang="en-US" sz="1050" dirty="0"/>
              <a:t> This has allowed us to observe ESR-driven transitions between the T− and T+ state, which requires only the use of a single ESR pulse to simultaneously rotate two individual spins. This could be used in future to add flexibility to qubit operations in large-scale silicon quantum dot systems.</a:t>
            </a:r>
            <a:endParaRPr lang="LID4096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B0E44-DF57-8ECF-EB21-0C48A4194BB6}"/>
              </a:ext>
            </a:extLst>
          </p:cNvPr>
          <p:cNvSpPr txBox="1"/>
          <p:nvPr/>
        </p:nvSpPr>
        <p:spPr>
          <a:xfrm>
            <a:off x="3876433" y="3483072"/>
            <a:ext cx="1568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B-field = ca. 1.45T</a:t>
            </a:r>
            <a:endParaRPr lang="LID4096" sz="1400" u="sng" dirty="0"/>
          </a:p>
        </p:txBody>
      </p:sp>
      <p:sp>
        <p:nvSpPr>
          <p:cNvPr id="8" name="Slide Number Placeholder 57">
            <a:extLst>
              <a:ext uri="{FF2B5EF4-FFF2-40B4-BE49-F238E27FC236}">
                <a16:creationId xmlns:a16="http://schemas.microsoft.com/office/drawing/2014/main" id="{815E8B3A-619F-1564-3BDB-9EC7DDB2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47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B691CD-E7F0-A4B0-9D3C-34E7485AB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93"/>
            <a:ext cx="6803013" cy="46324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E5B229-BFBB-E6F8-2AEE-6C604AC417B1}"/>
              </a:ext>
            </a:extLst>
          </p:cNvPr>
          <p:cNvSpPr/>
          <p:nvPr/>
        </p:nvSpPr>
        <p:spPr>
          <a:xfrm>
            <a:off x="1547769" y="2327945"/>
            <a:ext cx="1426128" cy="679508"/>
          </a:xfrm>
          <a:prstGeom prst="rect">
            <a:avLst/>
          </a:prstGeom>
          <a:noFill/>
          <a:ln w="76200"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1032FD-65D5-04FE-F960-7E98355F7B70}"/>
              </a:ext>
            </a:extLst>
          </p:cNvPr>
          <p:cNvCxnSpPr/>
          <p:nvPr/>
        </p:nvCxnSpPr>
        <p:spPr>
          <a:xfrm flipV="1">
            <a:off x="717259" y="3091343"/>
            <a:ext cx="1291904" cy="2432807"/>
          </a:xfrm>
          <a:prstGeom prst="straightConnector1">
            <a:avLst/>
          </a:prstGeom>
          <a:ln w="57150">
            <a:solidFill>
              <a:srgbClr val="F2AA8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754DCE-D1A4-BAA9-D248-8CD9B80F9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323"/>
          <a:stretch>
            <a:fillRect/>
          </a:stretch>
        </p:blipFill>
        <p:spPr>
          <a:xfrm>
            <a:off x="645920" y="5007182"/>
            <a:ext cx="5293485" cy="1632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326D0-08A9-F7C9-35CB-EA4A53CD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739" y="103093"/>
            <a:ext cx="4760907" cy="9810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E63EF8-0053-09FE-512D-80EC6CD6A059}"/>
              </a:ext>
            </a:extLst>
          </p:cNvPr>
          <p:cNvSpPr/>
          <p:nvPr/>
        </p:nvSpPr>
        <p:spPr>
          <a:xfrm>
            <a:off x="92279" y="71307"/>
            <a:ext cx="624980" cy="2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A113F-5C96-E9D4-4BD9-8299C4958CF0}"/>
              </a:ext>
            </a:extLst>
          </p:cNvPr>
          <p:cNvSpPr/>
          <p:nvPr/>
        </p:nvSpPr>
        <p:spPr>
          <a:xfrm>
            <a:off x="92279" y="1637587"/>
            <a:ext cx="587229" cy="228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3" name="Slide Number Placeholder 57">
            <a:extLst>
              <a:ext uri="{FF2B5EF4-FFF2-40B4-BE49-F238E27FC236}">
                <a16:creationId xmlns:a16="http://schemas.microsoft.com/office/drawing/2014/main" id="{D0E5AB7A-9F56-B593-D031-D3B2288F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77F96-D065-D2CF-E8C1-84182C26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eviously On...&quot; - by Ted Linhart - Ted On TV">
            <a:extLst>
              <a:ext uri="{FF2B5EF4-FFF2-40B4-BE49-F238E27FC236}">
                <a16:creationId xmlns:a16="http://schemas.microsoft.com/office/drawing/2014/main" id="{3D177A26-C609-5553-3D79-F1763F877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b="171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D2E88-9A97-5058-533C-FCA3E97B8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93" y="727708"/>
            <a:ext cx="9921227" cy="5566412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24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CF87B-4951-6AD8-B593-65A2A5593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3" y="160866"/>
            <a:ext cx="4391227" cy="2229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37977-DE36-06AD-B630-720D5F69ADFD}"/>
              </a:ext>
            </a:extLst>
          </p:cNvPr>
          <p:cNvSpPr txBox="1"/>
          <p:nvPr/>
        </p:nvSpPr>
        <p:spPr>
          <a:xfrm>
            <a:off x="5372817" y="468890"/>
            <a:ext cx="5141936" cy="14773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Rashba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SOI </a:t>
            </a:r>
            <a:r>
              <a:rPr lang="en-US" dirty="0"/>
              <a:t>(structural inversion asymmetry)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Dresselhaus SOI </a:t>
            </a:r>
            <a:r>
              <a:rPr lang="en-US" dirty="0"/>
              <a:t>(bulk inversion asymmetry)</a:t>
            </a:r>
          </a:p>
          <a:p>
            <a:endParaRPr lang="en-US" dirty="0"/>
          </a:p>
          <a:p>
            <a:r>
              <a:rPr lang="en-US" b="1" dirty="0"/>
              <a:t>Interface inversion asymmetry SOI</a:t>
            </a:r>
            <a:endParaRPr lang="LID4096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3BDC94-7A23-2267-A03B-FC8DBEAF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69" y="2773680"/>
            <a:ext cx="6710104" cy="5475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19DF95-C5A6-69C4-BB4F-D4ADF9F42525}"/>
              </a:ext>
            </a:extLst>
          </p:cNvPr>
          <p:cNvSpPr/>
          <p:nvPr/>
        </p:nvSpPr>
        <p:spPr>
          <a:xfrm>
            <a:off x="5172541" y="2596084"/>
            <a:ext cx="2005499" cy="902706"/>
          </a:xfrm>
          <a:prstGeom prst="rect">
            <a:avLst/>
          </a:prstGeom>
          <a:noFill/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9FE721-3CED-6891-5FAB-04D634ED8B51}"/>
              </a:ext>
            </a:extLst>
          </p:cNvPr>
          <p:cNvSpPr/>
          <p:nvPr/>
        </p:nvSpPr>
        <p:spPr>
          <a:xfrm>
            <a:off x="7448381" y="2596084"/>
            <a:ext cx="2005499" cy="902706"/>
          </a:xfrm>
          <a:prstGeom prst="rect">
            <a:avLst/>
          </a:prstGeom>
          <a:noFill/>
          <a:ln>
            <a:solidFill>
              <a:srgbClr val="4E95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8F6CC-008C-F0CE-092E-E9C2594DA53E}"/>
              </a:ext>
            </a:extLst>
          </p:cNvPr>
          <p:cNvSpPr txBox="1"/>
          <p:nvPr/>
        </p:nvSpPr>
        <p:spPr>
          <a:xfrm>
            <a:off x="6622943" y="5075300"/>
            <a:ext cx="3410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&gt;</a:t>
            </a:r>
            <a:endParaRPr lang="LID4096" sz="5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9468C8-61CE-1AF8-7950-77C529937B4C}"/>
              </a:ext>
            </a:extLst>
          </p:cNvPr>
          <p:cNvSpPr txBox="1"/>
          <p:nvPr/>
        </p:nvSpPr>
        <p:spPr>
          <a:xfrm>
            <a:off x="7513320" y="3574534"/>
            <a:ext cx="194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Dresselhaus SOI </a:t>
            </a:r>
            <a:endParaRPr lang="LID4096" dirty="0"/>
          </a:p>
        </p:txBody>
      </p:sp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7C7997D0-543F-1449-E8AB-F63335CE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676007-2A39-87F7-EA19-1615B8AFDFC7}"/>
                  </a:ext>
                </a:extLst>
              </p:cNvPr>
              <p:cNvSpPr txBox="1"/>
              <p:nvPr/>
            </p:nvSpPr>
            <p:spPr>
              <a:xfrm>
                <a:off x="7573639" y="5192447"/>
                <a:ext cx="3143534" cy="689035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=9.36±3.96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676007-2A39-87F7-EA19-1615B8AFD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639" y="5192447"/>
                <a:ext cx="3143534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403D1-7795-88E2-82C1-1840E169582F}"/>
                  </a:ext>
                </a:extLst>
              </p:cNvPr>
              <p:cNvSpPr txBox="1"/>
              <p:nvPr/>
            </p:nvSpPr>
            <p:spPr>
              <a:xfrm>
                <a:off x="3098574" y="5192447"/>
                <a:ext cx="3143534" cy="689035"/>
              </a:xfrm>
              <a:prstGeom prst="rect">
                <a:avLst/>
              </a:prstGeom>
              <a:solidFill>
                <a:srgbClr val="4E95D9"/>
              </a:solidFill>
              <a:ln>
                <a:solidFill>
                  <a:srgbClr val="4E95D9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=109.9±6.9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403D1-7795-88E2-82C1-1840E1695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74" y="5192447"/>
                <a:ext cx="3143534" cy="6890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4E95D9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E07F760-B929-F3B1-CD44-ED43E0DA7F12}"/>
              </a:ext>
            </a:extLst>
          </p:cNvPr>
          <p:cNvSpPr txBox="1"/>
          <p:nvPr/>
        </p:nvSpPr>
        <p:spPr>
          <a:xfrm>
            <a:off x="5575850" y="3726934"/>
            <a:ext cx="150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Rashba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SOI 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9F7F4F-79C1-52F3-1D76-D1F737B97C2F}"/>
                  </a:ext>
                </a:extLst>
              </p:cNvPr>
              <p:cNvSpPr txBox="1"/>
              <p:nvPr/>
            </p:nvSpPr>
            <p:spPr>
              <a:xfrm>
                <a:off x="2332378" y="6122815"/>
                <a:ext cx="4525621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178±11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9F7F4F-79C1-52F3-1D76-D1F737B97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378" y="6122815"/>
                <a:ext cx="4525621" cy="246221"/>
              </a:xfrm>
              <a:prstGeom prst="rect">
                <a:avLst/>
              </a:prstGeom>
              <a:blipFill>
                <a:blip r:embed="rId6"/>
                <a:stretch>
                  <a:fillRect b="-317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677751-18DA-D199-88DF-A1E33FA9E8F0}"/>
                  </a:ext>
                </a:extLst>
              </p:cNvPr>
              <p:cNvSpPr txBox="1"/>
              <p:nvPr/>
            </p:nvSpPr>
            <p:spPr>
              <a:xfrm>
                <a:off x="6963966" y="6122815"/>
                <a:ext cx="4525621" cy="2711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15.2±6.4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677751-18DA-D199-88DF-A1E33FA9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966" y="6122815"/>
                <a:ext cx="4525621" cy="271164"/>
              </a:xfrm>
              <a:prstGeom prst="rect">
                <a:avLst/>
              </a:prstGeom>
              <a:blipFill>
                <a:blip r:embed="rId7"/>
                <a:stretch>
                  <a:fillRect b="-1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547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982A70-3236-E6BF-D7EB-4BC3071A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17" b="14270"/>
          <a:stretch>
            <a:fillRect/>
          </a:stretch>
        </p:blipFill>
        <p:spPr>
          <a:xfrm>
            <a:off x="125835" y="467938"/>
            <a:ext cx="5469622" cy="104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32CE3-3EB4-CB8F-BE04-F7E5AFC2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5"/>
          <a:stretch>
            <a:fillRect/>
          </a:stretch>
        </p:blipFill>
        <p:spPr>
          <a:xfrm>
            <a:off x="578840" y="2153119"/>
            <a:ext cx="4811086" cy="3886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A98A72-E6B2-5132-499C-DDA665D8F6B4}"/>
              </a:ext>
            </a:extLst>
          </p:cNvPr>
          <p:cNvSpPr/>
          <p:nvPr/>
        </p:nvSpPr>
        <p:spPr>
          <a:xfrm>
            <a:off x="578840" y="2153119"/>
            <a:ext cx="322977" cy="45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C1D285-4253-07FD-CBB9-A634A4E000DA}"/>
              </a:ext>
            </a:extLst>
          </p:cNvPr>
          <p:cNvSpPr/>
          <p:nvPr/>
        </p:nvSpPr>
        <p:spPr>
          <a:xfrm>
            <a:off x="578840" y="5736457"/>
            <a:ext cx="322977" cy="45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C822F2A-24A3-FFFE-CED0-B020CAE9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30" y="118270"/>
            <a:ext cx="3966655" cy="32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600DA7-F347-4B9B-FFF4-3A000629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30" y="3412508"/>
            <a:ext cx="3966655" cy="33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7">
            <a:extLst>
              <a:ext uri="{FF2B5EF4-FFF2-40B4-BE49-F238E27FC236}">
                <a16:creationId xmlns:a16="http://schemas.microsoft.com/office/drawing/2014/main" id="{397C5953-3BA7-E012-55ED-0DAAA4C9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EB4C-0B29-DE59-09E6-23ECCF96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B943A-0B03-4BC6-0C35-4FBC04A4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17" b="14270"/>
          <a:stretch>
            <a:fillRect/>
          </a:stretch>
        </p:blipFill>
        <p:spPr>
          <a:xfrm>
            <a:off x="125835" y="467938"/>
            <a:ext cx="5469622" cy="104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638CA-5412-EC91-377E-6725E105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5"/>
          <a:stretch>
            <a:fillRect/>
          </a:stretch>
        </p:blipFill>
        <p:spPr>
          <a:xfrm>
            <a:off x="578840" y="2153119"/>
            <a:ext cx="4811086" cy="3886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748B2-8F8A-4A77-324F-C8037DD4DFB0}"/>
              </a:ext>
            </a:extLst>
          </p:cNvPr>
          <p:cNvSpPr/>
          <p:nvPr/>
        </p:nvSpPr>
        <p:spPr>
          <a:xfrm>
            <a:off x="578840" y="2153119"/>
            <a:ext cx="322977" cy="45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1236D-6640-B77F-BBB1-67887A5E51F3}"/>
              </a:ext>
            </a:extLst>
          </p:cNvPr>
          <p:cNvSpPr/>
          <p:nvPr/>
        </p:nvSpPr>
        <p:spPr>
          <a:xfrm>
            <a:off x="578840" y="5736457"/>
            <a:ext cx="322977" cy="45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B43D9A5-314E-FE74-8B81-935C6FFF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30" y="118270"/>
            <a:ext cx="3966655" cy="326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65D7D2-67D5-8550-9882-5C4A26D5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30" y="3412508"/>
            <a:ext cx="3966655" cy="33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7">
            <a:extLst>
              <a:ext uri="{FF2B5EF4-FFF2-40B4-BE49-F238E27FC236}">
                <a16:creationId xmlns:a16="http://schemas.microsoft.com/office/drawing/2014/main" id="{09FB84DD-DB8C-482B-98EB-74B9C353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F95CC-6B81-BAB5-56AE-871635C25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22" y="1402079"/>
            <a:ext cx="11313088" cy="43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49B2-9237-31BD-9F67-07A58948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021" y="238760"/>
            <a:ext cx="1488440" cy="315912"/>
          </a:xfrm>
        </p:spPr>
        <p:txBody>
          <a:bodyPr/>
          <a:lstStyle/>
          <a:p>
            <a:r>
              <a:rPr lang="en-US" sz="3200" b="1" dirty="0"/>
              <a:t>|g-2| </a:t>
            </a:r>
            <a:endParaRPr lang="LID4096" sz="3200" b="1" dirty="0"/>
          </a:p>
        </p:txBody>
      </p:sp>
      <p:pic>
        <p:nvPicPr>
          <p:cNvPr id="18" name="Picture 17" descr="A graph of a flower&#10;&#10;AI-generated content may be incorrect.">
            <a:extLst>
              <a:ext uri="{FF2B5EF4-FFF2-40B4-BE49-F238E27FC236}">
                <a16:creationId xmlns:a16="http://schemas.microsoft.com/office/drawing/2014/main" id="{9DA74ECE-3515-6517-75B5-79A531D38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9" y="935569"/>
            <a:ext cx="3911604" cy="3911604"/>
          </a:xfrm>
          <a:prstGeom prst="rect">
            <a:avLst/>
          </a:prstGeom>
        </p:spPr>
      </p:pic>
      <p:pic>
        <p:nvPicPr>
          <p:cNvPr id="20" name="Picture 19" descr="A graph of an xy&#10;&#10;AI-generated content may be incorrect.">
            <a:extLst>
              <a:ext uri="{FF2B5EF4-FFF2-40B4-BE49-F238E27FC236}">
                <a16:creationId xmlns:a16="http://schemas.microsoft.com/office/drawing/2014/main" id="{FD3EC344-5EB8-2357-331C-5E7FE70A3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1" y="935569"/>
            <a:ext cx="3911604" cy="3911604"/>
          </a:xfrm>
          <a:prstGeom prst="rect">
            <a:avLst/>
          </a:prstGeom>
        </p:spPr>
      </p:pic>
      <p:pic>
        <p:nvPicPr>
          <p:cNvPr id="22" name="Picture 21" descr="A graph of an xy&#10;&#10;AI-generated content may be incorrect.">
            <a:extLst>
              <a:ext uri="{FF2B5EF4-FFF2-40B4-BE49-F238E27FC236}">
                <a16:creationId xmlns:a16="http://schemas.microsoft.com/office/drawing/2014/main" id="{E1B4CB70-D14F-9ACF-BD54-1E28CBC62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35" y="1168399"/>
            <a:ext cx="3759206" cy="37592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1E6CEE-57BC-B871-B39C-F16EF4230DC8}"/>
              </a:ext>
            </a:extLst>
          </p:cNvPr>
          <p:cNvSpPr txBox="1"/>
          <p:nvPr/>
        </p:nvSpPr>
        <p:spPr>
          <a:xfrm>
            <a:off x="1984276" y="4767963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XY</a:t>
            </a:r>
            <a:endParaRPr lang="LID4096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78F21-2FEE-DF62-0B20-09E785DE2CFE}"/>
              </a:ext>
            </a:extLst>
          </p:cNvPr>
          <p:cNvSpPr txBox="1"/>
          <p:nvPr/>
        </p:nvSpPr>
        <p:spPr>
          <a:xfrm>
            <a:off x="6071269" y="4767963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XZ</a:t>
            </a:r>
            <a:endParaRPr lang="LID4096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39B803-ECA5-101D-19F2-93E548B59C70}"/>
              </a:ext>
            </a:extLst>
          </p:cNvPr>
          <p:cNvSpPr txBox="1"/>
          <p:nvPr/>
        </p:nvSpPr>
        <p:spPr>
          <a:xfrm>
            <a:off x="9896509" y="4767963"/>
            <a:ext cx="61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YZ</a:t>
            </a:r>
            <a:endParaRPr lang="LID4096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3F1150-CD71-3811-D94D-2B0AC99F89A0}"/>
              </a:ext>
            </a:extLst>
          </p:cNvPr>
          <p:cNvSpPr txBox="1"/>
          <p:nvPr/>
        </p:nvSpPr>
        <p:spPr>
          <a:xfrm>
            <a:off x="9627580" y="5434097"/>
            <a:ext cx="2564420" cy="646331"/>
          </a:xfrm>
          <a:prstGeom prst="rect">
            <a:avLst/>
          </a:prstGeom>
          <a:solidFill>
            <a:srgbClr val="ACD8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Blue: 40-31 transition</a:t>
            </a:r>
          </a:p>
          <a:p>
            <a:r>
              <a:rPr lang="en-US" dirty="0"/>
              <a:t>Orange: 04-13 transition</a:t>
            </a:r>
          </a:p>
        </p:txBody>
      </p:sp>
      <p:sp>
        <p:nvSpPr>
          <p:cNvPr id="3" name="Slide Number Placeholder 57">
            <a:extLst>
              <a:ext uri="{FF2B5EF4-FFF2-40B4-BE49-F238E27FC236}">
                <a16:creationId xmlns:a16="http://schemas.microsoft.com/office/drawing/2014/main" id="{A695EF90-5381-7889-798E-C4C11FC7C7AD}"/>
              </a:ext>
            </a:extLst>
          </p:cNvPr>
          <p:cNvSpPr txBox="1">
            <a:spLocks/>
          </p:cNvSpPr>
          <p:nvPr/>
        </p:nvSpPr>
        <p:spPr>
          <a:xfrm>
            <a:off x="10881360" y="6356350"/>
            <a:ext cx="472440" cy="365125"/>
          </a:xfrm>
          <a:prstGeom prst="rect">
            <a:avLst/>
          </a:prstGeom>
        </p:spPr>
        <p:txBody>
          <a:bodyPr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6C9C70-7A55-4D31-AC6A-239B1CCAD82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64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E916381-C861-564E-9C75-D401D3D1C8C6}"/>
              </a:ext>
            </a:extLst>
          </p:cNvPr>
          <p:cNvSpPr txBox="1"/>
          <p:nvPr/>
        </p:nvSpPr>
        <p:spPr>
          <a:xfrm>
            <a:off x="121563" y="420726"/>
            <a:ext cx="6434775" cy="584775"/>
          </a:xfrm>
          <a:prstGeom prst="rect">
            <a:avLst/>
          </a:prstGeom>
          <a:noFill/>
          <a:ln w="28575">
            <a:solidFill>
              <a:srgbClr val="F2AA8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What if we bring a µ-magnet inside?</a:t>
            </a:r>
            <a:endParaRPr lang="LID4096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233BF5-1492-BF4B-396F-D0540EE1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508" y="1902030"/>
            <a:ext cx="3935444" cy="4900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0993E-D866-B4F5-D10D-F35D542A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004" y="100668"/>
            <a:ext cx="4203062" cy="17174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64F7CE-B066-1FD0-2095-531509FF3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63" y="1759418"/>
            <a:ext cx="6954304" cy="21084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3A6B90-4F17-99FA-72E7-7EEC8ED29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042" y="3793324"/>
            <a:ext cx="4190831" cy="27831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2E0934-E025-69E9-E2F3-F235DD019BB1}"/>
              </a:ext>
            </a:extLst>
          </p:cNvPr>
          <p:cNvSpPr txBox="1"/>
          <p:nvPr/>
        </p:nvSpPr>
        <p:spPr>
          <a:xfrm>
            <a:off x="6128157" y="4395318"/>
            <a:ext cx="10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Si/SiGe!!</a:t>
            </a:r>
            <a:endParaRPr lang="LID4096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63F173-91DB-E1DD-55C8-4A12AD589658}"/>
                  </a:ext>
                </a:extLst>
              </p:cNvPr>
              <p:cNvSpPr txBox="1"/>
              <p:nvPr/>
            </p:nvSpPr>
            <p:spPr>
              <a:xfrm>
                <a:off x="1738750" y="6294661"/>
                <a:ext cx="3990932" cy="4766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𝑚𝑖𝑐𝑟𝑜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63F173-91DB-E1DD-55C8-4A12AD589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750" y="6294661"/>
                <a:ext cx="3990932" cy="4766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55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E9BBD6-C96D-F2FA-BBE5-71AF5AEA35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46" b="42619"/>
          <a:stretch>
            <a:fillRect/>
          </a:stretch>
        </p:blipFill>
        <p:spPr>
          <a:xfrm rot="16200000" flipH="1" flipV="1">
            <a:off x="-376991" y="1216731"/>
            <a:ext cx="4993961" cy="412327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8F2853-67BC-D73A-EE77-524F47DA55F8}"/>
              </a:ext>
            </a:extLst>
          </p:cNvPr>
          <p:cNvCxnSpPr>
            <a:cxnSpLocks/>
          </p:cNvCxnSpPr>
          <p:nvPr/>
        </p:nvCxnSpPr>
        <p:spPr>
          <a:xfrm flipH="1" flipV="1">
            <a:off x="3468848" y="1430323"/>
            <a:ext cx="1912198" cy="225983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6BD871F-8B87-5550-F823-09D6B0F1D1C9}"/>
              </a:ext>
            </a:extLst>
          </p:cNvPr>
          <p:cNvSpPr txBox="1"/>
          <p:nvPr/>
        </p:nvSpPr>
        <p:spPr>
          <a:xfrm>
            <a:off x="4626528" y="3763256"/>
            <a:ext cx="3635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Working far above the </a:t>
            </a:r>
            <a:r>
              <a:rPr lang="en-US" dirty="0" err="1"/>
              <a:t>anticrossing</a:t>
            </a:r>
            <a:r>
              <a:rPr lang="en-US" dirty="0"/>
              <a:t> </a:t>
            </a:r>
          </a:p>
          <a:p>
            <a:r>
              <a:rPr lang="en-US" dirty="0" err="1"/>
              <a:t>Evs</a:t>
            </a:r>
            <a:r>
              <a:rPr lang="en-US" dirty="0"/>
              <a:t> &lt;&lt; Ez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6069C-B8A0-B125-B826-E0BBB1B2AF4F}"/>
              </a:ext>
            </a:extLst>
          </p:cNvPr>
          <p:cNvSpPr/>
          <p:nvPr/>
        </p:nvSpPr>
        <p:spPr>
          <a:xfrm>
            <a:off x="469783" y="330367"/>
            <a:ext cx="3816991" cy="137998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D6CA8-2C5F-1720-6B18-07636200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675" y="1124125"/>
            <a:ext cx="3551542" cy="4217456"/>
          </a:xfrm>
          <a:prstGeom prst="rect">
            <a:avLst/>
          </a:prstGeom>
        </p:spPr>
      </p:pic>
      <p:sp>
        <p:nvSpPr>
          <p:cNvPr id="12" name="Slide Number Placeholder 57">
            <a:extLst>
              <a:ext uri="{FF2B5EF4-FFF2-40B4-BE49-F238E27FC236}">
                <a16:creationId xmlns:a16="http://schemas.microsoft.com/office/drawing/2014/main" id="{FB168DAE-4D11-73E7-7192-9241C6E9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29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454ED-4211-FF96-3AD4-B49AD033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00BB12-4947-D488-165B-68E05F05EAA8}"/>
              </a:ext>
            </a:extLst>
          </p:cNvPr>
          <p:cNvSpPr txBox="1"/>
          <p:nvPr/>
        </p:nvSpPr>
        <p:spPr>
          <a:xfrm>
            <a:off x="121563" y="420726"/>
            <a:ext cx="6434775" cy="584775"/>
          </a:xfrm>
          <a:prstGeom prst="rect">
            <a:avLst/>
          </a:prstGeom>
          <a:noFill/>
          <a:ln w="28575">
            <a:solidFill>
              <a:srgbClr val="F2AA8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What if we bring a µ-magnet inside?</a:t>
            </a:r>
            <a:endParaRPr lang="LID4096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5C7F11-9B97-EC98-AA7C-091638217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27" y="1691881"/>
            <a:ext cx="4190831" cy="27831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D17647-4CE7-05FD-206B-DD3C05F1191E}"/>
              </a:ext>
            </a:extLst>
          </p:cNvPr>
          <p:cNvSpPr txBox="1"/>
          <p:nvPr/>
        </p:nvSpPr>
        <p:spPr>
          <a:xfrm>
            <a:off x="4689445" y="2327431"/>
            <a:ext cx="109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Si/SiGe!!</a:t>
            </a:r>
            <a:endParaRPr lang="LID4096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0D4CAF-B1AB-5696-F9CB-7A4D1DFD0D66}"/>
                  </a:ext>
                </a:extLst>
              </p:cNvPr>
              <p:cNvSpPr txBox="1"/>
              <p:nvPr/>
            </p:nvSpPr>
            <p:spPr>
              <a:xfrm>
                <a:off x="599135" y="4193218"/>
                <a:ext cx="3990932" cy="4766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𝑚𝑖𝑐𝑟𝑜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0D4CAF-B1AB-5696-F9CB-7A4D1DFD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5" y="4193218"/>
                <a:ext cx="3990932" cy="4766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7C89DE9-3370-D1A3-1FEB-016FCC73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771" y="1179594"/>
            <a:ext cx="6153802" cy="40508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BF2D2-912C-A7B6-3209-A0CD653E7BA6}"/>
              </a:ext>
            </a:extLst>
          </p:cNvPr>
          <p:cNvSpPr/>
          <p:nvPr/>
        </p:nvSpPr>
        <p:spPr>
          <a:xfrm>
            <a:off x="5863905" y="1958829"/>
            <a:ext cx="264253" cy="41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83BB3-D46D-72AE-8D4E-041886A963CF}"/>
              </a:ext>
            </a:extLst>
          </p:cNvPr>
          <p:cNvSpPr/>
          <p:nvPr/>
        </p:nvSpPr>
        <p:spPr>
          <a:xfrm>
            <a:off x="8944063" y="1958829"/>
            <a:ext cx="264253" cy="415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4A5C90-979B-7869-AC14-899AE7EC73A4}"/>
                  </a:ext>
                </a:extLst>
              </p:cNvPr>
              <p:cNvSpPr txBox="1"/>
              <p:nvPr/>
            </p:nvSpPr>
            <p:spPr>
              <a:xfrm>
                <a:off x="8320802" y="5271324"/>
                <a:ext cx="16033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𝒆𝒙𝒕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LID4096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4A5C90-979B-7869-AC14-899AE7EC7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02" y="5271324"/>
                <a:ext cx="160337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63A7C-70B3-78FB-AA56-0C2D210FB9CE}"/>
                  </a:ext>
                </a:extLst>
              </p:cNvPr>
              <p:cNvSpPr txBox="1"/>
              <p:nvPr/>
            </p:nvSpPr>
            <p:spPr>
              <a:xfrm>
                <a:off x="844309" y="5761141"/>
                <a:ext cx="2125364" cy="9843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63A7C-70B3-78FB-AA56-0C2D210FB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09" y="5761141"/>
                <a:ext cx="2125364" cy="9843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934ADF0-533D-4A4F-DD23-DA444E33DDFA}"/>
              </a:ext>
            </a:extLst>
          </p:cNvPr>
          <p:cNvSpPr txBox="1"/>
          <p:nvPr/>
        </p:nvSpPr>
        <p:spPr>
          <a:xfrm>
            <a:off x="3115165" y="6068629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SOI origin</a:t>
            </a:r>
            <a:endParaRPr lang="LID4096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B8A1E5-2212-4277-3B5D-DF44EE21A737}"/>
                  </a:ext>
                </a:extLst>
              </p:cNvPr>
              <p:cNvSpPr txBox="1"/>
              <p:nvPr/>
            </p:nvSpPr>
            <p:spPr>
              <a:xfrm>
                <a:off x="322060" y="4986246"/>
                <a:ext cx="3016890" cy="570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LID4096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B8A1E5-2212-4277-3B5D-DF44EE21A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60" y="4986246"/>
                <a:ext cx="3016890" cy="5701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9C42B9B-FBCF-D751-A412-A0A315E6F8D5}"/>
              </a:ext>
            </a:extLst>
          </p:cNvPr>
          <p:cNvSpPr txBox="1"/>
          <p:nvPr/>
        </p:nvSpPr>
        <p:spPr>
          <a:xfrm>
            <a:off x="3057464" y="5143215"/>
            <a:ext cx="493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Interface quality -&gt; Device/Qubit dependency</a:t>
            </a:r>
            <a:endParaRPr lang="LID4096" b="1" dirty="0"/>
          </a:p>
        </p:txBody>
      </p:sp>
      <p:sp>
        <p:nvSpPr>
          <p:cNvPr id="24" name="Slide Number Placeholder 57">
            <a:extLst>
              <a:ext uri="{FF2B5EF4-FFF2-40B4-BE49-F238E27FC236}">
                <a16:creationId xmlns:a16="http://schemas.microsoft.com/office/drawing/2014/main" id="{BE64E3BD-7299-234E-EC7D-FBBF2DADD70C}"/>
              </a:ext>
            </a:extLst>
          </p:cNvPr>
          <p:cNvSpPr txBox="1">
            <a:spLocks/>
          </p:cNvSpPr>
          <p:nvPr/>
        </p:nvSpPr>
        <p:spPr>
          <a:xfrm>
            <a:off x="10967720" y="6356350"/>
            <a:ext cx="386080" cy="365125"/>
          </a:xfrm>
          <a:prstGeom prst="rect">
            <a:avLst/>
          </a:prstGeom>
        </p:spPr>
        <p:txBody>
          <a:bodyPr/>
          <a:lstStyle>
            <a:defPPr>
              <a:defRPr lang="LID4096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6C9C70-7A55-4D31-AC6A-239B1CCAD82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7B5AC-215D-82F0-B43D-4131A61B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231" y="1671918"/>
            <a:ext cx="7050420" cy="2687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0713D-4DE2-0216-0370-8C362B4F2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" y="943195"/>
            <a:ext cx="5086301" cy="4383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FA10C4-5EDD-EDE2-AB93-5119C11E6F4A}"/>
              </a:ext>
            </a:extLst>
          </p:cNvPr>
          <p:cNvSpPr/>
          <p:nvPr/>
        </p:nvSpPr>
        <p:spPr>
          <a:xfrm>
            <a:off x="8976220" y="3334624"/>
            <a:ext cx="578841" cy="2894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88125ACC-33B9-A790-5C92-450BE8750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6" y="103516"/>
            <a:ext cx="3852069" cy="32311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2544AB0-E55A-AF3A-05FF-BEB3F4C8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6" y="3523376"/>
            <a:ext cx="3852069" cy="317047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7">
            <a:extLst>
              <a:ext uri="{FF2B5EF4-FFF2-40B4-BE49-F238E27FC236}">
                <a16:creationId xmlns:a16="http://schemas.microsoft.com/office/drawing/2014/main" id="{F3CA0AEE-3A0B-FA00-9A9A-F9F0A186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utshell-Bilder: Stock-Fotos &amp; -Videos. | Adobe Stock">
            <a:extLst>
              <a:ext uri="{FF2B5EF4-FFF2-40B4-BE49-F238E27FC236}">
                <a16:creationId xmlns:a16="http://schemas.microsoft.com/office/drawing/2014/main" id="{6734C368-0351-FFC8-7CFB-FF93FE1C1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9"/>
          <a:stretch>
            <a:fillRect/>
          </a:stretch>
        </p:blipFill>
        <p:spPr bwMode="auto">
          <a:xfrm>
            <a:off x="0" y="109852"/>
            <a:ext cx="2922676" cy="663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88EF8-377A-32A1-5882-1FC2DB87962B}"/>
              </a:ext>
            </a:extLst>
          </p:cNvPr>
          <p:cNvSpPr txBox="1"/>
          <p:nvPr/>
        </p:nvSpPr>
        <p:spPr>
          <a:xfrm>
            <a:off x="3000793" y="1067196"/>
            <a:ext cx="6190413" cy="258532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Valley </a:t>
            </a:r>
            <a:r>
              <a:rPr lang="en-US" dirty="0" err="1"/>
              <a:t>splittings</a:t>
            </a:r>
            <a:r>
              <a:rPr lang="en-US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dirty="0" err="1"/>
              <a:t>Unavoided</a:t>
            </a:r>
            <a:r>
              <a:rPr lang="en-US" dirty="0"/>
              <a:t> yet sometimes parasitic, sometimes useful effect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Both Si-MOS and Si/SiGe: </a:t>
            </a:r>
          </a:p>
          <a:p>
            <a:r>
              <a:rPr lang="en-US" dirty="0"/>
              <a:t>	more careful treatment to interface physics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Driving mechanism: can be mixed!</a:t>
            </a:r>
          </a:p>
        </p:txBody>
      </p:sp>
      <p:pic>
        <p:nvPicPr>
          <p:cNvPr id="6" name="Picture 2" descr="Nutshell-Bilder: Stock-Fotos &amp; -Videos. | Adobe Stock">
            <a:extLst>
              <a:ext uri="{FF2B5EF4-FFF2-40B4-BE49-F238E27FC236}">
                <a16:creationId xmlns:a16="http://schemas.microsoft.com/office/drawing/2014/main" id="{A8194FB1-BC4E-A00D-0EF2-1A1CD5070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9"/>
          <a:stretch>
            <a:fillRect/>
          </a:stretch>
        </p:blipFill>
        <p:spPr bwMode="auto">
          <a:xfrm>
            <a:off x="9269324" y="109852"/>
            <a:ext cx="2922676" cy="663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99D0E-42E7-4F2C-5DA0-34866C735EF4}"/>
              </a:ext>
            </a:extLst>
          </p:cNvPr>
          <p:cNvSpPr txBox="1"/>
          <p:nvPr/>
        </p:nvSpPr>
        <p:spPr>
          <a:xfrm>
            <a:off x="3048000" y="4008936"/>
            <a:ext cx="6096000" cy="2739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</a:rPr>
              <a:t>Ferdous, R., 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et al.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 Valley dependent anisotropic spin splitting in silicon quantum dots</a:t>
            </a:r>
            <a:r>
              <a:rPr lang="en-US" sz="1000" dirty="0">
                <a:solidFill>
                  <a:srgbClr val="222222"/>
                </a:solidFill>
              </a:rPr>
              <a:t>, </a:t>
            </a:r>
            <a:r>
              <a:rPr lang="en-US" sz="1000" b="0" i="1" dirty="0" err="1">
                <a:solidFill>
                  <a:srgbClr val="222222"/>
                </a:solidFill>
                <a:effectLst/>
              </a:rPr>
              <a:t>npj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 Quantum Inf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1000" b="1" i="0" dirty="0">
                <a:solidFill>
                  <a:srgbClr val="222222"/>
                </a:solidFill>
                <a:effectLst/>
              </a:rPr>
              <a:t>4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26 (2018). </a:t>
            </a:r>
          </a:p>
          <a:p>
            <a:endParaRPr lang="en-US" sz="1000" dirty="0">
              <a:solidFill>
                <a:srgbClr val="222222"/>
              </a:solidFill>
            </a:endParaRPr>
          </a:p>
          <a:p>
            <a:r>
              <a:rPr lang="en-US" sz="1000" dirty="0"/>
              <a:t>J. C. C. Hwang </a:t>
            </a:r>
            <a:r>
              <a:rPr lang="en-US" sz="1000" i="1" dirty="0"/>
              <a:t>et al</a:t>
            </a:r>
            <a:r>
              <a:rPr lang="en-US" sz="1000" dirty="0"/>
              <a:t>, Impact of 𝑔-factors and valleys on spin qubits in a silicon double quantum dot, </a:t>
            </a:r>
            <a:r>
              <a:rPr lang="en-US" sz="1000" i="1" dirty="0"/>
              <a:t>Phys. Rev. B 96, 045302 (217)</a:t>
            </a:r>
          </a:p>
          <a:p>
            <a:endParaRPr lang="en-US" sz="1000" i="1" dirty="0"/>
          </a:p>
          <a:p>
            <a:r>
              <a:rPr lang="en-US" sz="1000" dirty="0"/>
              <a:t>T. </a:t>
            </a:r>
            <a:r>
              <a:rPr lang="en-US" sz="1000" dirty="0" err="1"/>
              <a:t>Tanttu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, Controlling Spin-Orbit Interactions in Silicon Quantum Dots Using Magnetic Field Direction, </a:t>
            </a:r>
            <a:r>
              <a:rPr lang="en-US" sz="1000" i="1" dirty="0"/>
              <a:t>Phys. Rev. X 9, 021028 (2019)</a:t>
            </a:r>
          </a:p>
          <a:p>
            <a:endParaRPr lang="en-US" sz="1000" i="1" dirty="0"/>
          </a:p>
          <a:p>
            <a:r>
              <a:rPr lang="en-US" sz="1000" b="1" i="1" dirty="0"/>
              <a:t>Could be interesting as well:</a:t>
            </a:r>
          </a:p>
          <a:p>
            <a:endParaRPr lang="en-US" sz="1000" i="1" dirty="0"/>
          </a:p>
          <a:p>
            <a:r>
              <a:rPr lang="en-US" sz="1000" dirty="0"/>
              <a:t>Gilbert, et al. On-demand electrical control of spin qubits.</a:t>
            </a:r>
            <a:r>
              <a:rPr lang="en-US" sz="1000" i="1" dirty="0"/>
              <a:t> Nat. </a:t>
            </a:r>
            <a:r>
              <a:rPr lang="en-US" sz="1000" i="1" dirty="0" err="1"/>
              <a:t>Nanotechnol</a:t>
            </a:r>
            <a:r>
              <a:rPr lang="en-US" sz="1000" i="1" dirty="0"/>
              <a:t>. 18, 131–136 (2023)</a:t>
            </a:r>
          </a:p>
          <a:p>
            <a:endParaRPr lang="en-US" sz="1000" i="1" dirty="0"/>
          </a:p>
          <a:p>
            <a:r>
              <a:rPr lang="en-US" sz="1000" dirty="0"/>
              <a:t>Corna, A., et al. Electrically driven electron spin resonance mediated by spin–valley–orbit coupling in a silicon quantum dot. </a:t>
            </a:r>
            <a:r>
              <a:rPr lang="en-US" sz="1000" dirty="0" err="1"/>
              <a:t>npj</a:t>
            </a:r>
            <a:r>
              <a:rPr lang="en-US" sz="1000" dirty="0"/>
              <a:t> Quantum Inf 4, 6 (2018)</a:t>
            </a:r>
          </a:p>
          <a:p>
            <a:endParaRPr lang="en-US" sz="1100" i="1" dirty="0"/>
          </a:p>
          <a:p>
            <a:endParaRPr lang="LID4096" sz="1100" i="1" dirty="0"/>
          </a:p>
        </p:txBody>
      </p:sp>
    </p:spTree>
    <p:extLst>
      <p:ext uri="{BB962C8B-B14F-4D97-AF65-F5344CB8AC3E}">
        <p14:creationId xmlns:p14="http://schemas.microsoft.com/office/powerpoint/2010/main" val="4068759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E848B4-87F7-D933-C55B-FE93B8E3D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52"/>
            <a:ext cx="5317075" cy="6795247"/>
          </a:xfrm>
          <a:prstGeom prst="rect">
            <a:avLst/>
          </a:prstGeom>
        </p:spPr>
      </p:pic>
      <p:sp>
        <p:nvSpPr>
          <p:cNvPr id="2" name="Slide Number Placeholder 57">
            <a:extLst>
              <a:ext uri="{FF2B5EF4-FFF2-40B4-BE49-F238E27FC236}">
                <a16:creationId xmlns:a16="http://schemas.microsoft.com/office/drawing/2014/main" id="{ECF3E026-37D3-C342-C2BB-6DD6B46C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56C9C70-7A55-4D31-AC6A-239B1CCAD82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12A926-1C62-9799-CF21-6DDF8AA7E39E}"/>
              </a:ext>
            </a:extLst>
          </p:cNvPr>
          <p:cNvSpPr txBox="1"/>
          <p:nvPr/>
        </p:nvSpPr>
        <p:spPr>
          <a:xfrm>
            <a:off x="5574792" y="2442232"/>
            <a:ext cx="6238759" cy="163121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</a:rPr>
              <a:t>sharp disruptions of the periodic crystal potential at the QW interfaces:</a:t>
            </a:r>
          </a:p>
          <a:p>
            <a:pPr algn="l"/>
            <a:endParaRPr lang="en-US" sz="2000" b="0" i="0" u="none" strike="noStrike" baseline="0" dirty="0">
              <a:solidFill>
                <a:srgbClr val="0000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Random distribution of Ge atoms in SiGe*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Interface </a:t>
            </a:r>
            <a:r>
              <a:rPr lang="en-US" sz="2000" dirty="0" err="1"/>
              <a:t>sharpness&amp;disorder</a:t>
            </a:r>
            <a:r>
              <a:rPr lang="en-US" sz="2000" dirty="0"/>
              <a:t> of Si/SiO2 interface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23DAC-4A47-B311-9D22-136FE8D44956}"/>
              </a:ext>
            </a:extLst>
          </p:cNvPr>
          <p:cNvSpPr txBox="1"/>
          <p:nvPr/>
        </p:nvSpPr>
        <p:spPr>
          <a:xfrm>
            <a:off x="4078224" y="233058"/>
            <a:ext cx="662978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ensile strain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spatial quantization: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Lattice mismatch of Si with </a:t>
            </a:r>
            <a:r>
              <a:rPr lang="en-US" sz="2000" dirty="0" err="1">
                <a:solidFill>
                  <a:srgbClr val="000000"/>
                </a:solidFill>
              </a:rPr>
              <a:t>SiGe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Vertical electric field + mass anisotropy in Si/SiO2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26539E-C038-E14C-6750-9616E368A321}"/>
              </a:ext>
            </a:extLst>
          </p:cNvPr>
          <p:cNvCxnSpPr>
            <a:cxnSpLocks/>
          </p:cNvCxnSpPr>
          <p:nvPr/>
        </p:nvCxnSpPr>
        <p:spPr>
          <a:xfrm flipH="1">
            <a:off x="4181072" y="1405825"/>
            <a:ext cx="332676" cy="1201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CA6647-75F2-5EA0-F65C-AABA0A40F018}"/>
              </a:ext>
            </a:extLst>
          </p:cNvPr>
          <p:cNvCxnSpPr>
            <a:cxnSpLocks/>
          </p:cNvCxnSpPr>
          <p:nvPr/>
        </p:nvCxnSpPr>
        <p:spPr>
          <a:xfrm flipH="1">
            <a:off x="7301605" y="4230552"/>
            <a:ext cx="527594" cy="95596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CF7DC-AD37-9A61-4327-8CA7731C8C36}"/>
              </a:ext>
            </a:extLst>
          </p:cNvPr>
          <p:cNvCxnSpPr/>
          <p:nvPr/>
        </p:nvCxnSpPr>
        <p:spPr>
          <a:xfrm flipV="1">
            <a:off x="969264" y="877824"/>
            <a:ext cx="0" cy="479145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F7F7CE-C938-FBB9-869A-9EE255A42BA0}"/>
              </a:ext>
            </a:extLst>
          </p:cNvPr>
          <p:cNvSpPr txBox="1"/>
          <p:nvPr/>
        </p:nvSpPr>
        <p:spPr>
          <a:xfrm rot="16200000">
            <a:off x="-243280" y="2988920"/>
            <a:ext cx="152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Energy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FB4768-33D2-CD05-ECB8-F32925E5D206}"/>
              </a:ext>
            </a:extLst>
          </p:cNvPr>
          <p:cNvCxnSpPr/>
          <p:nvPr/>
        </p:nvCxnSpPr>
        <p:spPr>
          <a:xfrm>
            <a:off x="1261872" y="3529296"/>
            <a:ext cx="172821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4D58FA-ADB5-4961-4374-BC912A1C16B2}"/>
              </a:ext>
            </a:extLst>
          </p:cNvPr>
          <p:cNvCxnSpPr>
            <a:cxnSpLocks/>
          </p:cNvCxnSpPr>
          <p:nvPr/>
        </p:nvCxnSpPr>
        <p:spPr>
          <a:xfrm flipV="1">
            <a:off x="2990088" y="3261072"/>
            <a:ext cx="754901" cy="265176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B9E0E6-72EF-3B9A-B52B-6AFBD5C06849}"/>
              </a:ext>
            </a:extLst>
          </p:cNvPr>
          <p:cNvCxnSpPr>
            <a:cxnSpLocks/>
          </p:cNvCxnSpPr>
          <p:nvPr/>
        </p:nvCxnSpPr>
        <p:spPr>
          <a:xfrm>
            <a:off x="3684270" y="3270504"/>
            <a:ext cx="128092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3B7A98-1C99-CC55-FF8C-068CCA00CBF2}"/>
              </a:ext>
            </a:extLst>
          </p:cNvPr>
          <p:cNvCxnSpPr>
            <a:cxnSpLocks/>
          </p:cNvCxnSpPr>
          <p:nvPr/>
        </p:nvCxnSpPr>
        <p:spPr>
          <a:xfrm>
            <a:off x="2987040" y="3538729"/>
            <a:ext cx="862584" cy="1499615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C42030-A3A4-3072-1121-12D3C65528CD}"/>
              </a:ext>
            </a:extLst>
          </p:cNvPr>
          <p:cNvCxnSpPr>
            <a:cxnSpLocks/>
          </p:cNvCxnSpPr>
          <p:nvPr/>
        </p:nvCxnSpPr>
        <p:spPr>
          <a:xfrm>
            <a:off x="3848221" y="5020140"/>
            <a:ext cx="1318139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1B2688-77C3-FB1E-E9F8-19873BD45B14}"/>
              </a:ext>
            </a:extLst>
          </p:cNvPr>
          <p:cNvCxnSpPr>
            <a:cxnSpLocks/>
          </p:cNvCxnSpPr>
          <p:nvPr/>
        </p:nvCxnSpPr>
        <p:spPr>
          <a:xfrm flipV="1">
            <a:off x="5108447" y="4782312"/>
            <a:ext cx="612892" cy="237828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9742E7-D625-627E-C2DE-96F5E51431B4}"/>
              </a:ext>
            </a:extLst>
          </p:cNvPr>
          <p:cNvCxnSpPr>
            <a:cxnSpLocks/>
          </p:cNvCxnSpPr>
          <p:nvPr/>
        </p:nvCxnSpPr>
        <p:spPr>
          <a:xfrm>
            <a:off x="5122286" y="5020140"/>
            <a:ext cx="599053" cy="237828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24FA61-3DF4-703B-A10F-DA308093010B}"/>
              </a:ext>
            </a:extLst>
          </p:cNvPr>
          <p:cNvCxnSpPr>
            <a:cxnSpLocks/>
          </p:cNvCxnSpPr>
          <p:nvPr/>
        </p:nvCxnSpPr>
        <p:spPr>
          <a:xfrm>
            <a:off x="5683818" y="4782312"/>
            <a:ext cx="1318139" cy="0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B41F72-C97F-19C4-59B1-10B3B3AD9C26}"/>
              </a:ext>
            </a:extLst>
          </p:cNvPr>
          <p:cNvCxnSpPr>
            <a:cxnSpLocks/>
          </p:cNvCxnSpPr>
          <p:nvPr/>
        </p:nvCxnSpPr>
        <p:spPr>
          <a:xfrm>
            <a:off x="5721339" y="5257968"/>
            <a:ext cx="1318139" cy="0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4528A9E-1465-5170-C3E0-AB6981518AEC}"/>
              </a:ext>
            </a:extLst>
          </p:cNvPr>
          <p:cNvSpPr txBox="1"/>
          <p:nvPr/>
        </p:nvSpPr>
        <p:spPr>
          <a:xfrm>
            <a:off x="5574792" y="4817186"/>
            <a:ext cx="189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Valley splitting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EF2CED-B8D8-0978-B7ED-8DF289E07495}"/>
              </a:ext>
            </a:extLst>
          </p:cNvPr>
          <p:cNvSpPr txBox="1"/>
          <p:nvPr/>
        </p:nvSpPr>
        <p:spPr>
          <a:xfrm>
            <a:off x="1097281" y="3127419"/>
            <a:ext cx="241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6-fold degenerate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44E6E0-4981-3B6D-38B1-B5096C127060}"/>
              </a:ext>
            </a:extLst>
          </p:cNvPr>
          <p:cNvSpPr txBox="1"/>
          <p:nvPr/>
        </p:nvSpPr>
        <p:spPr>
          <a:xfrm>
            <a:off x="1359411" y="3630404"/>
            <a:ext cx="172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CB minimum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CAADC3-97AA-4410-CA31-AB13F1208D0A}"/>
              </a:ext>
            </a:extLst>
          </p:cNvPr>
          <p:cNvSpPr txBox="1"/>
          <p:nvPr/>
        </p:nvSpPr>
        <p:spPr>
          <a:xfrm>
            <a:off x="1639388" y="4605661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Bulk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344C29-AFD2-1158-2617-05EF473B30E1}"/>
              </a:ext>
            </a:extLst>
          </p:cNvPr>
          <p:cNvCxnSpPr>
            <a:cxnSpLocks/>
          </p:cNvCxnSpPr>
          <p:nvPr/>
        </p:nvCxnSpPr>
        <p:spPr>
          <a:xfrm>
            <a:off x="2987040" y="1847375"/>
            <a:ext cx="0" cy="391601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E70B8AD6-E142-F925-D143-2770D13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9C70-7A55-4D31-AC6A-239B1CCAD82F}" type="slidenum">
              <a:rPr lang="en-US" smtClean="0"/>
              <a:t>3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5C13366-565B-A7EB-198F-C682BCDFAEA5}"/>
              </a:ext>
            </a:extLst>
          </p:cNvPr>
          <p:cNvSpPr txBox="1"/>
          <p:nvPr/>
        </p:nvSpPr>
        <p:spPr>
          <a:xfrm>
            <a:off x="107966" y="86380"/>
            <a:ext cx="2501558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Valleys: INTRO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0A1116-4093-4264-1E0B-92FB1BEF5C2A}"/>
              </a:ext>
            </a:extLst>
          </p:cNvPr>
          <p:cNvSpPr txBox="1"/>
          <p:nvPr/>
        </p:nvSpPr>
        <p:spPr>
          <a:xfrm>
            <a:off x="4330814" y="2665754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43A3480-68E2-B5A9-ABB8-998A61F648DA}"/>
              </a:ext>
            </a:extLst>
          </p:cNvPr>
          <p:cNvSpPr txBox="1"/>
          <p:nvPr/>
        </p:nvSpPr>
        <p:spPr>
          <a:xfrm>
            <a:off x="4330814" y="4484584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11089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6920D-768F-805A-7C72-2E876A921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B960F4-65B0-E239-1CEE-ACC4FBF4A86B}"/>
              </a:ext>
            </a:extLst>
          </p:cNvPr>
          <p:cNvCxnSpPr/>
          <p:nvPr/>
        </p:nvCxnSpPr>
        <p:spPr>
          <a:xfrm flipV="1">
            <a:off x="969264" y="877824"/>
            <a:ext cx="0" cy="479145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F1F377-C92E-71E2-4610-F00C7DA1CB0D}"/>
              </a:ext>
            </a:extLst>
          </p:cNvPr>
          <p:cNvSpPr txBox="1"/>
          <p:nvPr/>
        </p:nvSpPr>
        <p:spPr>
          <a:xfrm rot="16200000">
            <a:off x="-243280" y="2988920"/>
            <a:ext cx="1522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Energy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584BE9-ADE5-8BEE-E8B9-599046151254}"/>
              </a:ext>
            </a:extLst>
          </p:cNvPr>
          <p:cNvCxnSpPr/>
          <p:nvPr/>
        </p:nvCxnSpPr>
        <p:spPr>
          <a:xfrm>
            <a:off x="1261872" y="3529296"/>
            <a:ext cx="172821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E780EA-A98C-F490-8C2E-E4031CC4B49B}"/>
              </a:ext>
            </a:extLst>
          </p:cNvPr>
          <p:cNvCxnSpPr>
            <a:cxnSpLocks/>
          </p:cNvCxnSpPr>
          <p:nvPr/>
        </p:nvCxnSpPr>
        <p:spPr>
          <a:xfrm flipV="1">
            <a:off x="2990088" y="3261072"/>
            <a:ext cx="754901" cy="265176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D4F82-CC29-2112-2755-0B7049ABD1CA}"/>
              </a:ext>
            </a:extLst>
          </p:cNvPr>
          <p:cNvCxnSpPr>
            <a:cxnSpLocks/>
          </p:cNvCxnSpPr>
          <p:nvPr/>
        </p:nvCxnSpPr>
        <p:spPr>
          <a:xfrm>
            <a:off x="3684270" y="3270504"/>
            <a:ext cx="128092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11868D-F100-6809-C9C6-242CCB81C3C6}"/>
              </a:ext>
            </a:extLst>
          </p:cNvPr>
          <p:cNvCxnSpPr>
            <a:cxnSpLocks/>
          </p:cNvCxnSpPr>
          <p:nvPr/>
        </p:nvCxnSpPr>
        <p:spPr>
          <a:xfrm>
            <a:off x="2987040" y="3538729"/>
            <a:ext cx="862584" cy="1499615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B066FE-3664-E26C-F81C-B13335B74C97}"/>
              </a:ext>
            </a:extLst>
          </p:cNvPr>
          <p:cNvCxnSpPr>
            <a:cxnSpLocks/>
          </p:cNvCxnSpPr>
          <p:nvPr/>
        </p:nvCxnSpPr>
        <p:spPr>
          <a:xfrm>
            <a:off x="3848221" y="5020140"/>
            <a:ext cx="1318139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2FF544-76A2-A3CB-C224-D13D39E86388}"/>
              </a:ext>
            </a:extLst>
          </p:cNvPr>
          <p:cNvCxnSpPr>
            <a:cxnSpLocks/>
          </p:cNvCxnSpPr>
          <p:nvPr/>
        </p:nvCxnSpPr>
        <p:spPr>
          <a:xfrm flipV="1">
            <a:off x="5108447" y="4782312"/>
            <a:ext cx="612892" cy="237828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5F73CE-8EF8-E196-1644-B78EFFEFDFB9}"/>
              </a:ext>
            </a:extLst>
          </p:cNvPr>
          <p:cNvCxnSpPr>
            <a:cxnSpLocks/>
          </p:cNvCxnSpPr>
          <p:nvPr/>
        </p:nvCxnSpPr>
        <p:spPr>
          <a:xfrm>
            <a:off x="5122286" y="5020140"/>
            <a:ext cx="599053" cy="237828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A36FA7A-CC8D-B755-9E93-3484B1D34C30}"/>
              </a:ext>
            </a:extLst>
          </p:cNvPr>
          <p:cNvCxnSpPr>
            <a:cxnSpLocks/>
          </p:cNvCxnSpPr>
          <p:nvPr/>
        </p:nvCxnSpPr>
        <p:spPr>
          <a:xfrm>
            <a:off x="5683818" y="4782312"/>
            <a:ext cx="1318139" cy="0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9C99112-302B-29AB-4435-40C294A1696B}"/>
              </a:ext>
            </a:extLst>
          </p:cNvPr>
          <p:cNvCxnSpPr>
            <a:cxnSpLocks/>
          </p:cNvCxnSpPr>
          <p:nvPr/>
        </p:nvCxnSpPr>
        <p:spPr>
          <a:xfrm>
            <a:off x="5721339" y="5257968"/>
            <a:ext cx="1318139" cy="0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AC736EE-6ECF-42AF-CC89-D64F749D3662}"/>
              </a:ext>
            </a:extLst>
          </p:cNvPr>
          <p:cNvSpPr txBox="1"/>
          <p:nvPr/>
        </p:nvSpPr>
        <p:spPr>
          <a:xfrm>
            <a:off x="1097281" y="3127419"/>
            <a:ext cx="241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6-fold degenerate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31683E-FF75-FF29-E505-9A3B8AA5F891}"/>
              </a:ext>
            </a:extLst>
          </p:cNvPr>
          <p:cNvSpPr txBox="1"/>
          <p:nvPr/>
        </p:nvSpPr>
        <p:spPr>
          <a:xfrm>
            <a:off x="1359411" y="3630404"/>
            <a:ext cx="172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CB minimum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BA2EEF-7320-545E-FA06-8DEBC6C528CF}"/>
              </a:ext>
            </a:extLst>
          </p:cNvPr>
          <p:cNvSpPr txBox="1"/>
          <p:nvPr/>
        </p:nvSpPr>
        <p:spPr>
          <a:xfrm>
            <a:off x="1639388" y="4605661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Bulk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54C35B2-7B99-63F9-6162-CED983139275}"/>
              </a:ext>
            </a:extLst>
          </p:cNvPr>
          <p:cNvCxnSpPr>
            <a:cxnSpLocks/>
          </p:cNvCxnSpPr>
          <p:nvPr/>
        </p:nvCxnSpPr>
        <p:spPr>
          <a:xfrm>
            <a:off x="2987040" y="1847375"/>
            <a:ext cx="0" cy="391601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2">
            <a:extLst>
              <a:ext uri="{FF2B5EF4-FFF2-40B4-BE49-F238E27FC236}">
                <a16:creationId xmlns:a16="http://schemas.microsoft.com/office/drawing/2014/main" id="{68C6F8E6-3577-9EC6-A010-8081F39B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132" y="689021"/>
            <a:ext cx="8736760" cy="23436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High valleys-low valleys: </a:t>
            </a:r>
            <a:r>
              <a:rPr lang="en-US" altLang="en-US" sz="2000" dirty="0">
                <a:latin typeface="Arial" panose="020B0604020202020204" pitchFamily="34" charset="0"/>
              </a:rPr>
              <a:t>∼20–200 </a:t>
            </a:r>
            <a:r>
              <a:rPr lang="en-US" altLang="en-US" sz="2000" dirty="0" err="1">
                <a:latin typeface="Arial" panose="020B0604020202020204" pitchFamily="34" charset="0"/>
              </a:rPr>
              <a:t>meV</a:t>
            </a:r>
            <a:r>
              <a:rPr lang="en-US" altLang="en-US" sz="2000" dirty="0">
                <a:latin typeface="Arial" panose="020B0604020202020204" pitchFamily="34" charset="0"/>
              </a:rPr>
              <a:t> (Si/</a:t>
            </a:r>
            <a:r>
              <a:rPr lang="en-US" altLang="en-US" sz="2000" dirty="0" err="1">
                <a:latin typeface="Arial" panose="020B0604020202020204" pitchFamily="34" charset="0"/>
              </a:rPr>
              <a:t>SiGe</a:t>
            </a:r>
            <a:r>
              <a:rPr lang="en-US" altLang="en-US" sz="2000" dirty="0">
                <a:latin typeface="Arial" panose="020B0604020202020204" pitchFamily="34" charset="0"/>
              </a:rPr>
              <a:t>), 20-40meV (Si-MOS)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Orbital level spacings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a quantum dot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(∼1–10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but depends on dot size)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Valley splitting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ΔEv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(∼0.01–1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Zeeman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splittings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(∼0.01–0.1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at Tesla-scale fields)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3E05C-14AD-FC9C-D3B0-7F882DEE5F7C}"/>
              </a:ext>
            </a:extLst>
          </p:cNvPr>
          <p:cNvSpPr txBox="1"/>
          <p:nvPr/>
        </p:nvSpPr>
        <p:spPr>
          <a:xfrm>
            <a:off x="5574792" y="4817186"/>
            <a:ext cx="189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Valley splitting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7600A-8F3F-F0B0-C08E-28336771AAF1}"/>
              </a:ext>
            </a:extLst>
          </p:cNvPr>
          <p:cNvSpPr txBox="1"/>
          <p:nvPr/>
        </p:nvSpPr>
        <p:spPr>
          <a:xfrm>
            <a:off x="5458636" y="562273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P. Weitz, R. J. Haug, K. von Klitzing, and F. Schaffler, Surf. Sci. 361/362, 542 (1996).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4522B-2CBD-663B-D96A-875FAB370144}"/>
              </a:ext>
            </a:extLst>
          </p:cNvPr>
          <p:cNvSpPr txBox="1"/>
          <p:nvPr/>
        </p:nvSpPr>
        <p:spPr>
          <a:xfrm>
            <a:off x="5458636" y="5999798"/>
            <a:ext cx="6623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Valley splitting theory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SiGe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/Si/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SiGe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quantum wells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Mark Friesen1,*,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Sucismita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Chutia1, Charles Tahan2, and S. N. Coppersmith1 (PRB, 2007)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268303-5404-3EFE-0C0B-D85F8920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9C70-7A55-4D31-AC6A-239B1CCAD82F}" type="slidenum">
              <a:rPr lang="en-US" smtClean="0"/>
              <a:t>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D7C17-DA6B-C319-5D71-55DB948E935A}"/>
              </a:ext>
            </a:extLst>
          </p:cNvPr>
          <p:cNvSpPr txBox="1"/>
          <p:nvPr/>
        </p:nvSpPr>
        <p:spPr>
          <a:xfrm>
            <a:off x="107966" y="86380"/>
            <a:ext cx="2501558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Valleys: INTRO</a:t>
            </a:r>
          </a:p>
        </p:txBody>
      </p:sp>
    </p:spTree>
    <p:extLst>
      <p:ext uri="{BB962C8B-B14F-4D97-AF65-F5344CB8AC3E}">
        <p14:creationId xmlns:p14="http://schemas.microsoft.com/office/powerpoint/2010/main" val="1962544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048F-D987-4C1D-1915-AA779366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est Coast Swing — Sharon Sebo Dance">
            <a:extLst>
              <a:ext uri="{FF2B5EF4-FFF2-40B4-BE49-F238E27FC236}">
                <a16:creationId xmlns:a16="http://schemas.microsoft.com/office/drawing/2014/main" id="{AA45F218-AD5F-4189-09E2-8DE497CA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" y="2251692"/>
            <a:ext cx="10716768" cy="45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est Coast Swing — Sharon Sebo Dance">
            <a:extLst>
              <a:ext uri="{FF2B5EF4-FFF2-40B4-BE49-F238E27FC236}">
                <a16:creationId xmlns:a16="http://schemas.microsoft.com/office/drawing/2014/main" id="{CA4CFD6F-DF55-247D-98A8-3AD4A4AE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" y="2251692"/>
            <a:ext cx="10716768" cy="45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7DC83-3932-A99A-7503-4831C973AEAD}"/>
              </a:ext>
            </a:extLst>
          </p:cNvPr>
          <p:cNvSpPr txBox="1"/>
          <p:nvPr/>
        </p:nvSpPr>
        <p:spPr>
          <a:xfrm>
            <a:off x="1033485" y="2424721"/>
            <a:ext cx="180690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Connection </a:t>
            </a:r>
          </a:p>
          <a:p>
            <a:r>
              <a:rPr lang="en-US" sz="2400" dirty="0">
                <a:solidFill>
                  <a:schemeClr val="bg1"/>
                </a:solidFill>
              </a:rPr>
              <a:t>Musicality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Partnership</a:t>
            </a:r>
          </a:p>
          <a:p>
            <a:r>
              <a:rPr lang="en-US" sz="2400" dirty="0">
                <a:solidFill>
                  <a:schemeClr val="bg1"/>
                </a:solidFill>
              </a:rPr>
              <a:t>Turns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Patterns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Preps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FFCE9-A4C1-36AE-FF01-C9E9B95683E9}"/>
              </a:ext>
            </a:extLst>
          </p:cNvPr>
          <p:cNvSpPr txBox="1"/>
          <p:nvPr/>
        </p:nvSpPr>
        <p:spPr>
          <a:xfrm>
            <a:off x="9147342" y="2515075"/>
            <a:ext cx="23070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Entanglement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Coherence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Fidelity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Flips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Gate operations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Initialization</a:t>
            </a:r>
          </a:p>
        </p:txBody>
      </p:sp>
      <p:pic>
        <p:nvPicPr>
          <p:cNvPr id="8" name="Picture 7" descr="A cartoon blue ball with arms and hands&#10;&#10;AI-generated content may be incorrect.">
            <a:extLst>
              <a:ext uri="{FF2B5EF4-FFF2-40B4-BE49-F238E27FC236}">
                <a16:creationId xmlns:a16="http://schemas.microsoft.com/office/drawing/2014/main" id="{83F50BD6-2722-35E2-AA28-03C9293A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/>
          <a:stretch>
            <a:fillRect/>
          </a:stretch>
        </p:blipFill>
        <p:spPr>
          <a:xfrm>
            <a:off x="3397285" y="4606309"/>
            <a:ext cx="1089647" cy="1187081"/>
          </a:xfrm>
          <a:prstGeom prst="rect">
            <a:avLst/>
          </a:prstGeom>
        </p:spPr>
      </p:pic>
      <p:pic>
        <p:nvPicPr>
          <p:cNvPr id="9" name="Picture 8" descr="A cartoon blue ball with arms and hands&#10;&#10;AI-generated content may be incorrect.">
            <a:extLst>
              <a:ext uri="{FF2B5EF4-FFF2-40B4-BE49-F238E27FC236}">
                <a16:creationId xmlns:a16="http://schemas.microsoft.com/office/drawing/2014/main" id="{B641AF04-EA38-FB53-3487-9FF18A460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/>
          <a:stretch>
            <a:fillRect/>
          </a:stretch>
        </p:blipFill>
        <p:spPr>
          <a:xfrm>
            <a:off x="4397656" y="5343177"/>
            <a:ext cx="1089647" cy="1187081"/>
          </a:xfrm>
          <a:prstGeom prst="rect">
            <a:avLst/>
          </a:prstGeom>
        </p:spPr>
      </p:pic>
      <p:pic>
        <p:nvPicPr>
          <p:cNvPr id="10" name="Picture 9" descr="A cartoon blue ball with arms and hands&#10;&#10;AI-generated content may be incorrect.">
            <a:extLst>
              <a:ext uri="{FF2B5EF4-FFF2-40B4-BE49-F238E27FC236}">
                <a16:creationId xmlns:a16="http://schemas.microsoft.com/office/drawing/2014/main" id="{C2E4EDED-1E94-63D2-CA9D-186896FF3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/>
          <a:stretch>
            <a:fillRect/>
          </a:stretch>
        </p:blipFill>
        <p:spPr>
          <a:xfrm>
            <a:off x="5615052" y="4408714"/>
            <a:ext cx="1089647" cy="1187081"/>
          </a:xfrm>
          <a:prstGeom prst="rect">
            <a:avLst/>
          </a:prstGeom>
        </p:spPr>
      </p:pic>
      <p:pic>
        <p:nvPicPr>
          <p:cNvPr id="11" name="Picture 10" descr="A cartoon blue ball with arms and hands&#10;&#10;AI-generated content may be incorrect.">
            <a:extLst>
              <a:ext uri="{FF2B5EF4-FFF2-40B4-BE49-F238E27FC236}">
                <a16:creationId xmlns:a16="http://schemas.microsoft.com/office/drawing/2014/main" id="{FF0AC4F3-7D6B-E107-E67F-7D92CF32C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/>
          <a:stretch>
            <a:fillRect/>
          </a:stretch>
        </p:blipFill>
        <p:spPr>
          <a:xfrm>
            <a:off x="7381197" y="4183691"/>
            <a:ext cx="1089647" cy="1187081"/>
          </a:xfrm>
          <a:prstGeom prst="rect">
            <a:avLst/>
          </a:prstGeom>
        </p:spPr>
      </p:pic>
      <p:pic>
        <p:nvPicPr>
          <p:cNvPr id="12" name="Picture 11" descr="A cartoon blue ball with arms and hands&#10;&#10;AI-generated content may be incorrect.">
            <a:extLst>
              <a:ext uri="{FF2B5EF4-FFF2-40B4-BE49-F238E27FC236}">
                <a16:creationId xmlns:a16="http://schemas.microsoft.com/office/drawing/2014/main" id="{B43A8E25-4253-66CB-3859-7496F60CF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2"/>
          <a:stretch>
            <a:fillRect/>
          </a:stretch>
        </p:blipFill>
        <p:spPr>
          <a:xfrm>
            <a:off x="3240209" y="3646964"/>
            <a:ext cx="1089647" cy="11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1EBB-C520-9A60-056D-244D44632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est Coast Swing — Sharon Sebo Dance">
            <a:extLst>
              <a:ext uri="{FF2B5EF4-FFF2-40B4-BE49-F238E27FC236}">
                <a16:creationId xmlns:a16="http://schemas.microsoft.com/office/drawing/2014/main" id="{6C563F42-90F6-6031-FF50-81ED4CA8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" y="2251692"/>
            <a:ext cx="10716768" cy="45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1B77E7EF-B14E-7DB1-383A-889ADB1BE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09" y="0"/>
            <a:ext cx="4003006" cy="22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E19815-298B-6867-25C7-9352E9DBF176}"/>
              </a:ext>
            </a:extLst>
          </p:cNvPr>
          <p:cNvSpPr txBox="1"/>
          <p:nvPr/>
        </p:nvSpPr>
        <p:spPr>
          <a:xfrm>
            <a:off x="2035117" y="6081445"/>
            <a:ext cx="8249515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Rhythm  </a:t>
            </a:r>
            <a:r>
              <a:rPr lang="en-US" sz="3200" dirty="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  <a:r>
              <a:rPr lang="en-US" sz="3200" dirty="0">
                <a:solidFill>
                  <a:schemeClr val="bg1"/>
                </a:solidFill>
              </a:rPr>
              <a:t> Driving (aka Qubit Manipulation)</a:t>
            </a:r>
          </a:p>
        </p:txBody>
      </p:sp>
    </p:spTree>
    <p:extLst>
      <p:ext uri="{BB962C8B-B14F-4D97-AF65-F5344CB8AC3E}">
        <p14:creationId xmlns:p14="http://schemas.microsoft.com/office/powerpoint/2010/main" val="296809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8FB8-E150-F251-90D2-72ED98137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est Coast Swing — Sharon Sebo Dance">
            <a:extLst>
              <a:ext uri="{FF2B5EF4-FFF2-40B4-BE49-F238E27FC236}">
                <a16:creationId xmlns:a16="http://schemas.microsoft.com/office/drawing/2014/main" id="{8ED37409-65A0-5BF5-FF5D-66B0CBAF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" y="2251692"/>
            <a:ext cx="10716768" cy="45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F2383464-0276-0560-F809-FE74BBC97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389" l="19219" r="43125">
                        <a14:foregroundMark x1="21484" y1="97778" x2="26641" y2="79861"/>
                        <a14:foregroundMark x1="26641" y1="79861" x2="19609" y2="66389"/>
                        <a14:foregroundMark x1="19609" y1="66389" x2="28984" y2="59444"/>
                        <a14:foregroundMark x1="28984" y1="59444" x2="35391" y2="42083"/>
                        <a14:foregroundMark x1="35391" y1="42083" x2="41563" y2="59722"/>
                        <a14:foregroundMark x1="41563" y1="59722" x2="35781" y2="76528"/>
                        <a14:foregroundMark x1="35781" y1="76528" x2="34844" y2="94861"/>
                        <a14:foregroundMark x1="19609" y1="59167" x2="30781" y2="49306"/>
                        <a14:foregroundMark x1="19219" y1="57917" x2="28281" y2="47500"/>
                        <a14:foregroundMark x1="28281" y1="47500" x2="33906" y2="44722"/>
                        <a14:foregroundMark x1="22813" y1="97500" x2="33672" y2="96389"/>
                        <a14:foregroundMark x1="33672" y1="96389" x2="27578" y2="87917"/>
                        <a14:backgroundMark x1="38750" y1="80000" x2="42422" y2="76389"/>
                        <a14:backgroundMark x1="37813" y1="86250" x2="46719" y2="75694"/>
                        <a14:backgroundMark x1="46719" y1="75694" x2="46719" y2="7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53690"/>
          <a:stretch>
            <a:fillRect/>
          </a:stretch>
        </p:blipFill>
        <p:spPr bwMode="auto">
          <a:xfrm>
            <a:off x="1400806" y="3915863"/>
            <a:ext cx="972776" cy="18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E17857A0-FA1A-8DF7-FCA7-E0BD9E348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>
            <a:off x="8282119" y="4217832"/>
            <a:ext cx="985340" cy="210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C93ADD85-8982-5868-07AE-336F8CD25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>
            <a:off x="6463768" y="3133912"/>
            <a:ext cx="922200" cy="16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8058E29E-C8EB-2BF1-04A5-2188623DD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  <a14:imgEffect>
                      <a14:saturation sa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 flipH="1">
            <a:off x="4316307" y="3067601"/>
            <a:ext cx="754598" cy="16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A1A6F820-6A4F-5BBD-8797-8611BBA7F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 flipH="1">
            <a:off x="2303762" y="3225125"/>
            <a:ext cx="1088101" cy="2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41B88DBF-77EF-B09B-179E-EBF5B2B4E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>
            <a:off x="5031339" y="3761426"/>
            <a:ext cx="754598" cy="16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DDA518DB-E933-C946-C7A4-5930C16F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389" l="19219" r="43125">
                        <a14:foregroundMark x1="21484" y1="97778" x2="26641" y2="79861"/>
                        <a14:foregroundMark x1="26641" y1="79861" x2="19609" y2="66389"/>
                        <a14:foregroundMark x1="19609" y1="66389" x2="28984" y2="59444"/>
                        <a14:foregroundMark x1="28984" y1="59444" x2="35391" y2="42083"/>
                        <a14:foregroundMark x1="35391" y1="42083" x2="41563" y2="59722"/>
                        <a14:foregroundMark x1="41563" y1="59722" x2="35781" y2="76528"/>
                        <a14:foregroundMark x1="35781" y1="76528" x2="34844" y2="94861"/>
                        <a14:foregroundMark x1="19609" y1="59167" x2="30781" y2="49306"/>
                        <a14:foregroundMark x1="19219" y1="57917" x2="28281" y2="47500"/>
                        <a14:foregroundMark x1="28281" y1="47500" x2="33906" y2="44722"/>
                        <a14:foregroundMark x1="22813" y1="97500" x2="33672" y2="96389"/>
                        <a14:foregroundMark x1="33672" y1="96389" x2="27578" y2="87917"/>
                        <a14:backgroundMark x1="38750" y1="80000" x2="42422" y2="76389"/>
                        <a14:backgroundMark x1="37813" y1="86250" x2="46719" y2="75694"/>
                        <a14:backgroundMark x1="46719" y1="75694" x2="46719" y2="7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53690"/>
          <a:stretch>
            <a:fillRect/>
          </a:stretch>
        </p:blipFill>
        <p:spPr bwMode="auto">
          <a:xfrm>
            <a:off x="5785937" y="4643646"/>
            <a:ext cx="896151" cy="17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55ED6A12-92D4-9242-8F26-52CED3792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 flipH="1">
            <a:off x="2503972" y="4920519"/>
            <a:ext cx="927336" cy="17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2D3DE4D4-B4DC-31B8-D1BA-EEB5285BF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>
            <a:off x="901667" y="2947948"/>
            <a:ext cx="798070" cy="17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21918DC7-F8D3-F63D-A65E-2B4DF0973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>
            <a:off x="7614996" y="2657030"/>
            <a:ext cx="767484" cy="14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2B2D-11FD-6673-9E7D-295ED52BB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est Coast Swing — Sharon Sebo Dance">
            <a:extLst>
              <a:ext uri="{FF2B5EF4-FFF2-40B4-BE49-F238E27FC236}">
                <a16:creationId xmlns:a16="http://schemas.microsoft.com/office/drawing/2014/main" id="{B3A3CFB4-1AD1-51F0-E170-F08CB6FF2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" y="2251692"/>
            <a:ext cx="10716768" cy="45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A429ECC0-1CBF-D55F-880D-B404BB1F5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389" l="19219" r="43125">
                        <a14:foregroundMark x1="21484" y1="97778" x2="26641" y2="79861"/>
                        <a14:foregroundMark x1="26641" y1="79861" x2="19609" y2="66389"/>
                        <a14:foregroundMark x1="19609" y1="66389" x2="28984" y2="59444"/>
                        <a14:foregroundMark x1="28984" y1="59444" x2="35391" y2="42083"/>
                        <a14:foregroundMark x1="35391" y1="42083" x2="41563" y2="59722"/>
                        <a14:foregroundMark x1="41563" y1="59722" x2="35781" y2="76528"/>
                        <a14:foregroundMark x1="35781" y1="76528" x2="34844" y2="94861"/>
                        <a14:foregroundMark x1="19609" y1="59167" x2="30781" y2="49306"/>
                        <a14:foregroundMark x1="19219" y1="57917" x2="28281" y2="47500"/>
                        <a14:foregroundMark x1="28281" y1="47500" x2="33906" y2="44722"/>
                        <a14:foregroundMark x1="22813" y1="97500" x2="33672" y2="96389"/>
                        <a14:foregroundMark x1="33672" y1="96389" x2="27578" y2="87917"/>
                        <a14:backgroundMark x1="38750" y1="80000" x2="42422" y2="76389"/>
                        <a14:backgroundMark x1="37813" y1="86250" x2="46719" y2="75694"/>
                        <a14:backgroundMark x1="46719" y1="75694" x2="46719" y2="7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53690"/>
          <a:stretch>
            <a:fillRect/>
          </a:stretch>
        </p:blipFill>
        <p:spPr bwMode="auto">
          <a:xfrm>
            <a:off x="1400806" y="3915863"/>
            <a:ext cx="972776" cy="18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195A0C0B-C5BA-ECB9-9608-3D64E96EB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>
            <a:off x="8282119" y="4217832"/>
            <a:ext cx="985340" cy="210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117355DD-4AE4-1835-B82B-5033D7CAF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>
            <a:off x="6463768" y="3133912"/>
            <a:ext cx="922200" cy="16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EC16A01F-4E10-EF76-4752-11DBA244A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  <a14:imgEffect>
                      <a14:saturation sa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 flipH="1">
            <a:off x="4316307" y="3067601"/>
            <a:ext cx="754598" cy="16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7DDD923F-EDC6-F0F1-A906-22FB4EAB5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 flipH="1">
            <a:off x="2303762" y="3225125"/>
            <a:ext cx="1088101" cy="2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34E4A527-657E-4722-5274-35F8322E7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>
            <a:off x="5031339" y="3761426"/>
            <a:ext cx="754598" cy="16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BCA1F798-F9C4-E01D-E3DD-07B08F491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389" l="19219" r="43125">
                        <a14:foregroundMark x1="21484" y1="97778" x2="26641" y2="79861"/>
                        <a14:foregroundMark x1="26641" y1="79861" x2="19609" y2="66389"/>
                        <a14:foregroundMark x1="19609" y1="66389" x2="28984" y2="59444"/>
                        <a14:foregroundMark x1="28984" y1="59444" x2="35391" y2="42083"/>
                        <a14:foregroundMark x1="35391" y1="42083" x2="41563" y2="59722"/>
                        <a14:foregroundMark x1="41563" y1="59722" x2="35781" y2="76528"/>
                        <a14:foregroundMark x1="35781" y1="76528" x2="34844" y2="94861"/>
                        <a14:foregroundMark x1="19609" y1="59167" x2="30781" y2="49306"/>
                        <a14:foregroundMark x1="19219" y1="57917" x2="28281" y2="47500"/>
                        <a14:foregroundMark x1="28281" y1="47500" x2="33906" y2="44722"/>
                        <a14:foregroundMark x1="22813" y1="97500" x2="33672" y2="96389"/>
                        <a14:foregroundMark x1="33672" y1="96389" x2="27578" y2="87917"/>
                        <a14:backgroundMark x1="38750" y1="80000" x2="42422" y2="76389"/>
                        <a14:backgroundMark x1="37813" y1="86250" x2="46719" y2="75694"/>
                        <a14:backgroundMark x1="46719" y1="75694" x2="46719" y2="7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53690"/>
          <a:stretch>
            <a:fillRect/>
          </a:stretch>
        </p:blipFill>
        <p:spPr bwMode="auto">
          <a:xfrm>
            <a:off x="5785937" y="4643646"/>
            <a:ext cx="896151" cy="17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9D59B5ED-4A54-7451-9D52-E8D64AEAA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 flipH="1">
            <a:off x="2503972" y="4920519"/>
            <a:ext cx="927336" cy="17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204F234D-A143-B190-33FD-8022F3BD2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83" l="44375" r="66797">
                        <a14:foregroundMark x1="47184" y1="75417" x2="49922" y2="65833"/>
                        <a14:foregroundMark x1="44922" y1="83333" x2="47184" y2="75417"/>
                        <a14:foregroundMark x1="49922" y1="65833" x2="49922" y2="65833"/>
                        <a14:foregroundMark x1="66250" y1="50972" x2="64219" y2="33611"/>
                        <a14:foregroundMark x1="64219" y1="33611" x2="66797" y2="25278"/>
                        <a14:foregroundMark x1="44375" y1="79722" x2="47500" y2="65139"/>
                        <a14:foregroundMark x1="50469" y1="95417" x2="60078" y2="92639"/>
                        <a14:foregroundMark x1="60078" y1="92639" x2="62734" y2="88611"/>
                        <a14:foregroundMark x1="62734" y1="96806" x2="49609" y2="97083"/>
                        <a14:backgroundMark x1="45859" y1="53333" x2="44219" y2="60556"/>
                        <a14:backgroundMark x1="43281" y1="74444" x2="44219" y2="68750"/>
                        <a14:backgroundMark x1="48438" y1="75417" x2="48438" y2="7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6" r="30777"/>
          <a:stretch>
            <a:fillRect/>
          </a:stretch>
        </p:blipFill>
        <p:spPr bwMode="auto">
          <a:xfrm>
            <a:off x="901667" y="2947948"/>
            <a:ext cx="798070" cy="17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arden Party Live Music Ideas – A Short Guide (2025) - FixTheMusic">
            <a:extLst>
              <a:ext uri="{FF2B5EF4-FFF2-40B4-BE49-F238E27FC236}">
                <a16:creationId xmlns:a16="http://schemas.microsoft.com/office/drawing/2014/main" id="{9F0BD06C-AF2C-A58E-582D-8F5E5F848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734" r="89766">
                        <a14:foregroundMark x1="81250" y1="58333" x2="81250" y2="58333"/>
                        <a14:foregroundMark x1="81094" y1="73472" x2="81094" y2="73472"/>
                        <a14:foregroundMark x1="81641" y1="54722" x2="79375" y2="74444"/>
                        <a14:foregroundMark x1="79375" y1="74444" x2="77734" y2="78472"/>
                        <a14:foregroundMark x1="68010" y1="53661" x2="62734" y2="58056"/>
                        <a14:foregroundMark x1="71406" y1="50833" x2="69539" y2="52388"/>
                        <a14:foregroundMark x1="62734" y1="58056" x2="73047" y2="55278"/>
                        <a14:foregroundMark x1="73047" y1="55278" x2="71406" y2="51806"/>
                        <a14:foregroundMark x1="69716" y1="52128" x2="76328" y2="49444"/>
                        <a14:foregroundMark x1="66406" y1="53472" x2="68243" y2="52726"/>
                        <a14:foregroundMark x1="76328" y1="49444" x2="83984" y2="66667"/>
                        <a14:foregroundMark x1="83984" y1="66667" x2="82031" y2="76806"/>
                        <a14:foregroundMark x1="84063" y1="78750" x2="84375" y2="60556"/>
                        <a14:foregroundMark x1="84375" y1="60556" x2="80313" y2="48750"/>
                        <a14:foregroundMark x1="67500" y1="51667" x2="77188" y2="45417"/>
                        <a14:foregroundMark x1="77188" y1="45417" x2="77344" y2="45417"/>
                        <a14:foregroundMark x1="68828" y1="48611" x2="72500" y2="46111"/>
                        <a14:backgroundMark x1="66406" y1="85694" x2="66797" y2="69861"/>
                        <a14:backgroundMark x1="65469" y1="50833" x2="65625" y2="19306"/>
                        <a14:backgroundMark x1="65625" y1="19306" x2="66016" y2="17222"/>
                        <a14:backgroundMark x1="72619" y1="45816" x2="72891" y2="4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48" r="7160"/>
          <a:stretch>
            <a:fillRect/>
          </a:stretch>
        </p:blipFill>
        <p:spPr bwMode="auto">
          <a:xfrm>
            <a:off x="7614996" y="2657030"/>
            <a:ext cx="767484" cy="14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oogle engineer Amit Vainsencher examines his company's quantum computer system. Even with only half the needed connections attached, there's a crowd of cables feeding into the 72-qubit quantum processor.">
            <a:extLst>
              <a:ext uri="{FF2B5EF4-FFF2-40B4-BE49-F238E27FC236}">
                <a16:creationId xmlns:a16="http://schemas.microsoft.com/office/drawing/2014/main" id="{C9DCFC0E-73E6-85B6-A0C0-21F83E91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17" y="145790"/>
            <a:ext cx="8692896" cy="6519672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40986-F58F-49CF-8669-70468BCDB0BB}"/>
              </a:ext>
            </a:extLst>
          </p:cNvPr>
          <p:cNvSpPr txBox="1"/>
          <p:nvPr/>
        </p:nvSpPr>
        <p:spPr>
          <a:xfrm>
            <a:off x="1517016" y="6108094"/>
            <a:ext cx="8692895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Many musicians </a:t>
            </a:r>
            <a:r>
              <a:rPr lang="en-US" sz="3200" dirty="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  <a:r>
              <a:rPr lang="en-US" sz="3200" dirty="0">
                <a:solidFill>
                  <a:schemeClr val="bg1"/>
                </a:solidFill>
              </a:rPr>
              <a:t> many RF lines in the fridge</a:t>
            </a:r>
          </a:p>
        </p:txBody>
      </p:sp>
    </p:spTree>
    <p:extLst>
      <p:ext uri="{BB962C8B-B14F-4D97-AF65-F5344CB8AC3E}">
        <p14:creationId xmlns:p14="http://schemas.microsoft.com/office/powerpoint/2010/main" val="2248054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Widescreen</PresentationFormat>
  <Paragraphs>158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|g-2|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Efimov Artemii</dc:creator>
  <cp:lastModifiedBy>Efimov Artemii</cp:lastModifiedBy>
  <cp:revision>135</cp:revision>
  <dcterms:created xsi:type="dcterms:W3CDTF">2026-04-12T16:05:37Z</dcterms:created>
  <dcterms:modified xsi:type="dcterms:W3CDTF">2026-04-17T10:56:46Z</dcterms:modified>
</cp:coreProperties>
</file>