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30"/>
  </p:notesMasterIdLst>
  <p:sldIdLst>
    <p:sldId id="256" r:id="rId2"/>
    <p:sldId id="260" r:id="rId3"/>
    <p:sldId id="262" r:id="rId4"/>
    <p:sldId id="263" r:id="rId5"/>
    <p:sldId id="258" r:id="rId6"/>
    <p:sldId id="267" r:id="rId7"/>
    <p:sldId id="272" r:id="rId8"/>
    <p:sldId id="273" r:id="rId9"/>
    <p:sldId id="274" r:id="rId10"/>
    <p:sldId id="275" r:id="rId11"/>
    <p:sldId id="277" r:id="rId12"/>
    <p:sldId id="276" r:id="rId13"/>
    <p:sldId id="281" r:id="rId14"/>
    <p:sldId id="270" r:id="rId15"/>
    <p:sldId id="283" r:id="rId16"/>
    <p:sldId id="288" r:id="rId17"/>
    <p:sldId id="284" r:id="rId18"/>
    <p:sldId id="285" r:id="rId19"/>
    <p:sldId id="286" r:id="rId20"/>
    <p:sldId id="289" r:id="rId21"/>
    <p:sldId id="290" r:id="rId22"/>
    <p:sldId id="292" r:id="rId23"/>
    <p:sldId id="293" r:id="rId24"/>
    <p:sldId id="294" r:id="rId25"/>
    <p:sldId id="271" r:id="rId26"/>
    <p:sldId id="295" r:id="rId27"/>
    <p:sldId id="257" r:id="rId28"/>
    <p:sldId id="27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E2D3"/>
    <a:srgbClr val="CBF1F0"/>
    <a:srgbClr val="DAEDEE"/>
    <a:srgbClr val="B9EAF5"/>
    <a:srgbClr val="C8E6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76670" autoAdjust="0"/>
  </p:normalViewPr>
  <p:slideViewPr>
    <p:cSldViewPr snapToGrid="0">
      <p:cViewPr varScale="1">
        <p:scale>
          <a:sx n="93" d="100"/>
          <a:sy n="93" d="100"/>
        </p:scale>
        <p:origin x="284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FC623-21BD-41BD-9B25-B00E0B2CD373}" type="datetimeFigureOut">
              <a:rPr lang="en-CH" smtClean="0"/>
              <a:t>07/23/2026</a:t>
            </a:fld>
            <a:endParaRPr lang="en-CH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9253E-6F73-4011-9709-EB40AB43F41A}" type="slidenum">
              <a:rPr lang="en-CH" smtClean="0"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72536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1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948782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Measure phase and amplitude with RF lock in </a:t>
            </a:r>
            <a:r>
              <a:rPr lang="en-GB" dirty="0" err="1"/>
              <a:t>amplifyer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2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88863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3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226113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4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064126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When eta goes up, does that mean that the SAW gets faster or slower?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5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721473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steady-state phase line shape</a:t>
                </a:r>
                <a:r>
                  <a:rPr lang="en-US" dirty="0"/>
                  <a:t> using a driven-dissipative Jaynes–Cummings master-equation model.</a:t>
                </a:r>
              </a:p>
              <a:p>
                <a:r>
                  <a:rPr lang="en-US" dirty="0"/>
                  <a:t>Also, panel </a:t>
                </a:r>
                <a:r>
                  <a:rPr lang="en-US" b="1" dirty="0"/>
                  <a:t>3e is the total decoherence rate</a:t>
                </a:r>
                <a:endParaRPr lang="en-US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𝛾</m:t>
                      </m:r>
                      <m:r>
                        <a:rPr lang="en-US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1200" i="1" kern="1200">
                                  <a:solidFill>
                                    <a:schemeClr val="tx1"/>
                                  </a:solidFill>
                                  <a:latin typeface="+mn-lt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lang="ar-AE" sz="1200" i="1" kern="1200">
                                  <a:solidFill>
                                    <a:schemeClr val="tx1"/>
                                  </a:solidFill>
                                  <a:latin typeface="+mn-lt"/>
                                  <a:ea typeface="+mn-ea"/>
                                  <a:cs typeface="+mn-cs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ar-AE" sz="1200" i="0" kern="1200">
                                  <a:solidFill>
                                    <a:schemeClr val="tx1"/>
                                  </a:solidFill>
                                  <a:latin typeface="+mn-lt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ar-AE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𝛾</m:t>
                          </m:r>
                        </m:e>
                        <m:sub>
                          <m: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𝜙</m:t>
                          </m:r>
                        </m:sub>
                      </m:sSub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,</m:t>
                      </m:r>
                    </m:oMath>
                  </m:oMathPara>
                </a14:m>
                <a:endParaRPr lang="ar-AE" dirty="0"/>
              </a:p>
              <a:p>
                <a:r>
                  <a:rPr lang="en-US" dirty="0"/>
                  <a:t>not a clean, independently measured relaxation 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ar-AE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𝛾</m:t>
                        </m:r>
                      </m:e>
                      <m:sub>
                        <m:r>
                          <a:rPr lang="ar-AE" sz="1200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r>
                  <a:rPr lang="ar-AE" dirty="0"/>
                  <a:t>. </a:t>
                </a:r>
                <a:r>
                  <a:rPr lang="en-US" dirty="0"/>
                  <a:t>The authors explicitly say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ar-AE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𝛾</m:t>
                        </m:r>
                      </m:e>
                      <m:sub>
                        <m:r>
                          <a:rPr lang="ar-AE" sz="1200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ar-AE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𝛾</m:t>
                        </m:r>
                      </m:e>
                      <m:sub>
                        <m:r>
                          <a:rPr lang="ar-AE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𝜙</m:t>
                        </m:r>
                      </m:sub>
                    </m:sSub>
                  </m:oMath>
                </a14:m>
                <a:r>
                  <a:rPr lang="en-US" dirty="0"/>
                  <a:t>cannot be separated accurately with this measurement.</a:t>
                </a:r>
              </a:p>
              <a:p>
                <a:endParaRPr lang="LID4096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steady-state phase line shape</a:t>
                </a:r>
                <a:r>
                  <a:rPr lang="en-US" dirty="0"/>
                  <a:t> using a driven-dissipative Jaynes–Cummings master-equation model.</a:t>
                </a:r>
              </a:p>
              <a:p>
                <a:r>
                  <a:rPr lang="en-US" dirty="0"/>
                  <a:t>Also, panel </a:t>
                </a:r>
                <a:r>
                  <a:rPr lang="en-US" b="1" dirty="0"/>
                  <a:t>3e is the total decoherence rate</a:t>
                </a:r>
                <a:endParaRPr lang="en-US" dirty="0"/>
              </a:p>
              <a:p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𝛾=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𝛾_1/2+𝛾_𝜙,</a:t>
                </a:r>
                <a:endParaRPr lang="ar-AE" dirty="0"/>
              </a:p>
              <a:p>
                <a:r>
                  <a:rPr lang="en-US" dirty="0"/>
                  <a:t>not a clean, independently measured relaxation rate 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𝛾_1</a:t>
                </a:r>
                <a:r>
                  <a:rPr lang="ar-AE" dirty="0"/>
                  <a:t>. </a:t>
                </a:r>
                <a:r>
                  <a:rPr lang="en-US" dirty="0"/>
                  <a:t>The authors explicitly say that 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𝛾_1</a:t>
                </a:r>
                <a:r>
                  <a:rPr lang="en-US" dirty="0"/>
                  <a:t>and 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𝛾_𝜙</a:t>
                </a:r>
                <a:r>
                  <a:rPr lang="en-US" dirty="0"/>
                  <a:t>cannot be separated accurately with this measurement.</a:t>
                </a:r>
              </a:p>
              <a:p>
                <a:endParaRPr lang="LID4096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11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913369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14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007256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larger perpendicular field:</a:t>
            </a:r>
          </a:p>
          <a:p>
            <a:r>
              <a:rPr lang="en-US" dirty="0"/>
              <a:t>the Fock–Darwin orbital spectrum changes; </a:t>
            </a:r>
          </a:p>
          <a:p>
            <a:r>
              <a:rPr lang="en-US" dirty="0"/>
              <a:t>orbital gaps can shrink; </a:t>
            </a:r>
          </a:p>
          <a:p>
            <a:r>
              <a:rPr lang="en-US" dirty="0"/>
              <a:t>exchange becomes more important; </a:t>
            </a:r>
          </a:p>
          <a:p>
            <a:r>
              <a:rPr lang="en-US" dirty="0"/>
              <a:t>Zeeman energy </a:t>
            </a:r>
            <a:r>
              <a:rPr lang="en-US" dirty="0" err="1"/>
              <a:t>favours</a:t>
            </a:r>
            <a:r>
              <a:rPr lang="en-US" dirty="0"/>
              <a:t> aligned spins.</a:t>
            </a:r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15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934769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07839-C9C0-A518-CB75-AA4453C0E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22EF8-98F0-9944-4F97-A666B8DAC2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DB213A-DD41-0FEB-A5EB-8382B4C300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larger perpendicular field:</a:t>
            </a:r>
          </a:p>
          <a:p>
            <a:r>
              <a:rPr lang="en-US" dirty="0"/>
              <a:t>the Fock–Darwin orbital spectrum changes; </a:t>
            </a:r>
          </a:p>
          <a:p>
            <a:r>
              <a:rPr lang="en-US" dirty="0"/>
              <a:t>orbital gaps can shrink; </a:t>
            </a:r>
          </a:p>
          <a:p>
            <a:r>
              <a:rPr lang="en-US" dirty="0"/>
              <a:t>exchange becomes more important; </a:t>
            </a:r>
          </a:p>
          <a:p>
            <a:r>
              <a:rPr lang="en-US" dirty="0"/>
              <a:t>Zeeman energy </a:t>
            </a:r>
            <a:r>
              <a:rPr lang="en-US" dirty="0" err="1"/>
              <a:t>favours</a:t>
            </a:r>
            <a:r>
              <a:rPr lang="en-US" dirty="0"/>
              <a:t> aligned spins.</a:t>
            </a:r>
          </a:p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BAD00-2C57-B2D8-49FB-847DE2450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16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939635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20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673585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36575-86D7-7785-9706-D1735E660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F7425A-BBC2-BD0E-B527-9FDC52D525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65421028-38A6-D4CB-B035-EDF145304B3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l"/>
                <a:r>
                  <a:rPr lang="en-US" dirty="0"/>
                  <a:t>Measured tunnel rates are approximately:</a:t>
                </a:r>
              </a:p>
              <a:p>
                <a:pPr algn="l"/>
                <a:r>
                  <a:rPr lang="en-US" baseline="0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00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slow</m:t>
                        </m:r>
                      </m:sub>
                    </m:sSub>
                    <m:r>
                      <a:rPr lang="ar-AE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≃</m:t>
                    </m:r>
                    <m:r>
                      <a:rPr lang="ar-AE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500</m:t>
                    </m:r>
                    <m:r>
                      <m:rPr>
                        <m:nor/>
                      </m:rPr>
                      <a:rPr lang="ar-AE" sz="1200" b="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Hz</m:t>
                    </m:r>
                    <m:r>
                      <a:rPr lang="en-US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lang="ar-AE" sz="1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00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fast</m:t>
                        </m:r>
                      </m:sub>
                    </m:sSub>
                    <m:r>
                      <a:rPr lang="ar-AE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≃</m:t>
                    </m:r>
                    <m:r>
                      <a:rPr lang="ar-AE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30</m:t>
                    </m:r>
                    <m:r>
                      <m:rPr>
                        <m:nor/>
                      </m:rPr>
                      <a:rPr lang="ar-AE" sz="1200" b="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kHz</m:t>
                    </m:r>
                    <m:r>
                      <a:rPr lang="en-US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.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GB" dirty="0"/>
                  <a:t>The four-electron quintet relaxes almost eight times faster than the three-electron quartet.</a:t>
                </a:r>
                <a:endParaRPr lang="LID4096" dirty="0"/>
              </a:p>
            </p:txBody>
          </p:sp>
        </mc:Choice>
        <mc:Fallback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65421028-38A6-D4CB-B035-EDF145304B3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l"/>
                <a:r>
                  <a:rPr lang="en-US" dirty="0"/>
                  <a:t>Measured tunnel rates are approximately:</a:t>
                </a:r>
              </a:p>
              <a:p>
                <a:pPr algn="l"/>
                <a:r>
                  <a:rPr lang="en-US" baseline="0" dirty="0"/>
                  <a:t>   </a:t>
                </a:r>
                <a:r>
                  <a:rPr lang="el-GR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Γ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slow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≃500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" </a:t>
                </a:r>
                <a:r>
                  <a:rPr lang="en-US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" Hz,</a:t>
                </a:r>
                <a:r>
                  <a:rPr lang="en-US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  <a:r>
                  <a:rPr lang="el-GR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Γ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fast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≃30</a:t>
                </a:r>
                <a:r>
                  <a:rPr lang="ar-AE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" </a:t>
                </a:r>
                <a:r>
                  <a:rPr lang="en-US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" kHz.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GB" dirty="0"/>
                  <a:t>The four-electron quintet relaxes almost eight times faster than the three-electron quartet.</a:t>
                </a:r>
                <a:endParaRPr lang="LID4096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C5B9A-38A7-DD29-0CD5-6BC3B771F5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21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161980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78FEF-BBE6-DD9B-6934-13A32D582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B50543-800F-F083-F7C4-A2DF58E6F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D35C9-87F5-DACD-A2F4-0F9AAF888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5515-AECE-224C-DD12-AD237CD0EC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22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465875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426A5-7603-E7C7-62ED-EB7D6081D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3C370C-4479-F328-145F-2F82B07AAB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BB7DCA-5391-283E-DF7D-F69758A5D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Spin relaxation rates calculated using the exact diagonalization method.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3042CE-AB29-9071-BE00-A760C01F3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23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72333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8EEBD-FA40-9142-3CC7-58F2DEA1E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CEBF2F-8DF8-BD49-B1C3-3DDC629993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673A3E-5CF2-EF75-F880-BD54240FF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2516B-EE50-49AE-5287-9628F5E8A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24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590418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2F46B-0CE0-CA6A-4AAB-ED1100836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9B0FE-2079-89BE-08A7-26F64F16A4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955271-3B57-C1BB-5160-CA24BA482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A0136-DEFF-01C4-48A7-C97E05222A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25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914829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EB8CA-010E-8F13-302C-DC6BE5BF5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F4A80-8618-6B0C-BB76-2D7BAFED36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BEFD5B-5FA4-F9CD-13C7-24BEFA0D3D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750EB-3DC4-EF3A-C458-09D0E1189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26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746553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27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23693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057CB-8E7B-554F-BB20-0206EF9E1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27630C-1B01-7D29-D621-B0799E5207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4284EDD1-1155-E823-FD5D-D8CA7D14B85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Fig B&gt; model with the master equation model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he resonator contains a thermal contribution and a driven contribution: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12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pl</m:t>
                          </m:r>
                        </m:sub>
                      </m:sSub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pl</m:t>
                          </m:r>
                          <m: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pl</m:t>
                          </m:r>
                          <m: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drv</m:t>
                          </m:r>
                        </m:sub>
                      </m:sSub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.</m:t>
                      </m:r>
                    </m:oMath>
                  </m:oMathPara>
                </a14:m>
                <a:endParaRPr lang="ar-AE" dirty="0"/>
              </a:p>
              <a:p>
                <a:r>
                  <a:rPr lang="en-US" dirty="0"/>
                  <a:t>They estimate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12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pl</m:t>
                          </m:r>
                          <m: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≃</m:t>
                      </m:r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.</m:t>
                      </m:r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45</m:t>
                      </m:r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,</m:t>
                      </m:r>
                    </m:oMath>
                  </m:oMathPara>
                </a14:m>
                <a:endParaRPr lang="ar-AE" dirty="0"/>
              </a:p>
              <a:p>
                <a:r>
                  <a:rPr lang="en-US" dirty="0"/>
                  <a:t>and, near the resonator frequency in the weak-coupling limit,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12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pl</m:t>
                          </m:r>
                          <m: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drv</m:t>
                          </m:r>
                        </m:sub>
                      </m:sSub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≃</m:t>
                      </m:r>
                      <m:sSup>
                        <m:sSupPr>
                          <m:ctrlPr>
                            <a:rPr lang="ar-AE" sz="1200" i="1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ar-AE" sz="1200" i="1" kern="1200">
                                  <a:solidFill>
                                    <a:schemeClr val="tx1"/>
                                  </a:solidFill>
                                  <a:latin typeface="+mn-lt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ar-AE" sz="1200" i="1" kern="1200">
                                      <a:solidFill>
                                        <a:schemeClr val="tx1"/>
                                      </a:solidFill>
                                      <a:latin typeface="+mn-lt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AE" sz="1200" i="0" kern="1200">
                                      <a:solidFill>
                                        <a:schemeClr val="tx1"/>
                                      </a:solidFill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  <m:r>
                                    <a:rPr lang="ar-AE" sz="1200" i="1" kern="1200">
                                      <a:solidFill>
                                        <a:schemeClr val="tx1"/>
                                      </a:solidFill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  <m:sSub>
                                    <m:sSubPr>
                                      <m:ctrlPr>
                                        <a:rPr lang="ar-AE" sz="1200" i="1" kern="1200">
                                          <a:solidFill>
                                            <a:schemeClr val="tx1"/>
                                          </a:solidFill>
                                          <a:latin typeface="+mn-lt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sz="1200" i="1" kern="1200">
                                          <a:solidFill>
                                            <a:schemeClr val="tx1"/>
                                          </a:solidFill>
                                          <a:latin typeface="+mn-lt"/>
                                          <a:ea typeface="+mn-ea"/>
                                          <a:cs typeface="+mn-cs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ar-AE" sz="1200" i="1" kern="1200">
                                          <a:solidFill>
                                            <a:schemeClr val="tx1"/>
                                          </a:solidFill>
                                          <a:latin typeface="+mn-lt"/>
                                          <a:ea typeface="+mn-ea"/>
                                          <a:cs typeface="+mn-cs"/>
                                        </a:rPr>
                                        <m:t>𝑑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ar-AE" sz="1200" i="1" kern="1200">
                                      <a:solidFill>
                                        <a:schemeClr val="tx1"/>
                                      </a:solidFill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h</m:t>
                                  </m:r>
                                  <m:r>
                                    <a:rPr lang="ar-AE" sz="1200" i="1" kern="1200">
                                      <a:solidFill>
                                        <a:schemeClr val="tx1"/>
                                      </a:solidFill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𝜅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ar-AE" sz="1200" i="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lang="ar-AE" sz="120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m:t>.</m:t>
                      </m:r>
                    </m:oMath>
                  </m:oMathPara>
                </a14:m>
                <a:endParaRPr lang="ar-AE" dirty="0"/>
              </a:p>
              <a:p>
                <a:r>
                  <a:rPr lang="en-US" dirty="0"/>
                  <a:t>K uncertain scaling factor</a:t>
                </a:r>
                <a:endParaRPr lang="LID4096" dirty="0"/>
              </a:p>
            </p:txBody>
          </p:sp>
        </mc:Choice>
        <mc:Fallback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4284EDD1-1155-E823-FD5D-D8CA7D14B85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Fig B&gt; model with the master equation model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he resonator contains a thermal contribution and a driven contribution:</a:t>
                </a:r>
              </a:p>
              <a:p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𝑛_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pl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=𝑛_(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pl,th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)+𝑛_(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pl,drv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).</a:t>
                </a:r>
                <a:endParaRPr lang="ar-AE" dirty="0"/>
              </a:p>
              <a:p>
                <a:r>
                  <a:rPr lang="en-US" dirty="0"/>
                  <a:t>They estimate</a:t>
                </a:r>
              </a:p>
              <a:p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𝑛_(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pl,th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)≃0.45,</a:t>
                </a:r>
                <a:endParaRPr lang="ar-AE" dirty="0"/>
              </a:p>
              <a:p>
                <a:r>
                  <a:rPr lang="en-US" dirty="0"/>
                  <a:t>and, near the resonator frequency in the weak-coupling limit,</a:t>
                </a:r>
              </a:p>
              <a:p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𝑛_(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pl,drv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)≃((2𝑒𝑉_𝑑)/ℎ𝜅)^2.</a:t>
                </a:r>
                <a:endParaRPr lang="ar-AE" dirty="0"/>
              </a:p>
              <a:p>
                <a:r>
                  <a:rPr lang="en-US" dirty="0"/>
                  <a:t>K uncertain scaling factor</a:t>
                </a:r>
                <a:endParaRPr lang="LID4096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0C6C0-4F53-11B3-1981-D57880F02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9253E-6F73-4011-9709-EB40AB43F41A}" type="slidenum">
              <a:rPr lang="en-CH" smtClean="0"/>
              <a:t>28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075593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C49-6EDF-48E3-B2D0-FCB6628CAAB8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528-751C-4EF7-B8DD-A75BA468B379}" type="slidenum">
              <a:rPr lang="en-CH" smtClean="0"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64964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2C8B-4DE1-439F-A336-0B09896C29DD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946826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1B7EC-4FC6-4B5E-89D2-CC8046D73CD9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528-751C-4EF7-B8DD-A75BA468B379}" type="slidenum">
              <a:rPr lang="en-CH" smtClean="0"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9861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7326-D8C2-47E3-BF06-04A06C060592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528-751C-4EF7-B8DD-A75BA468B379}" type="slidenum">
              <a:rPr lang="en-CH" smtClean="0"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934446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AB433-02E8-4CEA-B291-5B43F021CA54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528-751C-4EF7-B8DD-A75BA468B379}" type="slidenum">
              <a:rPr lang="en-CH" smtClean="0"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50567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0F81-D542-4586-BEDC-03C57D17B175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528-751C-4EF7-B8DD-A75BA468B379}" type="slidenum">
              <a:rPr lang="en-CH" smtClean="0"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918652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3656-F2DF-4B67-A151-9226EBCCE4A1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528-751C-4EF7-B8DD-A75BA468B379}" type="slidenum">
              <a:rPr lang="en-CH" smtClean="0"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27336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31224-6BED-4E4C-9927-6A26343F3CD5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528-751C-4EF7-B8DD-A75BA468B379}" type="slidenum">
              <a:rPr lang="en-CH" smtClean="0"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159912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FE0A-26DE-4C07-BA5B-6A6D529AAEEC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528-751C-4EF7-B8DD-A75BA468B379}" type="slidenum">
              <a:rPr lang="en-CH" smtClean="0"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9496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9D82-D792-459F-9169-2998FB5F5DC4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528-751C-4EF7-B8DD-A75BA468B379}" type="slidenum">
              <a:rPr lang="en-CH" smtClean="0"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06312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0D6B-66BE-47CC-BAC7-1EBC80FF20ED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2F528-751C-4EF7-B8DD-A75BA468B379}" type="slidenum">
              <a:rPr lang="en-CH" smtClean="0"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13204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ECEAF-D01B-4B41-B737-528559A94554}" type="datetime8">
              <a:rPr lang="en-CH" smtClean="0"/>
              <a:t>07/23/2026 10:11</a:t>
            </a:fld>
            <a:endParaRPr lang="en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964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2F528-751C-4EF7-B8DD-A75BA468B379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874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EC6ED8-B89C-346E-2EEA-9B593425362D}"/>
              </a:ext>
            </a:extLst>
          </p:cNvPr>
          <p:cNvSpPr/>
          <p:nvPr/>
        </p:nvSpPr>
        <p:spPr>
          <a:xfrm rot="5400000">
            <a:off x="5539720" y="-5554850"/>
            <a:ext cx="11126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128EA5-F1D6-3F05-D9AF-720F0EDE7609}"/>
              </a:ext>
            </a:extLst>
          </p:cNvPr>
          <p:cNvSpPr/>
          <p:nvPr/>
        </p:nvSpPr>
        <p:spPr>
          <a:xfrm rot="5400000">
            <a:off x="5768199" y="434200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98AE2A-5B97-4847-E36E-7D9821179750}"/>
              </a:ext>
            </a:extLst>
          </p:cNvPr>
          <p:cNvSpPr txBox="1"/>
          <p:nvPr/>
        </p:nvSpPr>
        <p:spPr>
          <a:xfrm>
            <a:off x="0" y="24214"/>
            <a:ext cx="12192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400" dirty="0"/>
              <a:t>Spin Qubits in high magnetic fields, </a:t>
            </a:r>
          </a:p>
          <a:p>
            <a:pPr algn="ctr"/>
            <a:r>
              <a:rPr lang="en-GB" sz="3400" dirty="0"/>
              <a:t>what have we gained, what have we lost?</a:t>
            </a:r>
            <a:endParaRPr lang="en-CH" sz="3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BF188B-545F-DF2D-8706-2E69698C4F41}"/>
              </a:ext>
            </a:extLst>
          </p:cNvPr>
          <p:cNvSpPr txBox="1"/>
          <p:nvPr/>
        </p:nvSpPr>
        <p:spPr>
          <a:xfrm>
            <a:off x="0" y="5740853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Aldo Tarascio - Spin Journal Club 27.07.2026</a:t>
            </a:r>
            <a:endParaRPr lang="en-CH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8D841D-8E9C-F471-2DAF-3BBBCCD4F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601" y="1624652"/>
            <a:ext cx="6196891" cy="20021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A6582E-68FB-314A-63D6-7163DFB47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709" y="3626825"/>
            <a:ext cx="6062673" cy="193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035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3FFC52A-8496-0054-8321-FD4DEB6AAC55}"/>
              </a:ext>
            </a:extLst>
          </p:cNvPr>
          <p:cNvSpPr/>
          <p:nvPr/>
        </p:nvSpPr>
        <p:spPr>
          <a:xfrm rot="5400000">
            <a:off x="5768200" y="-5769271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E2115E-10CF-3213-6926-F29450F3EC78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251A9F-3F61-DE62-CA2A-DE7E75B7EAEE}"/>
              </a:ext>
            </a:extLst>
          </p:cNvPr>
          <p:cNvSpPr txBox="1"/>
          <p:nvPr/>
        </p:nvSpPr>
        <p:spPr>
          <a:xfrm>
            <a:off x="1415594" y="23666"/>
            <a:ext cx="8587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In the beginning high fields were attractive</a:t>
            </a:r>
            <a:endParaRPr lang="en-CH" sz="3600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32BDC5B-A40B-544B-B3A8-9D291D29B9D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58300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2</a:t>
            </a:fld>
            <a:endParaRPr lang="en-CH" dirty="0"/>
          </a:p>
        </p:txBody>
      </p:sp>
      <p:pic>
        <p:nvPicPr>
          <p:cNvPr id="2050" name="Picture 2" descr="Single-shot read-out of an individual electron spin in a ...">
            <a:extLst>
              <a:ext uri="{FF2B5EF4-FFF2-40B4-BE49-F238E27FC236}">
                <a16:creationId xmlns:a16="http://schemas.microsoft.com/office/drawing/2014/main" id="{7457C419-CEDB-F694-7E6F-0CF9EF29AB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"/>
          <a:stretch>
            <a:fillRect/>
          </a:stretch>
        </p:blipFill>
        <p:spPr bwMode="auto">
          <a:xfrm>
            <a:off x="7665834" y="1206111"/>
            <a:ext cx="4147743" cy="441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0A6475-175F-2CC1-694D-CEF308984848}"/>
                  </a:ext>
                </a:extLst>
              </p:cNvPr>
              <p:cNvSpPr txBox="1"/>
              <p:nvPr/>
            </p:nvSpPr>
            <p:spPr>
              <a:xfrm>
                <a:off x="462355" y="1673532"/>
                <a:ext cx="10386692" cy="30777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𝑍</m:t>
                        </m:r>
                      </m:sub>
                    </m:sSub>
                    <m:r>
                      <a:rPr lang="ar-AE" sz="2400" i="0">
                        <a:latin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lang="ar-A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ar-AE" sz="24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ar-AE" sz="2400" dirty="0"/>
                  <a:t>: </a:t>
                </a:r>
                <a:r>
                  <a:rPr lang="en-US" sz="2400" dirty="0"/>
                  <a:t>strong thermal polarization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400" dirty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50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𝑚𝐾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ar-AE" sz="24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𝐺𝐻𝑧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𝜇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eV</m:t>
                    </m:r>
                  </m:oMath>
                </a14:m>
                <a:endParaRPr lang="en-US" sz="2400" dirty="0"/>
              </a:p>
              <a:p>
                <a:pPr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Spectrally separated spin states. </a:t>
                </a:r>
              </a:p>
              <a:p>
                <a:pPr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Energy-selective tunnelling for spin-to-charge conversion. </a:t>
                </a:r>
              </a:p>
              <a:p>
                <a:pPr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Straightforward initialization into the ground state.</a:t>
                </a:r>
              </a:p>
              <a:p>
                <a:pPr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Spin-polarized loading and unloading. 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0A6475-175F-2CC1-694D-CEF308984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355" y="1673532"/>
                <a:ext cx="10386692" cy="3077766"/>
              </a:xfrm>
              <a:prstGeom prst="rect">
                <a:avLst/>
              </a:prstGeom>
              <a:blipFill>
                <a:blip r:embed="rId4"/>
                <a:stretch>
                  <a:fillRect l="-939" t="-1786" b="-377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1384255-8B4F-C4D9-33EC-4F01B79F053C}"/>
              </a:ext>
            </a:extLst>
          </p:cNvPr>
          <p:cNvSpPr txBox="1"/>
          <p:nvPr/>
        </p:nvSpPr>
        <p:spPr>
          <a:xfrm>
            <a:off x="8011742" y="5750002"/>
            <a:ext cx="39833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rgbClr val="222222"/>
                </a:solidFill>
                <a:effectLst/>
                <a:latin typeface="-apple-system"/>
              </a:rPr>
              <a:t>Elzerman, J., Hanson, R., Willems van Beveren, L.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-apple-system"/>
              </a:rPr>
              <a:t>et al.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-apple-system"/>
              </a:rPr>
              <a:t> Single-shot read-out of an individual electron spin in a quantum dot. 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-apple-system"/>
              </a:rPr>
              <a:t>Nature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  <a:r>
              <a:rPr lang="en-GB" sz="1400" b="1" i="0" dirty="0">
                <a:solidFill>
                  <a:srgbClr val="222222"/>
                </a:solidFill>
                <a:effectLst/>
                <a:latin typeface="-apple-system"/>
              </a:rPr>
              <a:t>430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-apple-system"/>
              </a:rPr>
              <a:t>, 431–435 (2004)</a:t>
            </a:r>
            <a:endParaRPr lang="LID4096" sz="1400" dirty="0"/>
          </a:p>
        </p:txBody>
      </p:sp>
    </p:spTree>
    <p:extLst>
      <p:ext uri="{BB962C8B-B14F-4D97-AF65-F5344CB8AC3E}">
        <p14:creationId xmlns:p14="http://schemas.microsoft.com/office/powerpoint/2010/main" val="2583037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F969A-61C9-49A5-F7A6-89569E2FC9D5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0AB30F-E153-63B0-B1CB-A9866AA6A119}"/>
              </a:ext>
            </a:extLst>
          </p:cNvPr>
          <p:cNvSpPr txBox="1"/>
          <p:nvPr/>
        </p:nvSpPr>
        <p:spPr>
          <a:xfrm>
            <a:off x="1415593" y="23666"/>
            <a:ext cx="6905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Low-Field Measurements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F93C58-AA56-0F1A-37B7-A7A9A44EC541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A958A-30C9-BB77-0D57-B0FA882FB98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58300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3</a:t>
            </a:fld>
            <a:endParaRPr lang="en-CH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04C1CDF-66F4-C754-C731-12E832A2B489}"/>
                  </a:ext>
                </a:extLst>
              </p:cNvPr>
              <p:cNvSpPr txBox="1"/>
              <p:nvPr/>
            </p:nvSpPr>
            <p:spPr>
              <a:xfrm>
                <a:off x="343759" y="1742422"/>
                <a:ext cx="8798522" cy="31957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Pauli-spin-blockade and latched readout reduce reliance on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ar-AE" sz="2000" i="1">
                            <a:latin typeface="Cambria Math" panose="02040503050406030204" pitchFamily="18" charset="0"/>
                          </a:rPr>
                          <m:t>𝑍</m:t>
                        </m:r>
                      </m:sub>
                    </m:sSub>
                  </m:oMath>
                </a14:m>
                <a:r>
                  <a:rPr lang="ar-AE" sz="2000" dirty="0"/>
                  <a:t>. </a:t>
                </a:r>
              </a:p>
              <a:p>
                <a:pPr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Micromagnets and intrinsic spin-orbit coupling enable electrical driving. </a:t>
                </a:r>
              </a:p>
              <a:p>
                <a:pPr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Exchange and single-triplet encodings can operate at very low field. </a:t>
                </a:r>
              </a:p>
              <a:p>
                <a:pPr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Lower fields simplify integration with superconducting resonators. </a:t>
                </a:r>
              </a:p>
              <a:p>
                <a:pPr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Smaller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ar-AE" sz="2000" i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sz="2000" dirty="0"/>
                  <a:t>reduces orbital distortion, level crossings, and structured reservoir effects. </a:t>
                </a:r>
              </a:p>
              <a:p>
                <a:pPr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Fluctuations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000" dirty="0"/>
                  <a:t> produce frequency noise proportional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, so large fields can magnify electrical noise coupled through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000" dirty="0"/>
                  <a:t>-factor modulation.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04C1CDF-66F4-C754-C731-12E832A2B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59" y="1742422"/>
                <a:ext cx="8798522" cy="3195747"/>
              </a:xfrm>
              <a:prstGeom prst="rect">
                <a:avLst/>
              </a:prstGeom>
              <a:blipFill>
                <a:blip r:embed="rId3"/>
                <a:stretch>
                  <a:fillRect l="-693" t="-1336" b="-2481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68E2ABB-D9D0-7045-5456-5AA0DDE6E18C}"/>
              </a:ext>
            </a:extLst>
          </p:cNvPr>
          <p:cNvSpPr txBox="1"/>
          <p:nvPr/>
        </p:nvSpPr>
        <p:spPr>
          <a:xfrm>
            <a:off x="482982" y="1021543"/>
            <a:ext cx="60948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We learned to do the same jobs in a different way</a:t>
            </a:r>
            <a:endParaRPr lang="LID4096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73C568-56AB-BB52-A26A-EF0748965808}"/>
              </a:ext>
            </a:extLst>
          </p:cNvPr>
          <p:cNvSpPr txBox="1"/>
          <p:nvPr/>
        </p:nvSpPr>
        <p:spPr>
          <a:xfrm>
            <a:off x="420129" y="5258938"/>
            <a:ext cx="9885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More than everything: A setup is easier to build below 1 GHz!</a:t>
            </a: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71120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D733812-6A41-27FF-ECEB-93DDAD4D2E29}"/>
              </a:ext>
            </a:extLst>
          </p:cNvPr>
          <p:cNvSpPr/>
          <p:nvPr/>
        </p:nvSpPr>
        <p:spPr>
          <a:xfrm rot="5400000">
            <a:off x="576820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29BB7F-852F-7D3D-3FEF-24C268F5ECD8}"/>
              </a:ext>
            </a:extLst>
          </p:cNvPr>
          <p:cNvSpPr txBox="1"/>
          <p:nvPr/>
        </p:nvSpPr>
        <p:spPr>
          <a:xfrm>
            <a:off x="1415593" y="23666"/>
            <a:ext cx="7639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Magnetic fields for spin qubits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C55230-E3B2-ED38-1519-5AB1E1ED17FE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Slide Number Placeholder 16">
            <a:extLst>
              <a:ext uri="{FF2B5EF4-FFF2-40B4-BE49-F238E27FC236}">
                <a16:creationId xmlns:a16="http://schemas.microsoft.com/office/drawing/2014/main" id="{73D48992-0369-EE4A-E5AD-6281FEABB5D4}"/>
              </a:ext>
            </a:extLst>
          </p:cNvPr>
          <p:cNvSpPr txBox="1">
            <a:spLocks/>
          </p:cNvSpPr>
          <p:nvPr/>
        </p:nvSpPr>
        <p:spPr>
          <a:xfrm>
            <a:off x="9258300" y="64611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32F528-751C-4EF7-B8DD-A75BA468B379}" type="slidenum">
              <a:rPr lang="en-CH" smtClean="0"/>
              <a:pPr/>
              <a:t>4</a:t>
            </a:fld>
            <a:endParaRPr lang="en-CH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56761A8-9CEE-951C-23BF-2751E012273C}"/>
              </a:ext>
            </a:extLst>
          </p:cNvPr>
          <p:cNvCxnSpPr/>
          <p:nvPr/>
        </p:nvCxnSpPr>
        <p:spPr>
          <a:xfrm>
            <a:off x="1189407" y="1815050"/>
            <a:ext cx="916462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617B386-81C5-E5A3-B87F-C36F7A285278}"/>
              </a:ext>
            </a:extLst>
          </p:cNvPr>
          <p:cNvSpPr txBox="1"/>
          <p:nvPr/>
        </p:nvSpPr>
        <p:spPr>
          <a:xfrm>
            <a:off x="859398" y="1106842"/>
            <a:ext cx="1608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-Single-Triplet</a:t>
            </a:r>
          </a:p>
          <a:p>
            <a:r>
              <a:rPr lang="en-US" dirty="0"/>
              <a:t>-Exchange </a:t>
            </a:r>
            <a:endParaRPr lang="LID4096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9AA977-1531-4DDA-DF11-45CDC99F61A2}"/>
              </a:ext>
            </a:extLst>
          </p:cNvPr>
          <p:cNvSpPr txBox="1"/>
          <p:nvPr/>
        </p:nvSpPr>
        <p:spPr>
          <a:xfrm>
            <a:off x="2997581" y="1106842"/>
            <a:ext cx="1904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-Electron or Hole single-spin qubits</a:t>
            </a:r>
            <a:endParaRPr lang="LID4096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365B0F-9B2F-9EB4-CBB5-5F88398AC429}"/>
              </a:ext>
            </a:extLst>
          </p:cNvPr>
          <p:cNvSpPr txBox="1"/>
          <p:nvPr/>
        </p:nvSpPr>
        <p:spPr>
          <a:xfrm>
            <a:off x="6171568" y="1127372"/>
            <a:ext cx="1904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-High-spin experiments</a:t>
            </a:r>
            <a:endParaRPr lang="LID4096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02B6DA-BA19-202E-6593-B249D7994BAE}"/>
              </a:ext>
            </a:extLst>
          </p:cNvPr>
          <p:cNvSpPr txBox="1"/>
          <p:nvPr/>
        </p:nvSpPr>
        <p:spPr>
          <a:xfrm>
            <a:off x="8605385" y="1127372"/>
            <a:ext cx="153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Plasmonic resonator</a:t>
            </a:r>
            <a:endParaRPr lang="LID4096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0EAEBC-4034-5D95-6996-2B847751C50A}"/>
              </a:ext>
            </a:extLst>
          </p:cNvPr>
          <p:cNvSpPr txBox="1"/>
          <p:nvPr/>
        </p:nvSpPr>
        <p:spPr>
          <a:xfrm>
            <a:off x="1044332" y="1885726"/>
            <a:ext cx="921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&lt;0.01 T</a:t>
            </a:r>
            <a:endParaRPr lang="LID4096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D220FF-A34E-4246-9927-C1899E4A4526}"/>
              </a:ext>
            </a:extLst>
          </p:cNvPr>
          <p:cNvSpPr txBox="1"/>
          <p:nvPr/>
        </p:nvSpPr>
        <p:spPr>
          <a:xfrm>
            <a:off x="3567526" y="1885726"/>
            <a:ext cx="84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0.15 T</a:t>
            </a:r>
            <a:endParaRPr lang="LID4096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79CC70-42D1-CEC1-43FA-EC2DCAB3047B}"/>
              </a:ext>
            </a:extLst>
          </p:cNvPr>
          <p:cNvSpPr txBox="1"/>
          <p:nvPr/>
        </p:nvSpPr>
        <p:spPr>
          <a:xfrm>
            <a:off x="6255724" y="1907383"/>
            <a:ext cx="66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1.7 T</a:t>
            </a:r>
            <a:endParaRPr lang="LID4096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F5F4BD-C72F-0C28-A664-D711E5AC1827}"/>
              </a:ext>
            </a:extLst>
          </p:cNvPr>
          <p:cNvSpPr txBox="1"/>
          <p:nvPr/>
        </p:nvSpPr>
        <p:spPr>
          <a:xfrm>
            <a:off x="8943922" y="1885726"/>
            <a:ext cx="84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&gt;3 T</a:t>
            </a:r>
            <a:endParaRPr lang="LID4096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3E4E785-3781-413B-4E48-9EA767CEC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94" y="3112222"/>
            <a:ext cx="1323063" cy="13680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7590084-F8AA-4591-9CF3-A59203DC1CF2}"/>
              </a:ext>
            </a:extLst>
          </p:cNvPr>
          <p:cNvSpPr txBox="1"/>
          <p:nvPr/>
        </p:nvSpPr>
        <p:spPr>
          <a:xfrm>
            <a:off x="143644" y="4697282"/>
            <a:ext cx="3487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Jirovec, D., Hofmann, A., Ballabio, A.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-apple-system"/>
              </a:rPr>
              <a:t>et al.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</a:p>
          <a:p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A singlet-triplet hole spin qubit in planar Ge</a:t>
            </a:r>
          </a:p>
          <a:p>
            <a:r>
              <a:rPr lang="en-US" sz="1200" b="0" i="1" dirty="0">
                <a:solidFill>
                  <a:srgbClr val="222222"/>
                </a:solidFill>
                <a:effectLst/>
                <a:latin typeface="-apple-system"/>
              </a:rPr>
              <a:t>Nat. Mater.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  <a:r>
              <a:rPr lang="en-US" sz="1200" b="1" i="0" dirty="0">
                <a:solidFill>
                  <a:srgbClr val="222222"/>
                </a:solidFill>
                <a:effectLst/>
                <a:latin typeface="-apple-system"/>
              </a:rPr>
              <a:t>20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 (2021)</a:t>
            </a:r>
            <a:endParaRPr lang="LID4096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AE3B30-982D-6F15-6BB9-30F30F4D7FA0}"/>
              </a:ext>
            </a:extLst>
          </p:cNvPr>
          <p:cNvSpPr txBox="1"/>
          <p:nvPr/>
        </p:nvSpPr>
        <p:spPr>
          <a:xfrm>
            <a:off x="186489" y="5440697"/>
            <a:ext cx="24467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sz="1200" b="0" i="0" dirty="0">
                <a:solidFill>
                  <a:srgbClr val="222222"/>
                </a:solidFill>
                <a:effectLst/>
                <a:latin typeface="-apple-system"/>
              </a:rPr>
              <a:t>Broz, J.D., Hoke, J.C., Acuna, E. </a:t>
            </a:r>
            <a:r>
              <a:rPr lang="en-GB" sz="1200" b="0" i="1" dirty="0">
                <a:solidFill>
                  <a:srgbClr val="222222"/>
                </a:solidFill>
                <a:effectLst/>
                <a:latin typeface="-apple-system"/>
              </a:rPr>
              <a:t>et al.</a:t>
            </a:r>
            <a:r>
              <a:rPr lang="en-GB" sz="1200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</a:p>
          <a:p>
            <a:pPr algn="l">
              <a:buNone/>
            </a:pPr>
            <a:r>
              <a:rPr lang="en-GB" sz="1200" b="0" i="0" dirty="0">
                <a:solidFill>
                  <a:srgbClr val="222222"/>
                </a:solidFill>
                <a:effectLst/>
                <a:latin typeface="-apple-system"/>
              </a:rPr>
              <a:t>Demonstration of an always-on</a:t>
            </a:r>
          </a:p>
          <a:p>
            <a:pPr algn="l">
              <a:buNone/>
            </a:pPr>
            <a:r>
              <a:rPr lang="en-GB" sz="1200" b="0" i="0" dirty="0">
                <a:solidFill>
                  <a:srgbClr val="222222"/>
                </a:solidFill>
                <a:effectLst/>
                <a:latin typeface="-apple-system"/>
              </a:rPr>
              <a:t>exchange-only spin qubit. </a:t>
            </a:r>
          </a:p>
          <a:p>
            <a:r>
              <a:rPr lang="en-GB" sz="1200" b="0" i="1" dirty="0">
                <a:solidFill>
                  <a:srgbClr val="222222"/>
                </a:solidFill>
                <a:effectLst/>
                <a:latin typeface="-apple-system"/>
              </a:rPr>
              <a:t>Nat Commun</a:t>
            </a:r>
            <a:r>
              <a:rPr lang="en-GB" sz="1200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  <a:r>
              <a:rPr lang="en-GB" sz="1200" b="1" i="0" dirty="0">
                <a:solidFill>
                  <a:srgbClr val="222222"/>
                </a:solidFill>
                <a:effectLst/>
                <a:latin typeface="-apple-system"/>
              </a:rPr>
              <a:t>17 </a:t>
            </a:r>
            <a:r>
              <a:rPr lang="en-US" sz="1200" dirty="0">
                <a:solidFill>
                  <a:srgbClr val="222222"/>
                </a:solidFill>
                <a:latin typeface="-apple-system"/>
              </a:rPr>
              <a:t>(2026)</a:t>
            </a:r>
            <a:endParaRPr lang="en-GB" sz="1200" b="0" i="0" dirty="0">
              <a:solidFill>
                <a:srgbClr val="222222"/>
              </a:solidFill>
              <a:effectLst/>
              <a:latin typeface="-apple-system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45EA47B-8896-21B8-C8A9-CA066205D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593" y="3045709"/>
            <a:ext cx="1611923" cy="145396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FF378A9-988F-68F1-A2DB-90EDACD60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1392" y="2874354"/>
            <a:ext cx="2107646" cy="152684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58E13AE-E91E-BD9E-80CF-FB1BE83C4BBE}"/>
              </a:ext>
            </a:extLst>
          </p:cNvPr>
          <p:cNvSpPr txBox="1"/>
          <p:nvPr/>
        </p:nvSpPr>
        <p:spPr>
          <a:xfrm>
            <a:off x="3201822" y="4618173"/>
            <a:ext cx="29697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Zhao, R., Tanttu, T., Tan, K.Y.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-apple-system"/>
              </a:rPr>
              <a:t>et al.</a:t>
            </a:r>
            <a:endParaRPr lang="en-US" sz="1200" dirty="0">
              <a:solidFill>
                <a:srgbClr val="222222"/>
              </a:solidFill>
              <a:latin typeface="-apple-system"/>
            </a:endParaRPr>
          </a:p>
          <a:p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Single-spin qubits in isotopically </a:t>
            </a:r>
          </a:p>
          <a:p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enriched silicon at low magnetic field. </a:t>
            </a:r>
          </a:p>
          <a:p>
            <a:r>
              <a:rPr lang="en-US" sz="1200" b="0" i="1" dirty="0">
                <a:solidFill>
                  <a:srgbClr val="222222"/>
                </a:solidFill>
                <a:effectLst/>
                <a:latin typeface="-apple-system"/>
              </a:rPr>
              <a:t>Nat Commun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  <a:r>
              <a:rPr lang="en-US" sz="1200" b="1" i="0" dirty="0">
                <a:solidFill>
                  <a:srgbClr val="222222"/>
                </a:solidFill>
                <a:effectLst/>
                <a:latin typeface="-apple-system"/>
              </a:rPr>
              <a:t>10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-apple-system"/>
              </a:rPr>
              <a:t>, (2019)</a:t>
            </a:r>
            <a:endParaRPr lang="LID4096" sz="120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BF2391E-E847-7E27-0DE4-E4F2E36CEB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568" y="2709696"/>
            <a:ext cx="1427957" cy="15268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433E670-8024-F62B-6D62-0E288DA0AD8E}"/>
              </a:ext>
            </a:extLst>
          </p:cNvPr>
          <p:cNvSpPr txBox="1"/>
          <p:nvPr/>
        </p:nvSpPr>
        <p:spPr>
          <a:xfrm>
            <a:off x="8577084" y="4424394"/>
            <a:ext cx="34244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Lin, C., </a:t>
            </a:r>
            <a:r>
              <a:rPr lang="en-GB" b="0" i="1" dirty="0">
                <a:solidFill>
                  <a:srgbClr val="222222"/>
                </a:solidFill>
                <a:effectLst/>
                <a:latin typeface="-apple-system"/>
              </a:rPr>
              <a:t>et al.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Dispersive detection of 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a charge qubit with a 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broadband high-impedance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quantum-Hall plasmon resonator. </a:t>
            </a:r>
          </a:p>
          <a:p>
            <a:r>
              <a:rPr lang="en-GB" b="0" i="1" dirty="0">
                <a:solidFill>
                  <a:srgbClr val="222222"/>
                </a:solidFill>
                <a:effectLst/>
                <a:latin typeface="-apple-system"/>
              </a:rPr>
              <a:t>Nat Commun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  <a:r>
              <a:rPr lang="en-GB" b="1" i="0" dirty="0">
                <a:solidFill>
                  <a:srgbClr val="222222"/>
                </a:solidFill>
                <a:effectLst/>
                <a:latin typeface="-apple-system"/>
              </a:rPr>
              <a:t>17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, (2026). </a:t>
            </a:r>
            <a:endParaRPr lang="LID4096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A5D2A2E-979B-98AC-A019-ABC5DA8B7C28}"/>
              </a:ext>
            </a:extLst>
          </p:cNvPr>
          <p:cNvSpPr txBox="1"/>
          <p:nvPr/>
        </p:nvSpPr>
        <p:spPr>
          <a:xfrm>
            <a:off x="5631905" y="4401200"/>
            <a:ext cx="287957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Kiyama, H. </a:t>
            </a:r>
            <a:r>
              <a:rPr lang="en-GB" b="0" i="1" dirty="0">
                <a:solidFill>
                  <a:srgbClr val="222222"/>
                </a:solidFill>
                <a:effectLst/>
                <a:latin typeface="-apple-system"/>
              </a:rPr>
              <a:t>et al.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  <a:r>
              <a:rPr lang="en-GB" dirty="0">
                <a:solidFill>
                  <a:srgbClr val="222222"/>
                </a:solidFill>
                <a:latin typeface="-apple-system"/>
              </a:rPr>
              <a:t> </a:t>
            </a:r>
          </a:p>
          <a:p>
            <a:r>
              <a:rPr lang="en-GB" dirty="0">
                <a:solidFill>
                  <a:srgbClr val="222222"/>
                </a:solidFill>
                <a:latin typeface="-apple-system"/>
              </a:rPr>
              <a:t>Preparation and Readout of </a:t>
            </a:r>
          </a:p>
          <a:p>
            <a:r>
              <a:rPr lang="en-GB" dirty="0">
                <a:solidFill>
                  <a:srgbClr val="222222"/>
                </a:solidFill>
                <a:latin typeface="-apple-system"/>
              </a:rPr>
              <a:t>Multielectron High-Spin</a:t>
            </a:r>
          </a:p>
          <a:p>
            <a:r>
              <a:rPr lang="en-GB" dirty="0">
                <a:solidFill>
                  <a:srgbClr val="222222"/>
                </a:solidFill>
                <a:latin typeface="-apple-system"/>
              </a:rPr>
              <a:t>States in a Gate-Defined </a:t>
            </a:r>
          </a:p>
          <a:p>
            <a:r>
              <a:rPr lang="en-GB" dirty="0">
                <a:solidFill>
                  <a:srgbClr val="222222"/>
                </a:solidFill>
                <a:latin typeface="-apple-system"/>
              </a:rPr>
              <a:t>GaAs/</a:t>
            </a:r>
            <a:r>
              <a:rPr lang="en-GB" dirty="0" err="1">
                <a:solidFill>
                  <a:srgbClr val="222222"/>
                </a:solidFill>
                <a:latin typeface="-apple-system"/>
              </a:rPr>
              <a:t>AlGaAs</a:t>
            </a:r>
            <a:r>
              <a:rPr lang="en-GB" dirty="0">
                <a:solidFill>
                  <a:srgbClr val="222222"/>
                </a:solidFill>
                <a:latin typeface="-apple-system"/>
              </a:rPr>
              <a:t> Quantum Dot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. </a:t>
            </a:r>
            <a:r>
              <a:rPr lang="en-GB" i="1" dirty="0">
                <a:solidFill>
                  <a:srgbClr val="222222"/>
                </a:solidFill>
                <a:latin typeface="-apple-system"/>
              </a:rPr>
              <a:t> </a:t>
            </a:r>
          </a:p>
          <a:p>
            <a:r>
              <a:rPr lang="en-GB" i="1" dirty="0">
                <a:solidFill>
                  <a:srgbClr val="222222"/>
                </a:solidFill>
                <a:latin typeface="-apple-system"/>
              </a:rPr>
              <a:t>Phys. Rev. Lett. </a:t>
            </a:r>
            <a:r>
              <a:rPr lang="en-GB" b="1" dirty="0">
                <a:solidFill>
                  <a:srgbClr val="222222"/>
                </a:solidFill>
                <a:latin typeface="-apple-system"/>
              </a:rPr>
              <a:t>127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, (2021). </a:t>
            </a:r>
            <a:endParaRPr lang="LID4096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694624B-99C1-8C98-E822-4C971385CE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1482" y="2325733"/>
            <a:ext cx="2375607" cy="201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7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6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98A6C41-708D-2BD6-F5D7-E96BF8AED568}"/>
              </a:ext>
            </a:extLst>
          </p:cNvPr>
          <p:cNvSpPr/>
          <p:nvPr/>
        </p:nvSpPr>
        <p:spPr>
          <a:xfrm rot="5400000">
            <a:off x="5768320" y="-5779726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0A103A-6933-7E83-91BD-B2C858A7E5E1}"/>
              </a:ext>
            </a:extLst>
          </p:cNvPr>
          <p:cNvSpPr txBox="1"/>
          <p:nvPr/>
        </p:nvSpPr>
        <p:spPr>
          <a:xfrm>
            <a:off x="1415593" y="23666"/>
            <a:ext cx="5789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One field, Three systems</a:t>
            </a:r>
            <a:endParaRPr lang="en-CH" sz="36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B46097-1864-8907-09A7-91A882CD8458}"/>
              </a:ext>
            </a:extLst>
          </p:cNvPr>
          <p:cNvSpPr/>
          <p:nvPr/>
        </p:nvSpPr>
        <p:spPr>
          <a:xfrm rot="5400000">
            <a:off x="5911393" y="568701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550DBB93-59B9-624F-FE68-3852AA69410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58300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5</a:t>
            </a:fld>
            <a:endParaRPr lang="en-C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BF4B4B-54ED-3F40-7C7F-FBDA603F97B6}"/>
              </a:ext>
            </a:extLst>
          </p:cNvPr>
          <p:cNvSpPr txBox="1"/>
          <p:nvPr/>
        </p:nvSpPr>
        <p:spPr>
          <a:xfrm>
            <a:off x="386730" y="1774573"/>
            <a:ext cx="380713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US" sz="2400" b="1" dirty="0"/>
              <a:t>The dot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Zeeman splitting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Fock–Darwin spectrum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Orbital compression and crossings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8AA507-A980-9663-A573-79217AC3DA7A}"/>
              </a:ext>
            </a:extLst>
          </p:cNvPr>
          <p:cNvSpPr txBox="1"/>
          <p:nvPr/>
        </p:nvSpPr>
        <p:spPr>
          <a:xfrm>
            <a:off x="4193866" y="1774573"/>
            <a:ext cx="3807136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US" sz="2400" b="1" dirty="0"/>
              <a:t>The fermionic environment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Landau-quantized bulk density of states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Spatially and energetically selective tunnelling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Spin-resolved reservoirs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D3D9D8-9A14-FFB0-DBDC-7A67E4A65FFB}"/>
              </a:ext>
            </a:extLst>
          </p:cNvPr>
          <p:cNvSpPr txBox="1"/>
          <p:nvPr/>
        </p:nvSpPr>
        <p:spPr>
          <a:xfrm>
            <a:off x="8001002" y="1748651"/>
            <a:ext cx="380713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US" sz="2400" b="1" dirty="0"/>
              <a:t>The bosonic environment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Edge </a:t>
            </a:r>
            <a:r>
              <a:rPr lang="en-US" sz="2400" dirty="0" err="1"/>
              <a:t>magnetoplasmons</a:t>
            </a:r>
            <a:r>
              <a:rPr lang="en-US" sz="2400" dirty="0"/>
              <a:t>.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Chiral microwave propagation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Quantized high impedance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B2332-4A14-D3F3-78B9-586712AED885}"/>
              </a:ext>
            </a:extLst>
          </p:cNvPr>
          <p:cNvSpPr txBox="1"/>
          <p:nvPr/>
        </p:nvSpPr>
        <p:spPr>
          <a:xfrm>
            <a:off x="709864" y="1076680"/>
            <a:ext cx="244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The Son</a:t>
            </a:r>
            <a:endParaRPr lang="LID4096" sz="2000" b="1" u="sng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AB4656-EF14-DBA1-7319-B010FB2EC20E}"/>
              </a:ext>
            </a:extLst>
          </p:cNvPr>
          <p:cNvSpPr txBox="1"/>
          <p:nvPr/>
        </p:nvSpPr>
        <p:spPr>
          <a:xfrm>
            <a:off x="4669972" y="1073534"/>
            <a:ext cx="244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The Father</a:t>
            </a:r>
            <a:endParaRPr lang="LID4096" sz="2000" b="1" u="sng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DE47E8-27EE-DC12-15F2-2DF1F162BF42}"/>
              </a:ext>
            </a:extLst>
          </p:cNvPr>
          <p:cNvSpPr txBox="1"/>
          <p:nvPr/>
        </p:nvSpPr>
        <p:spPr>
          <a:xfrm>
            <a:off x="8767584" y="1073534"/>
            <a:ext cx="244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The Holy Ghost</a:t>
            </a:r>
            <a:endParaRPr lang="LID4096" sz="2000" b="1" u="sng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621B65-B97C-5297-6FF0-25FE51FDC0F1}"/>
              </a:ext>
            </a:extLst>
          </p:cNvPr>
          <p:cNvSpPr txBox="1"/>
          <p:nvPr/>
        </p:nvSpPr>
        <p:spPr>
          <a:xfrm>
            <a:off x="8278299" y="4516055"/>
            <a:ext cx="34244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Lin, C., </a:t>
            </a:r>
            <a:r>
              <a:rPr lang="en-GB" b="0" i="1" dirty="0">
                <a:solidFill>
                  <a:srgbClr val="222222"/>
                </a:solidFill>
                <a:effectLst/>
                <a:latin typeface="-apple-system"/>
              </a:rPr>
              <a:t>et al.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Dispersive detection of 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a charge qubit with a 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broadband high-impedance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quantum-Hall plasmon resonator. </a:t>
            </a:r>
          </a:p>
          <a:p>
            <a:r>
              <a:rPr lang="en-GB" b="0" i="1" dirty="0">
                <a:solidFill>
                  <a:srgbClr val="222222"/>
                </a:solidFill>
                <a:effectLst/>
                <a:latin typeface="-apple-system"/>
              </a:rPr>
              <a:t>Nat Commun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  <a:r>
              <a:rPr lang="en-GB" b="1" i="0" dirty="0">
                <a:solidFill>
                  <a:srgbClr val="222222"/>
                </a:solidFill>
                <a:effectLst/>
                <a:latin typeface="-apple-system"/>
              </a:rPr>
              <a:t>17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, (2026). </a:t>
            </a:r>
            <a:endParaRPr lang="LID4096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103647-040B-44E0-17ED-ECE5F3BEE4EC}"/>
              </a:ext>
            </a:extLst>
          </p:cNvPr>
          <p:cNvSpPr txBox="1"/>
          <p:nvPr/>
        </p:nvSpPr>
        <p:spPr>
          <a:xfrm>
            <a:off x="2290298" y="4416596"/>
            <a:ext cx="287957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Kiyama, H. </a:t>
            </a:r>
            <a:r>
              <a:rPr lang="en-GB" b="0" i="1" dirty="0">
                <a:solidFill>
                  <a:srgbClr val="222222"/>
                </a:solidFill>
                <a:effectLst/>
                <a:latin typeface="-apple-system"/>
              </a:rPr>
              <a:t>et al.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 </a:t>
            </a:r>
            <a:r>
              <a:rPr lang="en-GB" dirty="0">
                <a:solidFill>
                  <a:srgbClr val="222222"/>
                </a:solidFill>
                <a:latin typeface="-apple-system"/>
              </a:rPr>
              <a:t> </a:t>
            </a:r>
          </a:p>
          <a:p>
            <a:r>
              <a:rPr lang="en-GB" dirty="0">
                <a:solidFill>
                  <a:srgbClr val="222222"/>
                </a:solidFill>
                <a:latin typeface="-apple-system"/>
              </a:rPr>
              <a:t>Preparation and Readout of </a:t>
            </a:r>
          </a:p>
          <a:p>
            <a:r>
              <a:rPr lang="en-GB" dirty="0">
                <a:solidFill>
                  <a:srgbClr val="222222"/>
                </a:solidFill>
                <a:latin typeface="-apple-system"/>
              </a:rPr>
              <a:t>Multielectron High-Spin</a:t>
            </a:r>
          </a:p>
          <a:p>
            <a:r>
              <a:rPr lang="en-GB" dirty="0">
                <a:solidFill>
                  <a:srgbClr val="222222"/>
                </a:solidFill>
                <a:latin typeface="-apple-system"/>
              </a:rPr>
              <a:t>States in a Gate-Defined </a:t>
            </a:r>
          </a:p>
          <a:p>
            <a:r>
              <a:rPr lang="en-GB" dirty="0">
                <a:solidFill>
                  <a:srgbClr val="222222"/>
                </a:solidFill>
                <a:latin typeface="-apple-system"/>
              </a:rPr>
              <a:t>GaAs/</a:t>
            </a:r>
            <a:r>
              <a:rPr lang="en-GB" dirty="0" err="1">
                <a:solidFill>
                  <a:srgbClr val="222222"/>
                </a:solidFill>
                <a:latin typeface="-apple-system"/>
              </a:rPr>
              <a:t>AlGaAs</a:t>
            </a:r>
            <a:r>
              <a:rPr lang="en-GB" dirty="0">
                <a:solidFill>
                  <a:srgbClr val="222222"/>
                </a:solidFill>
                <a:latin typeface="-apple-system"/>
              </a:rPr>
              <a:t> Quantum Dot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. </a:t>
            </a:r>
            <a:r>
              <a:rPr lang="en-GB" i="1" dirty="0">
                <a:solidFill>
                  <a:srgbClr val="222222"/>
                </a:solidFill>
                <a:latin typeface="-apple-system"/>
              </a:rPr>
              <a:t> </a:t>
            </a:r>
          </a:p>
          <a:p>
            <a:r>
              <a:rPr lang="en-GB" i="1" dirty="0">
                <a:solidFill>
                  <a:srgbClr val="222222"/>
                </a:solidFill>
                <a:latin typeface="-apple-system"/>
              </a:rPr>
              <a:t>Phys. Rev. Lett. </a:t>
            </a:r>
            <a:r>
              <a:rPr lang="en-GB" b="1" dirty="0">
                <a:solidFill>
                  <a:srgbClr val="222222"/>
                </a:solidFill>
                <a:latin typeface="-apple-system"/>
              </a:rPr>
              <a:t>127</a:t>
            </a:r>
            <a:r>
              <a:rPr lang="en-GB" b="0" i="0" dirty="0">
                <a:solidFill>
                  <a:srgbClr val="222222"/>
                </a:solidFill>
                <a:effectLst/>
                <a:latin typeface="-apple-system"/>
              </a:rPr>
              <a:t>, (2021).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86809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6F969A-61C9-49A5-F7A6-89569E2FC9D5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0AB30F-E153-63B0-B1CB-A9866AA6A119}"/>
              </a:ext>
            </a:extLst>
          </p:cNvPr>
          <p:cNvSpPr txBox="1"/>
          <p:nvPr/>
        </p:nvSpPr>
        <p:spPr>
          <a:xfrm>
            <a:off x="1415593" y="23666"/>
            <a:ext cx="6518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 high impedance resonator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F93C58-AA56-0F1A-37B7-A7A9A44EC541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A958A-30C9-BB77-0D57-B0FA882FB98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6</a:t>
            </a:fld>
            <a:endParaRPr lang="en-CH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BFB7C55-0BBC-A9E3-6F51-DC428F76EFEC}"/>
                  </a:ext>
                </a:extLst>
              </p:cNvPr>
              <p:cNvSpPr txBox="1"/>
              <p:nvPr/>
            </p:nvSpPr>
            <p:spPr>
              <a:xfrm>
                <a:off x="394568" y="4730802"/>
                <a:ext cx="60948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EMP</m:t>
                        </m:r>
                      </m:sub>
                    </m:sSub>
                    <m:r>
                      <a:rPr lang="ar-AE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𝜈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</m:t>
                    </m:r>
                  </m:oMath>
                </a14:m>
                <a:r>
                  <a:rPr lang="en-US" dirty="0"/>
                  <a:t>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≃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9</m:t>
                    </m:r>
                    <m:r>
                      <m:rPr>
                        <m:nor/>
                      </m:rPr>
                      <a:rPr lang="en-US" b="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>
                        <a:latin typeface="Cambria Math" panose="02040503050406030204" pitchFamily="18" charset="0"/>
                      </a:rPr>
                      <m:t>k</m:t>
                    </m:r>
                    <m:r>
                      <m:rPr>
                        <m:sty m:val="p"/>
                      </m:rPr>
                      <a:rPr lang="el-GR" b="0" i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endParaRPr lang="el-GR" b="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BFB7C55-0BBC-A9E3-6F51-DC428F76E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568" y="4730802"/>
                <a:ext cx="6094854" cy="369332"/>
              </a:xfrm>
              <a:prstGeom prst="rect">
                <a:avLst/>
              </a:prstGeom>
              <a:blipFill>
                <a:blip r:embed="rId2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638C715-2BD8-27EC-A804-163722DC54BC}"/>
                  </a:ext>
                </a:extLst>
              </p:cNvPr>
              <p:cNvSpPr txBox="1"/>
              <p:nvPr/>
            </p:nvSpPr>
            <p:spPr>
              <a:xfrm>
                <a:off x="261073" y="5365448"/>
                <a:ext cx="4572001" cy="565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𝑛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EMP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D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µ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𝐺𝐻𝑧</m:t>
                      </m:r>
                    </m:oMath>
                  </m:oMathPara>
                </a14:m>
                <a:endParaRPr lang="ar-AE" i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638C715-2BD8-27EC-A804-163722DC5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73" y="5365448"/>
                <a:ext cx="4572001" cy="5653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21D889F-26B9-3BAF-D355-560C14847286}"/>
              </a:ext>
            </a:extLst>
          </p:cNvPr>
          <p:cNvSpPr txBox="1"/>
          <p:nvPr/>
        </p:nvSpPr>
        <p:spPr>
          <a:xfrm>
            <a:off x="275519" y="1222694"/>
            <a:ext cx="10401648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High impedance resonators have large vacuum fluctuation and can couple strongly to DQD</a:t>
            </a:r>
          </a:p>
          <a:p>
            <a:pPr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They can be used to readout, perform operation and couple distant qubits </a:t>
            </a:r>
          </a:p>
          <a:p>
            <a:pPr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spcAft>
                <a:spcPts val="1000"/>
              </a:spcAft>
            </a:pPr>
            <a:r>
              <a:rPr lang="en-US" sz="2000" dirty="0"/>
              <a:t>A native solution: using the high impedance edge states of the QHE with the slow EMP modes</a:t>
            </a:r>
          </a:p>
          <a:p>
            <a:pPr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7FADB5A-77C8-B6F5-33F9-957365F59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022" y="2855531"/>
            <a:ext cx="4303868" cy="353105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8BB2EE5-1916-5940-9713-089DE3053C8A}"/>
              </a:ext>
            </a:extLst>
          </p:cNvPr>
          <p:cNvSpPr txBox="1"/>
          <p:nvPr/>
        </p:nvSpPr>
        <p:spPr>
          <a:xfrm>
            <a:off x="8416949" y="6119335"/>
            <a:ext cx="6094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Kumada et </a:t>
            </a:r>
            <a:r>
              <a:rPr lang="en-US" dirty="0" err="1"/>
              <a:t>al.PRB</a:t>
            </a:r>
            <a:r>
              <a:rPr lang="en-US" dirty="0"/>
              <a:t> 84, 045314 (2011)</a:t>
            </a:r>
            <a:endParaRPr lang="LID4096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4073274-4817-42AD-B446-A15CE2098FE5}"/>
                  </a:ext>
                </a:extLst>
              </p:cNvPr>
              <p:cNvSpPr txBox="1"/>
              <p:nvPr/>
            </p:nvSpPr>
            <p:spPr>
              <a:xfrm>
                <a:off x="1026797" y="3394413"/>
                <a:ext cx="3040552" cy="910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𝐿𝐶</m:t>
                              </m:r>
                            </m:e>
                          </m:rad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           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den>
                          </m:f>
                        </m:e>
                      </m:rad>
                      <m:r>
                        <a:rPr lang="ar-AE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4073274-4817-42AD-B446-A15CE2098F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797" y="3394413"/>
                <a:ext cx="3040552" cy="9106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111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9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4A8AF-5847-ED8F-9D80-1F9418210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1BB725-9B60-0CA0-FB11-DD8A07333A64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CF4B9-CB67-ABCC-FCFE-7124FBAD5B5B}"/>
              </a:ext>
            </a:extLst>
          </p:cNvPr>
          <p:cNvSpPr txBox="1"/>
          <p:nvPr/>
        </p:nvSpPr>
        <p:spPr>
          <a:xfrm>
            <a:off x="1415593" y="23666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Device layout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D37070-AB15-DA7B-09A8-C2C86561261B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F1C5F4-9156-5D92-90D2-93CDF770BC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7</a:t>
            </a:fld>
            <a:endParaRPr lang="en-CH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DEAA11-7696-05DF-5154-3C97A1ACFD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50"/>
          <a:stretch>
            <a:fillRect/>
          </a:stretch>
        </p:blipFill>
        <p:spPr>
          <a:xfrm>
            <a:off x="133221" y="865352"/>
            <a:ext cx="5152237" cy="54279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519013CD-DCC4-FD9B-98C8-288243A1D63D}"/>
              </a:ext>
            </a:extLst>
          </p:cNvPr>
          <p:cNvSpPr/>
          <p:nvPr/>
        </p:nvSpPr>
        <p:spPr>
          <a:xfrm>
            <a:off x="708144" y="990027"/>
            <a:ext cx="4577314" cy="152629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2058F5C-9926-CAC5-A126-0F351FAA0133}"/>
              </a:ext>
            </a:extLst>
          </p:cNvPr>
          <p:cNvCxnSpPr>
            <a:cxnSpLocks/>
            <a:endCxn id="10" idx="6"/>
          </p:cNvCxnSpPr>
          <p:nvPr/>
        </p:nvCxnSpPr>
        <p:spPr>
          <a:xfrm flipH="1">
            <a:off x="5285458" y="1433143"/>
            <a:ext cx="962942" cy="32003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5BC56B6-1B5A-BDA9-A2E0-66ACE05B2A06}"/>
              </a:ext>
            </a:extLst>
          </p:cNvPr>
          <p:cNvSpPr txBox="1"/>
          <p:nvPr/>
        </p:nvSpPr>
        <p:spPr>
          <a:xfrm>
            <a:off x="6387050" y="865352"/>
            <a:ext cx="5096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used in this experiment: future experiment showing coupling?</a:t>
            </a:r>
            <a:endParaRPr lang="LID4096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8E80903-0F5A-AABD-178C-2A12541D8F2B}"/>
                  </a:ext>
                </a:extLst>
              </p:cNvPr>
              <p:cNvSpPr txBox="1"/>
              <p:nvPr/>
            </p:nvSpPr>
            <p:spPr>
              <a:xfrm>
                <a:off x="5285458" y="2320964"/>
                <a:ext cx="6906542" cy="37190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+mj-lt"/>
                  <a:buAutoNum type="arabicPeriod"/>
                </a:pPr>
                <a:r>
                  <a:rPr lang="en-US" b="1" dirty="0"/>
                  <a:t>Quantum-Hall disk</a:t>
                </a:r>
                <a:r>
                  <a:rPr lang="en-US" dirty="0"/>
                  <a:t> 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b="1" dirty="0"/>
                  <a:t>Closed chiral edge</a:t>
                </a:r>
                <a:r>
                  <a:rPr lang="en-US" dirty="0"/>
                  <a:t> 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b="1" dirty="0"/>
                  <a:t>Microwave injector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inj</m:t>
                        </m:r>
                      </m:sub>
                    </m:sSub>
                  </m:oMath>
                </a14:m>
                <a:endParaRPr lang="ar-AE" dirty="0"/>
              </a:p>
              <a:p>
                <a:pPr>
                  <a:buFont typeface="+mj-lt"/>
                  <a:buAutoNum type="arabicPeriod"/>
                </a:pPr>
                <a:r>
                  <a:rPr lang="en-US" b="1" dirty="0"/>
                  <a:t>Microwave detector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det</m:t>
                        </m:r>
                      </m:sub>
                    </m:sSub>
                  </m:oMath>
                </a14:m>
                <a:endParaRPr lang="ar-AE" dirty="0"/>
              </a:p>
              <a:p>
                <a:pPr>
                  <a:buFont typeface="+mj-lt"/>
                  <a:buAutoNum type="arabicPeriod"/>
                </a:pPr>
                <a:r>
                  <a:rPr lang="en-US" b="1" dirty="0"/>
                  <a:t>Nearby double quantum dot</a:t>
                </a:r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pPr>
                  <a:buNone/>
                </a:pPr>
                <a:r>
                  <a:rPr lang="en-US" dirty="0"/>
                  <a:t>GaAs/</a:t>
                </a:r>
                <a:r>
                  <a:rPr lang="en-US" dirty="0" err="1"/>
                  <a:t>AlGaAs</a:t>
                </a:r>
                <a:r>
                  <a:rPr lang="en-US" dirty="0"/>
                  <a:t> 2DEG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100</m:t>
                    </m:r>
                    <m:r>
                      <m:rPr>
                        <m:nor/>
                      </m:rPr>
                      <a:rPr lang="en-US" b="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>
                        <a:latin typeface="Cambria Math" panose="02040503050406030204" pitchFamily="18" charset="0"/>
                      </a:rPr>
                      <m:t>nm</m:t>
                    </m:r>
                  </m:oMath>
                </a14:m>
                <a:r>
                  <a:rPr lang="en-US" dirty="0"/>
                  <a:t> below the surface. 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Gate-controlled constrictions close the edge into a resonator.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Injector and detector couple capacitively to the circulating charge wave. 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The plasmon travels clockwise around a perimeter of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113</m:t>
                    </m:r>
                    <m:r>
                      <m:rPr>
                        <m:nor/>
                      </m:rPr>
                      <a:rPr lang="en-US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𝜇</m:t>
                    </m:r>
                    <m:r>
                      <m:rPr>
                        <m:sty m:val="p"/>
                      </m:rPr>
                      <a:rPr lang="en-US" b="0" i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dirty="0"/>
                  <a:t>. 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8E80903-0F5A-AABD-178C-2A12541D8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458" y="2320964"/>
                <a:ext cx="6906542" cy="3719031"/>
              </a:xfrm>
              <a:prstGeom prst="rect">
                <a:avLst/>
              </a:prstGeom>
              <a:blipFill>
                <a:blip r:embed="rId3"/>
                <a:stretch>
                  <a:fillRect l="-706" t="-984" r="-706" b="-1639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329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7F61B-45E0-38D0-5821-233FBCA05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4C52E1-E97A-1FBE-FAFD-296267BB6A0E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20323F-D8B2-E0AC-89B5-ABDDDA57A06E}"/>
              </a:ext>
            </a:extLst>
          </p:cNvPr>
          <p:cNvSpPr txBox="1"/>
          <p:nvPr/>
        </p:nvSpPr>
        <p:spPr>
          <a:xfrm>
            <a:off x="1415593" y="23666"/>
            <a:ext cx="6065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Characterizing the resonator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94D9A9-F2A0-FACD-B17E-5700D9EED60E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F3AB7B-37CB-D43D-589B-6AA564B55C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8</a:t>
            </a:fld>
            <a:endParaRPr lang="en-C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2B1F15-0DCC-CD37-1AD9-B5A822E1A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48" y="1034394"/>
            <a:ext cx="7209126" cy="545427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C2A655F-59CE-91DC-C14F-7B602AEEFEA7}"/>
                  </a:ext>
                </a:extLst>
              </p:cNvPr>
              <p:cNvSpPr txBox="1"/>
              <p:nvPr/>
            </p:nvSpPr>
            <p:spPr>
              <a:xfrm>
                <a:off x="7689669" y="1750423"/>
                <a:ext cx="3692434" cy="3141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Q of just 4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κ = 600 MHz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To achieve strong coupling:</a:t>
                </a:r>
              </a:p>
              <a:p>
                <a:endParaRPr lang="en-US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150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</m:rad>
                      <m:r>
                        <a:rPr lang="en-150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g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≫ </m:t>
                      </m:r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, </m:t>
                      </m:r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lang="LID4096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C2A655F-59CE-91DC-C14F-7B602AEEF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669" y="1750423"/>
                <a:ext cx="3692434" cy="3141886"/>
              </a:xfrm>
              <a:prstGeom prst="rect">
                <a:avLst/>
              </a:prstGeom>
              <a:blipFill>
                <a:blip r:embed="rId3"/>
                <a:stretch>
                  <a:fillRect l="-2475" t="-155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200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B4E38-890A-7F4B-0E67-645A96DD9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71CA70-9E35-16E5-87F5-3A22A7FF1C04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86F1D0-95E2-BC29-7262-59F1D86D2B68}"/>
              </a:ext>
            </a:extLst>
          </p:cNvPr>
          <p:cNvSpPr txBox="1"/>
          <p:nvPr/>
        </p:nvSpPr>
        <p:spPr>
          <a:xfrm>
            <a:off x="1415593" y="23666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Coupling to the dot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5F4B70-10B3-FC1E-F05D-C41C193EEB27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969DDB-9F35-7E9C-4613-3BA83CF2721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9</a:t>
            </a:fld>
            <a:endParaRPr lang="en-C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9C1F8F-8A44-EF28-F8FC-A1B9BF982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80" y="669997"/>
            <a:ext cx="6675300" cy="5178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365788-B8AD-7C4A-BFDF-C78EA0806E52}"/>
              </a:ext>
            </a:extLst>
          </p:cNvPr>
          <p:cNvSpPr txBox="1"/>
          <p:nvPr/>
        </p:nvSpPr>
        <p:spPr>
          <a:xfrm>
            <a:off x="6888480" y="1268751"/>
            <a:ext cx="37098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</a:t>
            </a:r>
            <a:r>
              <a:rPr lang="LID4096" dirty="0"/>
              <a:t>he plasmon’s local electric potential </a:t>
            </a:r>
            <a:endParaRPr lang="en-US" dirty="0"/>
          </a:p>
          <a:p>
            <a:r>
              <a:rPr lang="LID4096" dirty="0"/>
              <a:t>modulates the DQD detuning</a:t>
            </a:r>
            <a:endParaRPr lang="en-US" dirty="0"/>
          </a:p>
          <a:p>
            <a:r>
              <a:rPr lang="LID4096" dirty="0"/>
              <a:t>δε = ηeV</a:t>
            </a:r>
            <a:r>
              <a:rPr lang="LID4096" baseline="-25000" dirty="0"/>
              <a:t>ch</a:t>
            </a:r>
            <a:r>
              <a:rPr lang="LID4096" dirty="0"/>
              <a:t>, η ≃ 0.032.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C5E682F-892F-BB5D-3408-865D0AB379BD}"/>
                  </a:ext>
                </a:extLst>
              </p:cNvPr>
              <p:cNvSpPr txBox="1"/>
              <p:nvPr/>
            </p:nvSpPr>
            <p:spPr>
              <a:xfrm>
                <a:off x="6995250" y="2357001"/>
                <a:ext cx="2438400" cy="656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ID4096" i="1" dirty="0" smtClean="0">
                          <a:latin typeface="Cambria Math" panose="02040503050406030204" pitchFamily="18" charset="0"/>
                        </a:rPr>
                        <m:t>h</m:t>
                      </m:r>
                      <m:sSub>
                        <m:sSubPr>
                          <m:ctrlPr>
                            <a:rPr lang="en-15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LID4096" i="1" dirty="0" smtClean="0">
                          <a:latin typeface="Cambria Math" panose="02040503050406030204" pitchFamily="18" charset="0"/>
                        </a:rPr>
                        <m:t> =</m:t>
                      </m:r>
                      <m:rad>
                        <m:radPr>
                          <m:degHide m:val="on"/>
                          <m:ctrlPr>
                            <a:rPr lang="en-15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15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LID4096" i="1" dirty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LID4096" i="1" dirty="0"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Sup>
                            <m:sSub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sub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C5E682F-892F-BB5D-3408-865D0AB37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5250" y="2357001"/>
                <a:ext cx="2438400" cy="6560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D500FB8C-B1B9-B93B-88E5-EBD378344236}"/>
              </a:ext>
            </a:extLst>
          </p:cNvPr>
          <p:cNvSpPr txBox="1"/>
          <p:nvPr/>
        </p:nvSpPr>
        <p:spPr>
          <a:xfrm>
            <a:off x="6766559" y="3219360"/>
            <a:ext cx="50509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/>
              <a:t>The electric-dipole</a:t>
            </a:r>
            <a:r>
              <a:rPr lang="en-US" dirty="0"/>
              <a:t> </a:t>
            </a:r>
            <a:r>
              <a:rPr lang="LID4096" dirty="0"/>
              <a:t>coupling is strongest near ε = 0</a:t>
            </a:r>
            <a:endParaRPr lang="en-US" dirty="0"/>
          </a:p>
          <a:p>
            <a:r>
              <a:rPr lang="en-US" dirty="0"/>
              <a:t>Where the electron is delocalized</a:t>
            </a:r>
            <a:endParaRPr lang="LID4096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7AAED-0DB9-6F06-8D68-7F196DA751F7}"/>
              </a:ext>
            </a:extLst>
          </p:cNvPr>
          <p:cNvSpPr txBox="1"/>
          <p:nvPr/>
        </p:nvSpPr>
        <p:spPr>
          <a:xfrm>
            <a:off x="0" y="5863411"/>
            <a:ext cx="1332411" cy="369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Dispersive</a:t>
            </a:r>
            <a:endParaRPr lang="LID4096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B18C1C-7BF2-E5C6-2D0E-E05351D31EDA}"/>
              </a:ext>
            </a:extLst>
          </p:cNvPr>
          <p:cNvSpPr txBox="1"/>
          <p:nvPr/>
        </p:nvSpPr>
        <p:spPr>
          <a:xfrm>
            <a:off x="5434148" y="5877305"/>
            <a:ext cx="1332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Resonant</a:t>
            </a:r>
          </a:p>
          <a:p>
            <a:r>
              <a:rPr lang="en-US" dirty="0"/>
              <a:t>(coupling?)</a:t>
            </a:r>
            <a:endParaRPr lang="LID4096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FEF3CD2-59E2-3D1D-C18B-3E03EBB91B1B}"/>
                  </a:ext>
                </a:extLst>
              </p:cNvPr>
              <p:cNvSpPr txBox="1"/>
              <p:nvPr/>
            </p:nvSpPr>
            <p:spPr>
              <a:xfrm>
                <a:off x="966651" y="5763276"/>
                <a:ext cx="1810771" cy="725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≃−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h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-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</m:den>
                      </m:f>
                      <m:r>
                        <a:rPr lang="ar-AE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FEF3CD2-59E2-3D1D-C18B-3E03EBB91B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651" y="5763276"/>
                <a:ext cx="1810771" cy="7253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5753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C5DE7-39A7-25D6-3EBF-02225B0A0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43E62B-BBC2-C813-56CA-680607BE0416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D6AA42-D5FA-5F7E-CCCB-BDB8C9A4BB58}"/>
              </a:ext>
            </a:extLst>
          </p:cNvPr>
          <p:cNvSpPr txBox="1"/>
          <p:nvPr/>
        </p:nvSpPr>
        <p:spPr>
          <a:xfrm>
            <a:off x="1415593" y="23666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Spectroscopy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23C5A9-C8D0-D7F9-0A7E-C8D8330C3D0F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DA1087-0B1F-F0AA-4183-4DF2833991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10</a:t>
            </a:fld>
            <a:endParaRPr lang="en-C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5E7046-926C-01E1-B598-E5EF60A8A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686" y="1001804"/>
            <a:ext cx="1716015" cy="54593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62BD90-3AF6-CB42-A55B-FF8722C93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833" y="3641331"/>
            <a:ext cx="2734057" cy="28197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85CA1D-7D10-4F72-7B46-2A826E8F9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782" y="846961"/>
            <a:ext cx="3048425" cy="314368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4D7DEF-DDF9-2FCC-F656-B7C93D659D09}"/>
              </a:ext>
            </a:extLst>
          </p:cNvPr>
          <p:cNvCxnSpPr/>
          <p:nvPr/>
        </p:nvCxnSpPr>
        <p:spPr>
          <a:xfrm>
            <a:off x="1280160" y="1741714"/>
            <a:ext cx="818606" cy="0"/>
          </a:xfrm>
          <a:prstGeom prst="line">
            <a:avLst/>
          </a:prstGeom>
          <a:ln w="571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8A648E1-BE20-3E28-1704-1CB6C7BE0339}"/>
              </a:ext>
            </a:extLst>
          </p:cNvPr>
          <p:cNvCxnSpPr>
            <a:cxnSpLocks/>
          </p:cNvCxnSpPr>
          <p:nvPr/>
        </p:nvCxnSpPr>
        <p:spPr>
          <a:xfrm>
            <a:off x="2101227" y="1741714"/>
            <a:ext cx="1016442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0E4D6E0-CC62-6489-8792-699AA5E528BA}"/>
              </a:ext>
            </a:extLst>
          </p:cNvPr>
          <p:cNvCxnSpPr>
            <a:cxnSpLocks/>
          </p:cNvCxnSpPr>
          <p:nvPr/>
        </p:nvCxnSpPr>
        <p:spPr>
          <a:xfrm flipV="1">
            <a:off x="2159726" y="5651862"/>
            <a:ext cx="1033196" cy="130629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E57BA97-5FDF-E3B1-71BC-3C1CF7772682}"/>
              </a:ext>
            </a:extLst>
          </p:cNvPr>
          <p:cNvCxnSpPr>
            <a:cxnSpLocks/>
          </p:cNvCxnSpPr>
          <p:nvPr/>
        </p:nvCxnSpPr>
        <p:spPr>
          <a:xfrm>
            <a:off x="1282621" y="5817326"/>
            <a:ext cx="818606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8F6F6B0D-3EDE-C612-44A0-2C8966906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1288" y="2382792"/>
            <a:ext cx="5840508" cy="339969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338E06C-9AC1-9DE4-02EE-C957DF0B05FB}"/>
              </a:ext>
            </a:extLst>
          </p:cNvPr>
          <p:cNvSpPr txBox="1"/>
          <p:nvPr/>
        </p:nvSpPr>
        <p:spPr>
          <a:xfrm>
            <a:off x="6992983" y="1741714"/>
            <a:ext cx="4230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not a plasmon resonator</a:t>
            </a:r>
          </a:p>
          <a:p>
            <a:r>
              <a:rPr lang="en-US" dirty="0"/>
              <a:t>JJ array resonator </a:t>
            </a:r>
            <a:r>
              <a:rPr lang="en-US" dirty="0" err="1"/>
              <a:t>Scarlino</a:t>
            </a:r>
            <a:r>
              <a:rPr lang="en-US" dirty="0"/>
              <a:t> PRX 12 2022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8973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D34FE-4BAD-DF2D-6A3F-E375C0DFA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7270DD-52F5-8B75-894F-EB6DA0A32223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DEA850-D3B0-5CEF-37B5-669B9732FB7E}"/>
              </a:ext>
            </a:extLst>
          </p:cNvPr>
          <p:cNvSpPr txBox="1"/>
          <p:nvPr/>
        </p:nvSpPr>
        <p:spPr>
          <a:xfrm>
            <a:off x="1415593" y="23666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Spectroscopy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9ACAFD-D0B4-5CFB-B054-935D328270E0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DCC5C2-589C-5D05-9CA4-4ADBCCFBA6B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11</a:t>
            </a:fld>
            <a:endParaRPr lang="en-C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F10C40-D53E-EBD4-A227-BB00D3AFA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686" y="1001804"/>
            <a:ext cx="1716015" cy="54593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747F1B-8FA9-4E14-C7C2-88A81E78B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833" y="3641331"/>
            <a:ext cx="2734057" cy="28197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C629BF-7059-453B-C1C2-6CC6F86EDC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8782" y="846961"/>
            <a:ext cx="3048425" cy="314368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EDDB102-5513-D302-7F99-056B5ADA9D0D}"/>
              </a:ext>
            </a:extLst>
          </p:cNvPr>
          <p:cNvCxnSpPr/>
          <p:nvPr/>
        </p:nvCxnSpPr>
        <p:spPr>
          <a:xfrm>
            <a:off x="1280160" y="1741714"/>
            <a:ext cx="818606" cy="0"/>
          </a:xfrm>
          <a:prstGeom prst="line">
            <a:avLst/>
          </a:prstGeom>
          <a:ln w="571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58D607-C7D8-F094-F39F-597A082A6D58}"/>
              </a:ext>
            </a:extLst>
          </p:cNvPr>
          <p:cNvCxnSpPr>
            <a:cxnSpLocks/>
          </p:cNvCxnSpPr>
          <p:nvPr/>
        </p:nvCxnSpPr>
        <p:spPr>
          <a:xfrm>
            <a:off x="2101227" y="1741714"/>
            <a:ext cx="1016442" cy="0"/>
          </a:xfrm>
          <a:prstGeom prst="line">
            <a:avLst/>
          </a:prstGeom>
          <a:ln w="57150">
            <a:solidFill>
              <a:srgbClr val="00B05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3819FA-AAEE-0525-107A-C41B89537F18}"/>
              </a:ext>
            </a:extLst>
          </p:cNvPr>
          <p:cNvCxnSpPr>
            <a:cxnSpLocks/>
          </p:cNvCxnSpPr>
          <p:nvPr/>
        </p:nvCxnSpPr>
        <p:spPr>
          <a:xfrm flipV="1">
            <a:off x="2159726" y="5651862"/>
            <a:ext cx="1033196" cy="130629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B60FE29-5A4C-2AFA-830A-4C05D949DBB9}"/>
              </a:ext>
            </a:extLst>
          </p:cNvPr>
          <p:cNvCxnSpPr>
            <a:cxnSpLocks/>
          </p:cNvCxnSpPr>
          <p:nvPr/>
        </p:nvCxnSpPr>
        <p:spPr>
          <a:xfrm>
            <a:off x="1282621" y="5817326"/>
            <a:ext cx="818606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0BE171E-8E2E-2F2A-76E2-496BDEEC48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315" y="655483"/>
            <a:ext cx="5179999" cy="561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9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402A2-84D4-F0C2-BF17-670A11F10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7D036A-58E5-76C3-40B6-6F36F0460F36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A38C60-4631-A959-BFFB-DFD9038BFE57}"/>
              </a:ext>
            </a:extLst>
          </p:cNvPr>
          <p:cNvSpPr txBox="1"/>
          <p:nvPr/>
        </p:nvSpPr>
        <p:spPr>
          <a:xfrm>
            <a:off x="1441719" y="9152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An unfair comparison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C797C2-5E8C-20AB-25A4-8325F026221E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D3F3B4-0532-B421-4DB1-EE0FA12586E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12</a:t>
            </a:fld>
            <a:endParaRPr lang="en-C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A333B7-EF43-49C4-9A14-F8281A1CD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76" y="683025"/>
            <a:ext cx="5953956" cy="51156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043577C-61CB-4389-0676-BD618EE3BDA1}"/>
                  </a:ext>
                </a:extLst>
              </p:cNvPr>
              <p:cNvSpPr txBox="1"/>
              <p:nvPr/>
            </p:nvSpPr>
            <p:spPr>
              <a:xfrm>
                <a:off x="6418216" y="1072166"/>
                <a:ext cx="2474881" cy="910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𝜂</m:t>
                      </m:r>
                      <m:rad>
                        <m:radPr>
                          <m:degHide m:val="on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sSup>
                                <m:s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043577C-61CB-4389-0676-BD618EE3B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8216" y="1072166"/>
                <a:ext cx="2474881" cy="910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600610-5BC8-32C9-678F-8182F9487AC3}"/>
                  </a:ext>
                </a:extLst>
              </p:cNvPr>
              <p:cNvSpPr txBox="1"/>
              <p:nvPr/>
            </p:nvSpPr>
            <p:spPr>
              <a:xfrm>
                <a:off x="6274526" y="2134856"/>
                <a:ext cx="6096000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intrinsic normalized coupling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ar-AE" i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ar-AE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is controlled by impedance and electrostatic participation.</a:t>
                </a:r>
              </a:p>
              <a:p>
                <a:endParaRPr lang="en-US" dirty="0"/>
              </a:p>
              <a:p>
                <a:r>
                  <a:rPr lang="en-US" dirty="0"/>
                  <a:t>Whether the device reaches coherent strong coupling </a:t>
                </a:r>
                <a:r>
                  <a:rPr lang="en-US" b="1" dirty="0"/>
                  <a:t>must</a:t>
                </a:r>
                <a:r>
                  <a:rPr lang="en-US" dirty="0"/>
                  <a:t> separately be evaluated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ar-AE" i="0">
                        <a:latin typeface="Cambria Math" panose="02040503050406030204" pitchFamily="18" charset="0"/>
                      </a:rPr>
                      <m:t>/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ar-AE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ar-AE" i="0">
                        <a:latin typeface="Cambria Math" panose="02040503050406030204" pitchFamily="18" charset="0"/>
                      </a:rPr>
                      <m:t>/</m:t>
                    </m:r>
                    <m:r>
                      <a:rPr lang="ar-AE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and/or the cooperativity.</a:t>
                </a:r>
                <a:endParaRPr lang="LID4096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600610-5BC8-32C9-678F-8182F9487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526" y="2134856"/>
                <a:ext cx="6096000" cy="1754326"/>
              </a:xfrm>
              <a:prstGeom prst="rect">
                <a:avLst/>
              </a:prstGeom>
              <a:blipFill>
                <a:blip r:embed="rId4"/>
                <a:stretch>
                  <a:fillRect l="-800" t="-1736" b="-4514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FF8CAE0-D72F-67AD-63D0-8CA354EF0F5D}"/>
                  </a:ext>
                </a:extLst>
              </p:cNvPr>
              <p:cNvSpPr txBox="1"/>
              <p:nvPr/>
            </p:nvSpPr>
            <p:spPr>
              <a:xfrm>
                <a:off x="7925412" y="3695437"/>
                <a:ext cx="1358536" cy="691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  <m:sSubSup>
                            <m:sSub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𝜅𝛾</m:t>
                          </m:r>
                        </m:den>
                      </m:f>
                    </m:oMath>
                  </m:oMathPara>
                </a14:m>
                <a:endParaRPr lang="ar-AE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FF8CAE0-D72F-67AD-63D0-8CA354EF0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412" y="3695437"/>
                <a:ext cx="1358536" cy="6914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667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0A5B-7152-2AB1-507C-B60CCAEAA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8E9ABC-866D-4036-C93E-1FA821EA660E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3D94EB-CEA4-D786-DE7E-146FC5E5AF57}"/>
              </a:ext>
            </a:extLst>
          </p:cNvPr>
          <p:cNvSpPr txBox="1"/>
          <p:nvPr/>
        </p:nvSpPr>
        <p:spPr>
          <a:xfrm>
            <a:off x="1441719" y="9152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An unfair comparison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415B03-A844-8DF5-F69E-7B23B7B165D4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C4010A-0FF6-B96F-2FFE-8FB1DB9E8F4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13</a:t>
            </a:fld>
            <a:endParaRPr lang="en-CH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E6C2408-93BB-76FB-DF3D-00EC1665CD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14014373"/>
                  </p:ext>
                </p:extLst>
              </p:nvPr>
            </p:nvGraphicFramePr>
            <p:xfrm>
              <a:off x="838200" y="1804093"/>
              <a:ext cx="10515600" cy="3480880"/>
            </p:xfrm>
            <a:graphic>
              <a:graphicData uri="http://schemas.openxmlformats.org/drawingml/2006/table">
                <a:tbl>
                  <a:tblPr>
                    <a:tableStyleId>{616DA210-FB5B-4158-B5E0-FEB733F419BA}</a:tableStyleId>
                  </a:tblPr>
                  <a:tblGrid>
                    <a:gridCol w="2103120">
                      <a:extLst>
                        <a:ext uri="{9D8B030D-6E8A-4147-A177-3AD203B41FA5}">
                          <a16:colId xmlns:a16="http://schemas.microsoft.com/office/drawing/2014/main" val="2639950705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3106142411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232394697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2245484497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134316534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System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150"/>
                                  <m:t>𝑔</m:t>
                                </m:r>
                                <m:r>
                                  <a:rPr lang="en-150"/>
                                  <m:t>/2</m:t>
                                </m:r>
                                <m:r>
                                  <a:rPr lang="en-150"/>
                                  <m:t>𝜋</m:t>
                                </m:r>
                              </m:oMath>
                            </m:oMathPara>
                          </a14:m>
                          <a:endParaRPr lang="en-15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150"/>
                                  <m:t>𝜅</m:t>
                                </m:r>
                                <m:r>
                                  <a:rPr lang="en-150"/>
                                  <m:t>/2</m:t>
                                </m:r>
                                <m:r>
                                  <a:rPr lang="en-150"/>
                                  <m:t>𝜋</m:t>
                                </m:r>
                              </m:oMath>
                            </m:oMathPara>
                          </a14:m>
                          <a:endParaRPr lang="en-15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150"/>
                                  <m:t>𝛾</m:t>
                                </m:r>
                                <m:r>
                                  <a:rPr lang="en-150"/>
                                  <m:t>/2</m:t>
                                </m:r>
                                <m:r>
                                  <a:rPr lang="en-150"/>
                                  <m:t>𝜋</m:t>
                                </m:r>
                              </m:oMath>
                            </m:oMathPara>
                          </a14:m>
                          <a:endParaRPr lang="en-15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/>
                                    </m:ctrlPr>
                                  </m:sSubPr>
                                  <m:e>
                                    <m:r>
                                      <a:rPr lang="ar-AE"/>
                                      <m:t>𝐶</m:t>
                                    </m:r>
                                  </m:e>
                                  <m:sub>
                                    <m:r>
                                      <a:rPr lang="ar-AE"/>
                                      <m:t>4</m:t>
                                    </m:r>
                                  </m:sub>
                                </m:sSub>
                                <m:r>
                                  <a:rPr lang="ar-AE"/>
                                  <m:t>=</m:t>
                                </m:r>
                                <m:r>
                                  <a:rPr lang="ar-AE"/>
                                  <m:t>4</m:t>
                                </m:r>
                                <m:sSup>
                                  <m:sSupPr>
                                    <m:ctrlPr>
                                      <a:rPr lang="ar-AE"/>
                                    </m:ctrlPr>
                                  </m:sSupPr>
                                  <m:e>
                                    <m:r>
                                      <a:rPr lang="ar-AE"/>
                                      <m:t>𝑔</m:t>
                                    </m:r>
                                  </m:e>
                                  <m:sup>
                                    <m:r>
                                      <a:rPr lang="ar-AE"/>
                                      <m:t>2</m:t>
                                    </m:r>
                                  </m:sup>
                                </m:sSup>
                                <m:r>
                                  <a:rPr lang="ar-AE"/>
                                  <m:t>/</m:t>
                                </m:r>
                                <m:r>
                                  <a:rPr lang="ar-AE"/>
                                  <m:t>𝜅𝛾</m:t>
                                </m:r>
                              </m:oMath>
                            </m:oMathPara>
                          </a14:m>
                          <a:endParaRPr lang="ar-AE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2532181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QH plasmon, resonant configuration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55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600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340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150"/>
                                  <m:t>≈</m:t>
                                </m:r>
                                <m:r>
                                  <a:rPr lang="en-150"/>
                                  <m:t>0</m:t>
                                </m:r>
                                <m:r>
                                  <a:rPr lang="en-150"/>
                                  <m:t>.</m:t>
                                </m:r>
                                <m:r>
                                  <a:rPr lang="en-150"/>
                                  <m:t>059</m:t>
                                </m:r>
                              </m:oMath>
                            </m:oMathPara>
                          </a14:m>
                          <a:endParaRPr lang="en-15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2574159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QH plasmon, lower-decoherence configuration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55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600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70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150"/>
                                  <m:t>≈</m:t>
                                </m:r>
                                <m:r>
                                  <a:rPr lang="en-150"/>
                                  <m:t>0</m:t>
                                </m:r>
                                <m:r>
                                  <a:rPr lang="en-150"/>
                                  <m:t>.</m:t>
                                </m:r>
                                <m:r>
                                  <a:rPr lang="en-150"/>
                                  <m:t>29</m:t>
                                </m:r>
                              </m:oMath>
                            </m:oMathPara>
                          </a14:m>
                          <a:endParaRPr lang="en-15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8198592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Ge–grAl resonator, Janík et al.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566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17</m:t>
                              </m:r>
                              <m:r>
                                <a:rPr lang="en-US"/>
                                <m:t>.</m:t>
                              </m:r>
                              <m:r>
                                <a:rPr lang="en-US"/>
                                <m:t>2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297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150"/>
                                  <m:t>251</m:t>
                                </m:r>
                                <m:r>
                                  <a:rPr lang="en-150"/>
                                  <m:t>±</m:t>
                                </m:r>
                                <m:r>
                                  <a:rPr lang="en-150"/>
                                  <m:t>8</m:t>
                                </m:r>
                              </m:oMath>
                            </m:oMathPara>
                          </a14:m>
                          <a:endParaRPr lang="en-15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93066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/>
                            <a:t>GaAs–JJ array, Scarlino et al.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630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25</m:t>
                              </m:r>
                              <m:r>
                                <a:rPr lang="en-US"/>
                                <m:t>.</m:t>
                              </m:r>
                              <m:r>
                                <a:rPr lang="en-US"/>
                                <m:t>2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/>
                                <m:t>149</m:t>
                              </m:r>
                            </m:oMath>
                          </a14:m>
                          <a:r>
                            <a:rPr lang="en-US"/>
                            <a:t>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150"/>
                                  <m:t>≈</m:t>
                                </m:r>
                                <m:r>
                                  <a:rPr lang="en-150"/>
                                  <m:t>423</m:t>
                                </m:r>
                              </m:oMath>
                            </m:oMathPara>
                          </a14:m>
                          <a:endParaRPr lang="en-15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410664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E6C2408-93BB-76FB-DF3D-00EC1665CD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14014373"/>
                  </p:ext>
                </p:extLst>
              </p:nvPr>
            </p:nvGraphicFramePr>
            <p:xfrm>
              <a:off x="838200" y="1804093"/>
              <a:ext cx="10515600" cy="3480880"/>
            </p:xfrm>
            <a:graphic>
              <a:graphicData uri="http://schemas.openxmlformats.org/drawingml/2006/table">
                <a:tbl>
                  <a:tblPr>
                    <a:tableStyleId>{616DA210-FB5B-4158-B5E0-FEB733F419BA}</a:tableStyleId>
                  </a:tblPr>
                  <a:tblGrid>
                    <a:gridCol w="2103120">
                      <a:extLst>
                        <a:ext uri="{9D8B030D-6E8A-4147-A177-3AD203B41FA5}">
                          <a16:colId xmlns:a16="http://schemas.microsoft.com/office/drawing/2014/main" val="2639950705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3106142411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232394697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2245484497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1343165347"/>
                        </a:ext>
                      </a:extLst>
                    </a:gridCol>
                  </a:tblGrid>
                  <a:tr h="37192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System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290" t="-6557" r="-300870" b="-8639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711" t="-6557" r="-200000" b="-8639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580" t="-6557" r="-100580" b="-8639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0580" t="-6557" r="-580" b="-8639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5321819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QH plasmon, resonant configuration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290" t="-43333" r="-300870" b="-25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711" t="-43333" r="-200000" b="-25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580" t="-43333" r="-100580" b="-25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0580" t="-43333" r="-580" b="-251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5741595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QH plasmon, lower-decoherence configuration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290" t="-142384" r="-300870" b="-1496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711" t="-142384" r="-200000" b="-1496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580" t="-142384" r="-100580" b="-1496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0580" t="-142384" r="-580" b="-1496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1985922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Ge–grAl resonator, Janík et al.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290" t="-348571" r="-300870" b="-1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711" t="-348571" r="-200000" b="-1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580" t="-348571" r="-100580" b="-1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0580" t="-348571" r="-580" b="-11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493066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/>
                            <a:t>GaAs–JJ array, Scarlino et al.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290" t="-448571" r="-300870" b="-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9711" t="-448571" r="-200000" b="-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580" t="-448571" r="-100580" b="-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ID4096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0580" t="-448571" r="-580" b="-1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410664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84839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ACAE75-6656-5DA9-0194-9345BEF88D9C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C91FA8-E28B-FC75-7FF0-EC11CEB830AB}"/>
              </a:ext>
            </a:extLst>
          </p:cNvPr>
          <p:cNvSpPr txBox="1"/>
          <p:nvPr/>
        </p:nvSpPr>
        <p:spPr>
          <a:xfrm>
            <a:off x="1415593" y="23666"/>
            <a:ext cx="8085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Conclusion and outlook (for this paper)</a:t>
            </a:r>
            <a:endParaRPr lang="en-CH" sz="3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86A9FF-73D6-2D71-95D5-B527C2A29351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CB44D6-6554-5758-2F95-4C8C8E7E330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58300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14</a:t>
            </a:fld>
            <a:endParaRPr lang="en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F082D9-2D57-3B6F-6276-FF2D79A012A3}"/>
              </a:ext>
            </a:extLst>
          </p:cNvPr>
          <p:cNvSpPr txBox="1"/>
          <p:nvPr/>
        </p:nvSpPr>
        <p:spPr>
          <a:xfrm>
            <a:off x="313038" y="897924"/>
            <a:ext cx="10338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EMP resonator is questionable for the future of </a:t>
            </a:r>
            <a:r>
              <a:rPr lang="en-US" dirty="0" err="1"/>
              <a:t>cQED</a:t>
            </a:r>
            <a:r>
              <a:rPr lang="en-US" dirty="0"/>
              <a:t> based quantum computing, but it could be interesting for:</a:t>
            </a:r>
            <a:endParaRPr lang="LID4096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AE399B-A0B9-59F8-1F9D-5D8CF74B6212}"/>
              </a:ext>
            </a:extLst>
          </p:cNvPr>
          <p:cNvSpPr txBox="1"/>
          <p:nvPr/>
        </p:nvSpPr>
        <p:spPr>
          <a:xfrm>
            <a:off x="395415" y="1682736"/>
            <a:ext cx="10181969" cy="3913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/>
              <a:t>Broadband dispersive spectroscopy</a:t>
            </a:r>
            <a:r>
              <a:rPr lang="en-GB" sz="2400" dirty="0"/>
              <a:t> of quantum dots at high magnetic field.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/>
              <a:t>Chiral coupling between distant quantum dots</a:t>
            </a:r>
            <a:r>
              <a:rPr lang="en-GB" sz="2400" dirty="0"/>
              <a:t>, enabling directional transmission and reduced back-propagation.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/>
              <a:t>Nonreciprocal quantum networks</a:t>
            </a:r>
            <a:r>
              <a:rPr lang="en-GB" sz="2400" dirty="0"/>
              <a:t>, where the propagation direction is set intrinsically by the magnetic field.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/>
              <a:t>Quantum-Hall and fractional-quantum-Hall experiments</a:t>
            </a:r>
            <a:r>
              <a:rPr lang="en-GB" sz="2400" dirty="0"/>
              <a:t>, where the dot acts as a probe for </a:t>
            </a:r>
            <a:r>
              <a:rPr lang="en-GB" sz="2400" dirty="0" err="1"/>
              <a:t>anyons</a:t>
            </a:r>
            <a:r>
              <a:rPr lang="en-GB" sz="2400" dirty="0"/>
              <a:t> and quasiparticles.</a:t>
            </a:r>
          </a:p>
        </p:txBody>
      </p:sp>
    </p:spTree>
    <p:extLst>
      <p:ext uri="{BB962C8B-B14F-4D97-AF65-F5344CB8AC3E}">
        <p14:creationId xmlns:p14="http://schemas.microsoft.com/office/powerpoint/2010/main" val="1251061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300B-13A1-048F-30DB-2651AF77E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08B4D0-B5E4-002D-7418-E2922147A821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F05326-FC67-3428-13F0-64F775A1D6E9}"/>
              </a:ext>
            </a:extLst>
          </p:cNvPr>
          <p:cNvSpPr txBox="1"/>
          <p:nvPr/>
        </p:nvSpPr>
        <p:spPr>
          <a:xfrm>
            <a:off x="1441719" y="9152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High spin states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0D671D-AD00-FDC4-97BA-CC57BE6BD88A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78155E-42D1-5D59-4FFB-0F65B30185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15</a:t>
            </a:fld>
            <a:endParaRPr lang="en-CH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4D15D3-BFDA-CE94-EE1E-4B89B5099D1E}"/>
                  </a:ext>
                </a:extLst>
              </p:cNvPr>
              <p:cNvSpPr txBox="1"/>
              <p:nvPr/>
            </p:nvSpPr>
            <p:spPr>
              <a:xfrm>
                <a:off x="307612" y="1846932"/>
                <a:ext cx="6096000" cy="31641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spin-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ar-AE" dirty="0"/>
                  <a:t> </a:t>
                </a:r>
                <a:r>
                  <a:rPr lang="en-US" dirty="0"/>
                  <a:t>electrons, the total spin is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grow m:val="on"/>
                          <m:ctrlPr>
                            <a:rPr lang="ar-AE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ar-AE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b="1" i="0">
                                  <a:latin typeface="Cambria Math" panose="02040503050406030204" pitchFamily="18" charset="0"/>
                                </a:rPr>
                                <m:t>𝐬</m:t>
                              </m:r>
                            </m:e>
                            <m:sub>
                              <m:r>
                                <a:rPr lang="ar-AE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ar-AE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AE" b="0" dirty="0"/>
              </a:p>
              <a:p>
                <a:pPr>
                  <a:buNone/>
                </a:pPr>
                <a:r>
                  <a:rPr lang="en-US" dirty="0"/>
                  <a:t>The largest possible total spin is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ar-AE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n-US" dirty="0"/>
                  <a:t>corresponding, in the fully polarized case, to all spins pointing in the same direction.</a:t>
                </a:r>
              </a:p>
              <a:p>
                <a:pPr>
                  <a:buNone/>
                </a:pPr>
                <a:r>
                  <a:rPr lang="en-US" dirty="0"/>
                  <a:t>The names come from the number of possible spin projections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4D15D3-BFDA-CE94-EE1E-4B89B5099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12" y="1846932"/>
                <a:ext cx="6096000" cy="3164136"/>
              </a:xfrm>
              <a:prstGeom prst="rect">
                <a:avLst/>
              </a:prstGeom>
              <a:blipFill>
                <a:blip r:embed="rId3"/>
                <a:stretch>
                  <a:fillRect l="-80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E3E5F34-A4C7-D46F-F2FE-972F32FF048F}"/>
                  </a:ext>
                </a:extLst>
              </p:cNvPr>
              <p:cNvSpPr txBox="1"/>
              <p:nvPr/>
            </p:nvSpPr>
            <p:spPr>
              <a:xfrm>
                <a:off x="6705600" y="1340736"/>
                <a:ext cx="6096000" cy="41765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For two electrons: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singlet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b="0" dirty="0"/>
              </a:p>
              <a:p>
                <a:pPr>
                  <a:buNone/>
                </a:pPr>
                <a:r>
                  <a:rPr lang="en-US" dirty="0"/>
                  <a:t>or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triplet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b="0" dirty="0"/>
              </a:p>
              <a:p>
                <a:pPr>
                  <a:buNone/>
                </a:pPr>
                <a:r>
                  <a:rPr lang="en-US" dirty="0"/>
                  <a:t>For three electrons: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ar-AE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doublet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b="0" dirty="0"/>
              </a:p>
              <a:p>
                <a:pPr>
                  <a:buNone/>
                </a:pPr>
                <a:r>
                  <a:rPr lang="en-US" dirty="0"/>
                  <a:t>or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ar-AE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quartet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b="0" dirty="0"/>
              </a:p>
              <a:p>
                <a:pPr>
                  <a:buNone/>
                </a:pPr>
                <a:r>
                  <a:rPr lang="en-US" dirty="0"/>
                  <a:t>For four electrons: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  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  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b="0" dirty="0"/>
              </a:p>
              <a:p>
                <a:pPr>
                  <a:buNone/>
                </a:pPr>
                <a:r>
                  <a:rPr lang="en-US" dirty="0"/>
                  <a:t>with the maximally polarized state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called a quintet.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E3E5F34-A4C7-D46F-F2FE-972F32FF0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1340736"/>
                <a:ext cx="6096000" cy="4176528"/>
              </a:xfrm>
              <a:prstGeom prst="rect">
                <a:avLst/>
              </a:prstGeom>
              <a:blipFill>
                <a:blip r:embed="rId4"/>
                <a:stretch>
                  <a:fillRect l="-800" t="-876" b="-146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4F2335-F66A-E8D6-ADA8-4B3C04EA31A9}"/>
                  </a:ext>
                </a:extLst>
              </p:cNvPr>
              <p:cNvSpPr txBox="1"/>
              <p:nvPr/>
            </p:nvSpPr>
            <p:spPr>
              <a:xfrm>
                <a:off x="10906897" y="1490673"/>
                <a:ext cx="3227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15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15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LID4096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4F2335-F66A-E8D6-ADA8-4B3C04EA3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897" y="1490673"/>
                <a:ext cx="322717" cy="276999"/>
              </a:xfrm>
              <a:prstGeom prst="rect">
                <a:avLst/>
              </a:prstGeom>
              <a:blipFill>
                <a:blip r:embed="rId5"/>
                <a:stretch>
                  <a:fillRect l="-122642" t="-180000" r="-177358" b="-266667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ACEF2C6-BF6C-FB1C-8ECC-BD289ECABCEE}"/>
                  </a:ext>
                </a:extLst>
              </p:cNvPr>
              <p:cNvSpPr txBox="1"/>
              <p:nvPr/>
            </p:nvSpPr>
            <p:spPr>
              <a:xfrm>
                <a:off x="10906897" y="2046767"/>
                <a:ext cx="3451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15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15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LID4096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ACEF2C6-BF6C-FB1C-8ECC-BD289ECAB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897" y="2046767"/>
                <a:ext cx="345158" cy="276999"/>
              </a:xfrm>
              <a:prstGeom prst="rect">
                <a:avLst/>
              </a:prstGeom>
              <a:blipFill>
                <a:blip r:embed="rId6"/>
                <a:stretch>
                  <a:fillRect l="-114035" t="-180000" r="-164912" b="-266667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131FE5C-C023-8EE7-0589-992E171CAA4F}"/>
                  </a:ext>
                </a:extLst>
              </p:cNvPr>
              <p:cNvSpPr txBox="1"/>
              <p:nvPr/>
            </p:nvSpPr>
            <p:spPr>
              <a:xfrm>
                <a:off x="10895676" y="2741361"/>
                <a:ext cx="3611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15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15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LID4096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131FE5C-C023-8EE7-0589-992E171CA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5676" y="2741361"/>
                <a:ext cx="361189" cy="276999"/>
              </a:xfrm>
              <a:prstGeom prst="rect">
                <a:avLst/>
              </a:prstGeom>
              <a:blipFill>
                <a:blip r:embed="rId7"/>
                <a:stretch>
                  <a:fillRect l="-108333" t="-180000" r="-155000" b="-266667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4040CB-6F68-1793-421B-BCB892E62947}"/>
                  </a:ext>
                </a:extLst>
              </p:cNvPr>
              <p:cNvSpPr txBox="1"/>
              <p:nvPr/>
            </p:nvSpPr>
            <p:spPr>
              <a:xfrm>
                <a:off x="10949527" y="3566138"/>
                <a:ext cx="3595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15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15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LID4096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4040CB-6F68-1793-421B-BCB892E62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9527" y="3566138"/>
                <a:ext cx="359586" cy="276999"/>
              </a:xfrm>
              <a:prstGeom prst="rect">
                <a:avLst/>
              </a:prstGeom>
              <a:blipFill>
                <a:blip r:embed="rId8"/>
                <a:stretch>
                  <a:fillRect l="-110169" t="-180000" r="-159322" b="-266667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1C7EACE-AD48-1360-9094-E3E7E2725470}"/>
                  </a:ext>
                </a:extLst>
              </p:cNvPr>
              <p:cNvSpPr txBox="1"/>
              <p:nvPr/>
            </p:nvSpPr>
            <p:spPr>
              <a:xfrm>
                <a:off x="10949527" y="4803202"/>
                <a:ext cx="3323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15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15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LID4096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1C7EACE-AD48-1360-9094-E3E7E2725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9527" y="4803202"/>
                <a:ext cx="332334" cy="276999"/>
              </a:xfrm>
              <a:prstGeom prst="rect">
                <a:avLst/>
              </a:prstGeom>
              <a:blipFill>
                <a:blip r:embed="rId9"/>
                <a:stretch>
                  <a:fillRect l="-118182" t="-180000" r="-169091" b="-266667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015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3" grpId="0"/>
      <p:bldP spid="8" grpId="0"/>
      <p:bldP spid="10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106D5-B5C5-5385-9B33-7E8744695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2668AC-8BA3-BE2C-350B-71A43719B6B0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BBD05-6153-7962-85AD-44171E3401CB}"/>
              </a:ext>
            </a:extLst>
          </p:cNvPr>
          <p:cNvSpPr txBox="1"/>
          <p:nvPr/>
        </p:nvSpPr>
        <p:spPr>
          <a:xfrm>
            <a:off x="1441719" y="9152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Fock Darwin spectrum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68D92E-D9FC-7FCB-7320-08C5E1A93D14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48BD9-5130-33B9-4607-3C609720F6E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16</a:t>
            </a:fld>
            <a:endParaRPr lang="en-CH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45D0EFB-F01F-DD65-8C15-24A8B6EE0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8279"/>
            <a:ext cx="7525800" cy="398200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9B7906-1E3E-2206-CB94-636C52B52118}"/>
              </a:ext>
            </a:extLst>
          </p:cNvPr>
          <p:cNvCxnSpPr/>
          <p:nvPr/>
        </p:nvCxnSpPr>
        <p:spPr>
          <a:xfrm flipV="1">
            <a:off x="2128795" y="2118536"/>
            <a:ext cx="0" cy="283028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C33197-1D3A-B895-CE69-2F177C4D7B96}"/>
              </a:ext>
            </a:extLst>
          </p:cNvPr>
          <p:cNvCxnSpPr/>
          <p:nvPr/>
        </p:nvCxnSpPr>
        <p:spPr>
          <a:xfrm flipV="1">
            <a:off x="5838647" y="2196913"/>
            <a:ext cx="0" cy="283028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D7B2F01-43BE-ED3E-BA97-6ED02A1C84AF}"/>
                  </a:ext>
                </a:extLst>
              </p:cNvPr>
              <p:cNvSpPr txBox="1"/>
              <p:nvPr/>
            </p:nvSpPr>
            <p:spPr>
              <a:xfrm>
                <a:off x="6606595" y="919985"/>
                <a:ext cx="6096000" cy="2092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∣"/>
                          <m:endChr m:val="⟩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∣"/>
                          <m:endChr m:val="⟩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↑</m:t>
                          </m:r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↑↑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endParaRPr lang="en-US" b="0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endParaRPr lang="ar-AE" b="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∣"/>
                          <m:endChr m:val="⟩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↑</m:t>
                              </m:r>
                              <m:r>
                                <a:rPr lang="ar-AE" b="0" i="0">
                                  <a:latin typeface="Cambria Math" panose="02040503050406030204" pitchFamily="18" charset="0"/>
                                </a:rPr>
                                <m:t>↑↓</m:t>
                              </m:r>
                            </m:e>
                          </m:d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∣"/>
                              <m:endChr m:val="⟩"/>
                              <m:ctrlPr>
                                <a:rPr lang="ar-AE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b="0" i="0">
                                  <a:latin typeface="Cambria Math" panose="02040503050406030204" pitchFamily="18" charset="0"/>
                                </a:rPr>
                                <m:t>↑↓↑</m:t>
                              </m:r>
                            </m:e>
                          </m:d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∣"/>
                              <m:endChr m:val="⟩"/>
                              <m:ctrlPr>
                                <a:rPr lang="ar-AE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b="0" i="0">
                                  <a:latin typeface="Cambria Math" panose="02040503050406030204" pitchFamily="18" charset="0"/>
                                </a:rPr>
                                <m:t>↓↑↑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ar-AE" b="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D7B2F01-43BE-ED3E-BA97-6ED02A1C84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595" y="919985"/>
                <a:ext cx="6096000" cy="20929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ECD0F9E8-0199-46F4-BE7A-BB4FAF8E0C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0044" y="1614615"/>
            <a:ext cx="853839" cy="71153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D057B80-4730-FAF3-CCBF-FC8992EB87B2}"/>
                  </a:ext>
                </a:extLst>
              </p:cNvPr>
              <p:cNvSpPr txBox="1"/>
              <p:nvPr/>
            </p:nvSpPr>
            <p:spPr>
              <a:xfrm>
                <a:off x="6606595" y="3698457"/>
                <a:ext cx="6351372" cy="20496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∣"/>
                          <m:endChr m:val="⟩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∣"/>
                          <m:endChr m:val="⟩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↑</m:t>
                          </m:r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↑↑↑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endParaRPr lang="en-US" b="0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endParaRPr lang="ar-AE" b="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∣"/>
                          <m:endChr m:val="⟩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↑</m:t>
                              </m:r>
                              <m:r>
                                <a:rPr lang="ar-AE" b="0" i="0">
                                  <a:latin typeface="Cambria Math" panose="02040503050406030204" pitchFamily="18" charset="0"/>
                                </a:rPr>
                                <m:t>↓↑↑</m:t>
                              </m:r>
                            </m:e>
                          </m:d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∣"/>
                              <m:endChr m:val="⟩"/>
                              <m:ctrlPr>
                                <a:rPr lang="ar-AE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b="0" i="0">
                                  <a:latin typeface="Cambria Math" panose="02040503050406030204" pitchFamily="18" charset="0"/>
                                </a:rPr>
                                <m:t>↓↑↑↑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ar-AE" b="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D057B80-4730-FAF3-CCBF-FC8992EB8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595" y="3698457"/>
                <a:ext cx="6351372" cy="204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7338F52D-F041-255E-F67D-A6ED1E3382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921" y="4315665"/>
            <a:ext cx="853839" cy="71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88A1F-E2E5-FC68-04C3-0B9AE025C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1385-3722-3AF3-D034-3616E0AE3B0D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B54F7F-2463-008D-2713-9A0E117AF612}"/>
              </a:ext>
            </a:extLst>
          </p:cNvPr>
          <p:cNvSpPr txBox="1"/>
          <p:nvPr/>
        </p:nvSpPr>
        <p:spPr>
          <a:xfrm>
            <a:off x="1441719" y="9152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 Larger Hilbert space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D6CFE7-3420-9826-1A0A-4F406E35C4CD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E12D1-4940-E0C0-8E2B-52DAD08973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17</a:t>
            </a:fld>
            <a:endParaRPr lang="en-CH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A2C7BF8-9876-AB1D-12F1-6603D75C05F5}"/>
                  </a:ext>
                </a:extLst>
              </p:cNvPr>
              <p:cNvSpPr txBox="1"/>
              <p:nvPr/>
            </p:nvSpPr>
            <p:spPr>
              <a:xfrm>
                <a:off x="1112108" y="1196262"/>
                <a:ext cx="6096000" cy="36463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lang="en-US" sz="2000" dirty="0"/>
                  <a:t>A conventional spin-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0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AE" sz="2000" i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ar-AE" sz="2000" dirty="0"/>
                  <a:t> </a:t>
                </a:r>
                <a:r>
                  <a:rPr lang="en-US" sz="2000" dirty="0"/>
                  <a:t>qubit has two states.</a:t>
                </a:r>
              </a:p>
              <a:p>
                <a:pPr>
                  <a:lnSpc>
                    <a:spcPct val="150000"/>
                  </a:lnSpc>
                  <a:buNone/>
                </a:pPr>
                <a:endParaRPr lang="en-US" sz="2000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lang="en-US" sz="2000" dirty="0"/>
                  <a:t>A spin-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00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ar-AE" sz="2000" i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ar-AE" sz="2000" dirty="0"/>
                  <a:t> </a:t>
                </a:r>
                <a:r>
                  <a:rPr lang="en-US" sz="2000" dirty="0"/>
                  <a:t>object has four projections:</a:t>
                </a:r>
              </a:p>
              <a:p>
                <a:pPr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ar-AE" sz="200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ar-AE" sz="2000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ar-AE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ar-AE" sz="2000" i="0">
                          <a:latin typeface="Cambria Math" panose="02040503050406030204" pitchFamily="18" charset="0"/>
                        </a:rPr>
                        <m:t>,−</m:t>
                      </m:r>
                      <m:f>
                        <m:f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ar-AE" sz="2000" i="0">
                          <a:latin typeface="Cambria Math" panose="02040503050406030204" pitchFamily="18" charset="0"/>
                        </a:rPr>
                        <m:t>,+</m:t>
                      </m:r>
                      <m:f>
                        <m:f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ar-AE" sz="2000" i="0">
                          <a:latin typeface="Cambria Math" panose="02040503050406030204" pitchFamily="18" charset="0"/>
                        </a:rPr>
                        <m:t>,+</m:t>
                      </m:r>
                      <m:f>
                        <m:f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ar-AE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ar-AE" sz="200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AE" sz="2000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lang="en-US" sz="2000" dirty="0"/>
                  <a:t>A spin-2 object has five:</a:t>
                </a:r>
              </a:p>
              <a:p>
                <a:pPr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ar-AE" sz="200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ar-AE" sz="200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ar-AE" sz="200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sz="2000" i="0"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ar-AE" sz="2000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ar-AE" sz="200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AE" sz="2000" i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ar-AE" sz="2000" i="0">
                          <a:latin typeface="Cambria Math" panose="02040503050406030204" pitchFamily="18" charset="0"/>
                        </a:rPr>
                        <m:t>,+</m:t>
                      </m:r>
                      <m:r>
                        <a:rPr lang="ar-AE" sz="2000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ar-AE" sz="2000" i="0">
                          <a:latin typeface="Cambria Math" panose="02040503050406030204" pitchFamily="18" charset="0"/>
                        </a:rPr>
                        <m:t>,+</m:t>
                      </m:r>
                      <m:r>
                        <a:rPr lang="ar-AE" sz="200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sz="200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AE" sz="20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A2C7BF8-9876-AB1D-12F1-6603D75C0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108" y="1196262"/>
                <a:ext cx="6096000" cy="3646383"/>
              </a:xfrm>
              <a:prstGeom prst="rect">
                <a:avLst/>
              </a:prstGeom>
              <a:blipFill>
                <a:blip r:embed="rId2"/>
                <a:stretch>
                  <a:fillRect l="-100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6A416D71-CD5B-DF1A-E4BB-809455E9FB0F}"/>
              </a:ext>
            </a:extLst>
          </p:cNvPr>
          <p:cNvSpPr txBox="1"/>
          <p:nvPr/>
        </p:nvSpPr>
        <p:spPr>
          <a:xfrm>
            <a:off x="7496432" y="1790979"/>
            <a:ext cx="6096000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1800" dirty="0"/>
              <a:t>This could be used as: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 multilevel </a:t>
            </a:r>
            <a:r>
              <a:rPr lang="en-US" sz="1800" dirty="0" err="1"/>
              <a:t>qudit</a:t>
            </a:r>
            <a:r>
              <a:rPr lang="en-US" sz="1800" dirty="0"/>
              <a:t>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an encoded qubit.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an ancilla.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 larger local quantum register.</a:t>
            </a:r>
          </a:p>
        </p:txBody>
      </p:sp>
    </p:spTree>
    <p:extLst>
      <p:ext uri="{BB962C8B-B14F-4D97-AF65-F5344CB8AC3E}">
        <p14:creationId xmlns:p14="http://schemas.microsoft.com/office/powerpoint/2010/main" val="2275565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B2A29-92A7-69C1-4689-DEE9F9E14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B90FA6-0693-AD6B-6AFC-4E59BEB87553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DECB6-F6CF-A6FD-5F48-115CDC55E869}"/>
              </a:ext>
            </a:extLst>
          </p:cNvPr>
          <p:cNvSpPr txBox="1"/>
          <p:nvPr/>
        </p:nvSpPr>
        <p:spPr>
          <a:xfrm>
            <a:off x="1441719" y="9152"/>
            <a:ext cx="7010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How to prepare a high spin state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D7CD80-2717-14CF-8056-30A6F01F6425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9733B-EC8E-6CC8-33FB-5086AD22639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18</a:t>
            </a:fld>
            <a:endParaRPr lang="en-CH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CCC47D-D666-5681-D5BC-7BAF019A4D25}"/>
                  </a:ext>
                </a:extLst>
              </p:cNvPr>
              <p:cNvSpPr txBox="1"/>
              <p:nvPr/>
            </p:nvSpPr>
            <p:spPr>
              <a:xfrm>
                <a:off x="339634" y="1591109"/>
                <a:ext cx="6096000" cy="33010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Start with polarized electrons and keep adding electrons of the same spin.</a:t>
                </a:r>
              </a:p>
              <a:p>
                <a:pPr>
                  <a:buNone/>
                </a:pPr>
                <a:r>
                  <a:rPr lang="en-US" dirty="0"/>
                  <a:t>They begin with a two-electron polarized triplet: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ar-AE" dirty="0"/>
              </a:p>
              <a:p>
                <a:pPr>
                  <a:buNone/>
                </a:pPr>
                <a:r>
                  <a:rPr lang="en-US" dirty="0"/>
                  <a:t>Then load one spin-up electron: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ar-AE" dirty="0"/>
              </a:p>
              <a:p>
                <a:pPr>
                  <a:buNone/>
                </a:pPr>
                <a:r>
                  <a:rPr lang="en-US" dirty="0"/>
                  <a:t>Then load another spin-up electron: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ar-AE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CCC47D-D666-5681-D5BC-7BAF019A4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34" y="1591109"/>
                <a:ext cx="6096000" cy="3301032"/>
              </a:xfrm>
              <a:prstGeom prst="rect">
                <a:avLst/>
              </a:prstGeom>
              <a:blipFill>
                <a:blip r:embed="rId2"/>
                <a:stretch>
                  <a:fillRect l="-900" t="-923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DB5544A-7334-5F62-5937-3D844E5282F6}"/>
                  </a:ext>
                </a:extLst>
              </p:cNvPr>
              <p:cNvSpPr txBox="1"/>
              <p:nvPr/>
            </p:nvSpPr>
            <p:spPr>
              <a:xfrm>
                <a:off x="6074228" y="1821886"/>
                <a:ext cx="6096000" cy="2031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At high perpendicular field, the reservoir develops spin-resolved quantum-Hall edge channels.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↑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↓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n-US" dirty="0"/>
                  <a:t>Therefore, an electron entering the dot is much more likely to be spin up.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DB5544A-7334-5F62-5937-3D844E528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228" y="1821886"/>
                <a:ext cx="6096000" cy="2031325"/>
              </a:xfrm>
              <a:prstGeom prst="rect">
                <a:avLst/>
              </a:prstGeom>
              <a:blipFill>
                <a:blip r:embed="rId3"/>
                <a:stretch>
                  <a:fillRect l="-800" t="-1802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08D01AB-4D18-227B-BFAE-2DAEF90535DB}"/>
              </a:ext>
            </a:extLst>
          </p:cNvPr>
          <p:cNvSpPr txBox="1"/>
          <p:nvPr/>
        </p:nvSpPr>
        <p:spPr>
          <a:xfrm>
            <a:off x="788125" y="5376659"/>
            <a:ext cx="655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Problem: How do we add only spin up electrons?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DA981D-7F92-30B1-9222-01C76F71AE12}"/>
              </a:ext>
            </a:extLst>
          </p:cNvPr>
          <p:cNvSpPr txBox="1"/>
          <p:nvPr/>
        </p:nvSpPr>
        <p:spPr>
          <a:xfrm>
            <a:off x="3570513" y="5858955"/>
            <a:ext cx="61090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Quantum-Hall edge spin filtering</a:t>
            </a:r>
          </a:p>
        </p:txBody>
      </p:sp>
    </p:spTree>
    <p:extLst>
      <p:ext uri="{BB962C8B-B14F-4D97-AF65-F5344CB8AC3E}">
        <p14:creationId xmlns:p14="http://schemas.microsoft.com/office/powerpoint/2010/main" val="184156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7F000-D4D7-9569-BA02-C2D4A0DAD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23310A-C71B-31A0-1661-2425CAEEDD71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955A7-B720-D28F-0916-62BBBAEA740F}"/>
              </a:ext>
            </a:extLst>
          </p:cNvPr>
          <p:cNvSpPr txBox="1"/>
          <p:nvPr/>
        </p:nvSpPr>
        <p:spPr>
          <a:xfrm>
            <a:off x="1441719" y="9152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Odd states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CC3EC4-56C2-3739-E9EC-E0A2D53CD360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D5300E-04AF-B5A8-F386-FEB7F027FC5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19</a:t>
            </a:fld>
            <a:endParaRPr lang="en-CH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DD6E751-8949-1829-60E4-1E793F2D5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6" y="771488"/>
            <a:ext cx="2537778" cy="33266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500365-8DDF-9D17-12CA-FE0954CFD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864" y="753476"/>
            <a:ext cx="9455988" cy="40239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BDD49E1-9572-58D3-63BC-01B0353E682C}"/>
                  </a:ext>
                </a:extLst>
              </p:cNvPr>
              <p:cNvSpPr txBox="1"/>
              <p:nvPr/>
            </p:nvSpPr>
            <p:spPr>
              <a:xfrm>
                <a:off x="2157908" y="4517580"/>
                <a:ext cx="6096000" cy="19435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if the multielectron state remained high spin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⟶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n-US" b="1" dirty="0"/>
                  <a:t>If it relaxed to a low-spin state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⟶∣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ar-AE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or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∣</m:t>
                      </m:r>
                      <m:sSub>
                        <m:sSubPr>
                          <m:ctrlPr>
                            <a:rPr lang="ar-AE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ar-AE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"/>
                              <m:ctrlPr>
                                <a:rPr lang="ar-AE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b="0" i="0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</m:e>
                          </m:d>
                        </m:e>
                        <m:sub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ar-AE" b="0" dirty="0"/>
              </a:p>
              <a:p>
                <a:pPr>
                  <a:buNone/>
                </a:pPr>
                <a:r>
                  <a:rPr lang="en-US" b="1" dirty="0"/>
                  <a:t>Labeled as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∣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0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BDD49E1-9572-58D3-63BC-01B0353E6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7908" y="4517580"/>
                <a:ext cx="6096000" cy="1943545"/>
              </a:xfrm>
              <a:prstGeom prst="rect">
                <a:avLst/>
              </a:prstGeom>
              <a:blipFill>
                <a:blip r:embed="rId4"/>
                <a:stretch>
                  <a:fillRect l="-900" t="-1567" b="-627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076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BBA22-D3AC-6AB2-1ABD-530165509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5BA830-DAB5-F263-AE4A-BD453EF515E1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8FF8E9-FD59-AD97-9EAD-923DD072B98A}"/>
              </a:ext>
            </a:extLst>
          </p:cNvPr>
          <p:cNvSpPr txBox="1"/>
          <p:nvPr/>
        </p:nvSpPr>
        <p:spPr>
          <a:xfrm>
            <a:off x="1441719" y="9152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Even electrons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F6B7C-79BA-0345-8F2F-BFFED2D1FEF6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AEDF-FAB6-01EA-F468-DD697721735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20</a:t>
            </a:fld>
            <a:endParaRPr lang="en-CH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E4E42B-A53F-871F-AB11-ABA302D77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213" y="655483"/>
            <a:ext cx="9473513" cy="449147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7BA485-22AB-5F83-2982-7E55712AA3BB}"/>
                  </a:ext>
                </a:extLst>
              </p:cNvPr>
              <p:cNvSpPr txBox="1"/>
              <p:nvPr/>
            </p:nvSpPr>
            <p:spPr>
              <a:xfrm>
                <a:off x="5483597" y="4679326"/>
                <a:ext cx="6096000" cy="18093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if the multielectron state remained high spin</a:t>
                </a:r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⟶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n-US" b="1" dirty="0"/>
                  <a:t>If it relaxed to a low-spin state</a:t>
                </a:r>
                <a:endParaRPr lang="ar-AE" b="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∣"/>
                              <m:endChr m:val="⟩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⟶∣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ar-AE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or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∣</m:t>
                      </m:r>
                      <m:sSub>
                        <m:sSubPr>
                          <m:ctrlPr>
                            <a:rPr lang="ar-AE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ar-AE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"/>
                              <m:ctrlPr>
                                <a:rPr lang="ar-AE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b="0" i="0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</m:e>
                          </m:d>
                        </m:e>
                        <m:sub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ar-AE" b="0" dirty="0"/>
              </a:p>
              <a:p>
                <a:pPr>
                  <a:buNone/>
                </a:pPr>
                <a:r>
                  <a:rPr lang="en-US" b="1" dirty="0"/>
                  <a:t>Labeled as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∣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0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</m:e>
                          </m:d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AE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7BA485-22AB-5F83-2982-7E55712AA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3597" y="4679326"/>
                <a:ext cx="6096000" cy="1809341"/>
              </a:xfrm>
              <a:prstGeom prst="rect">
                <a:avLst/>
              </a:prstGeom>
              <a:blipFill>
                <a:blip r:embed="rId4"/>
                <a:stretch>
                  <a:fillRect l="-900" t="-2027" b="-676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51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C2CE7-6BB3-B11E-675C-F7880ED50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48A1A8-58C7-147B-394F-2E3FEA135907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4B59EA-3993-DA5F-891D-B68476DD7E49}"/>
              </a:ext>
            </a:extLst>
          </p:cNvPr>
          <p:cNvSpPr txBox="1"/>
          <p:nvPr/>
        </p:nvSpPr>
        <p:spPr>
          <a:xfrm>
            <a:off x="1441719" y="9152"/>
            <a:ext cx="5197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Single-shot and relaxation 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A1C317-7C9B-2D4C-DD50-361234DFE429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B5207-9CE4-6F1B-BEA7-59D4E7C8B16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21</a:t>
            </a:fld>
            <a:endParaRPr lang="en-C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5A9F72-0439-E6A4-2013-33A8A0C6E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549" y="849701"/>
            <a:ext cx="7188749" cy="56389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01431D-E166-882A-7A5F-B48702038F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616"/>
          <a:stretch>
            <a:fillRect/>
          </a:stretch>
        </p:blipFill>
        <p:spPr>
          <a:xfrm>
            <a:off x="9503580" y="915572"/>
            <a:ext cx="2207742" cy="4846707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BDD8640-96CA-D9F1-656C-A6AC005F4A54}"/>
              </a:ext>
            </a:extLst>
          </p:cNvPr>
          <p:cNvCxnSpPr>
            <a:cxnSpLocks/>
          </p:cNvCxnSpPr>
          <p:nvPr/>
        </p:nvCxnSpPr>
        <p:spPr>
          <a:xfrm flipV="1">
            <a:off x="1820562" y="6079524"/>
            <a:ext cx="486033" cy="57665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B4264A7-B80F-9FCF-6CD6-9DD9B3FAEB23}"/>
              </a:ext>
            </a:extLst>
          </p:cNvPr>
          <p:cNvCxnSpPr>
            <a:cxnSpLocks/>
          </p:cNvCxnSpPr>
          <p:nvPr/>
        </p:nvCxnSpPr>
        <p:spPr>
          <a:xfrm flipV="1">
            <a:off x="5494638" y="6079523"/>
            <a:ext cx="486033" cy="57665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299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F7BF5-19FA-F69A-C236-59AC28DF3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EAADDE-E3D8-8A94-5B0E-14E443440ADC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3D7114-2803-6A7A-7962-39F0DD10CA74}"/>
              </a:ext>
            </a:extLst>
          </p:cNvPr>
          <p:cNvSpPr txBox="1"/>
          <p:nvPr/>
        </p:nvSpPr>
        <p:spPr>
          <a:xfrm>
            <a:off x="1441719" y="9152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Study of relaxation rate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4D8734-7269-A95E-AF5C-2ED9F711723A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948DDE-06F9-E917-D59C-FB2AA0A341E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22</a:t>
            </a:fld>
            <a:endParaRPr lang="en-C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7BDEFE-ED03-5E90-AA56-D4C29425F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645" y="1251060"/>
            <a:ext cx="10136709" cy="39265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F6A7BA-512B-3DAB-86AF-AC7BF31F6D30}"/>
              </a:ext>
            </a:extLst>
          </p:cNvPr>
          <p:cNvSpPr txBox="1"/>
          <p:nvPr/>
        </p:nvSpPr>
        <p:spPr>
          <a:xfrm>
            <a:off x="564290" y="5450029"/>
            <a:ext cx="114628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Magnetic field controls the spectrum, but excitation energy and many-body spin structure control the relaxation.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1652952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B277D-03D5-B699-156D-A6772A934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8B5274-2C82-F22E-E758-00EF8731AE8B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D2336F-4268-9289-522D-B95DDEB4494F}"/>
              </a:ext>
            </a:extLst>
          </p:cNvPr>
          <p:cNvSpPr txBox="1"/>
          <p:nvPr/>
        </p:nvSpPr>
        <p:spPr>
          <a:xfrm>
            <a:off x="1441719" y="9152"/>
            <a:ext cx="48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Electron correlations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772034-9D40-AAAD-F13F-2FE27D5DC589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B8F2A3-B35C-425F-9DD7-562430330D0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23</a:t>
            </a:fld>
            <a:endParaRPr lang="en-CH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74375E-309D-A52A-B343-17B0A5F83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448" y="862711"/>
            <a:ext cx="10040156" cy="41336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A627448-C46C-8119-85B9-D7FB7B2FF7C0}"/>
              </a:ext>
            </a:extLst>
          </p:cNvPr>
          <p:cNvSpPr txBox="1"/>
          <p:nvPr/>
        </p:nvSpPr>
        <p:spPr>
          <a:xfrm>
            <a:off x="178525" y="4903224"/>
            <a:ext cx="108519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dirty="0"/>
              <a:t>Exact diagonalization numerically </a:t>
            </a:r>
            <a:r>
              <a:rPr lang="en-US" dirty="0"/>
              <a:t>with</a:t>
            </a:r>
            <a:r>
              <a:rPr lang="LID4096" dirty="0"/>
              <a:t> </a:t>
            </a:r>
            <a:r>
              <a:rPr lang="en-US" dirty="0"/>
              <a:t>p</a:t>
            </a:r>
            <a:r>
              <a:rPr lang="LID4096" dirty="0"/>
              <a:t>honon-assisted spin-relaxation rates reproduce the experimental trend</a:t>
            </a:r>
            <a:endParaRPr lang="en-US" dirty="0"/>
          </a:p>
          <a:p>
            <a:endParaRPr lang="en-US" dirty="0"/>
          </a:p>
          <a:p>
            <a:r>
              <a:rPr lang="LID4096" dirty="0"/>
              <a:t>high-spin states relax faster than low-spin states even at equal excitation energy and equal electron numbe</a:t>
            </a:r>
            <a:r>
              <a:rPr lang="en-US" dirty="0"/>
              <a:t>r.</a:t>
            </a:r>
            <a:r>
              <a:rPr lang="LID4096" dirty="0"/>
              <a:t> </a:t>
            </a:r>
            <a:r>
              <a:rPr lang="en-US" dirty="0"/>
              <a:t>Strong effects of</a:t>
            </a:r>
            <a:r>
              <a:rPr lang="LID4096" dirty="0"/>
              <a:t> electron correlation and spin–orbit mixing.</a:t>
            </a:r>
          </a:p>
        </p:txBody>
      </p:sp>
    </p:spTree>
    <p:extLst>
      <p:ext uri="{BB962C8B-B14F-4D97-AF65-F5344CB8AC3E}">
        <p14:creationId xmlns:p14="http://schemas.microsoft.com/office/powerpoint/2010/main" val="2062582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089B0-BE28-1462-8ECD-D1351AC84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656CFCD-99DD-CA8B-B0B8-1115D81FF467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3CA951-C7F3-DDB8-971B-F04F78D402EB}"/>
              </a:ext>
            </a:extLst>
          </p:cNvPr>
          <p:cNvSpPr txBox="1"/>
          <p:nvPr/>
        </p:nvSpPr>
        <p:spPr>
          <a:xfrm>
            <a:off x="1415593" y="23666"/>
            <a:ext cx="8085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Conclusion and outlook (for this paper)</a:t>
            </a:r>
            <a:endParaRPr lang="en-CH" sz="3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1E4051-A263-D937-A964-DA5FF0B76B05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5BD04D-5004-5845-3551-63AB2C52BB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58300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24</a:t>
            </a:fld>
            <a:endParaRPr lang="en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63A5B6-584B-131B-248B-0D26BA59C288}"/>
              </a:ext>
            </a:extLst>
          </p:cNvPr>
          <p:cNvSpPr txBox="1"/>
          <p:nvPr/>
        </p:nvSpPr>
        <p:spPr>
          <a:xfrm>
            <a:off x="313038" y="897924"/>
            <a:ext cx="10338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spin states offer interesting insight in many body physics and with spin polarized reservoirs we can perform easy readout</a:t>
            </a:r>
            <a:endParaRPr lang="LID4096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320F475-5921-DEE9-130F-60779B988F54}"/>
                  </a:ext>
                </a:extLst>
              </p:cNvPr>
              <p:cNvSpPr txBox="1"/>
              <p:nvPr/>
            </p:nvSpPr>
            <p:spPr>
              <a:xfrm>
                <a:off x="190500" y="1544255"/>
                <a:ext cx="5714881" cy="3416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Polarized reservoirs are fun.</a:t>
                </a:r>
                <a:br>
                  <a:rPr lang="en-US" dirty="0"/>
                </a:br>
                <a:r>
                  <a:rPr lang="en-US" dirty="0"/>
                  <a:t>Spin-resolved edge channels produce strongly spin-dependent tunnel rates,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↑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↓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ar-AE" dirty="0"/>
              </a:p>
              <a:p>
                <a:r>
                  <a:rPr lang="en-US" dirty="0"/>
                  <a:t>A ferromagnetic contact could polarize the reservoir as well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How to read high spin states</a:t>
                </a: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1"/>
                        <m:t>complex</m:t>
                      </m:r>
                      <m:r>
                        <m:rPr>
                          <m:nor/>
                        </m:rPr>
                        <a:rPr lang="en-US" b="0" i="1" smtClean="0"/>
                        <m:t> </m:t>
                      </m:r>
                      <m:r>
                        <m:rPr>
                          <m:nor/>
                        </m:rPr>
                        <a:rPr lang="en-US" b="0" i="1"/>
                        <m:t>high</m:t>
                      </m:r>
                      <m:r>
                        <m:rPr>
                          <m:nor/>
                        </m:rPr>
                        <a:rPr lang="en-US" b="0" i="1"/>
                        <m:t>−</m:t>
                      </m:r>
                      <m:r>
                        <m:rPr>
                          <m:nor/>
                        </m:rPr>
                        <a:rPr lang="en-US" b="0" i="1"/>
                        <m:t>spin</m:t>
                      </m:r>
                      <m:r>
                        <m:rPr>
                          <m:nor/>
                        </m:rPr>
                        <a:rPr lang="en-US" b="0" i="1"/>
                        <m:t> </m:t>
                      </m:r>
                      <m:r>
                        <m:rPr>
                          <m:nor/>
                        </m:rPr>
                        <a:rPr lang="en-US" b="0" i="1"/>
                        <m:t>state</m:t>
                      </m:r>
                      <m:r>
                        <a:rPr lang="en-US" b="0" i="0"/>
                        <m:t>→</m:t>
                      </m:r>
                    </m:oMath>
                  </m:oMathPara>
                </a14:m>
                <a:endParaRPr lang="en-US" b="0" i="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1"/>
                        <m:t>simple</m:t>
                      </m:r>
                      <m:r>
                        <m:rPr>
                          <m:nor/>
                        </m:rPr>
                        <a:rPr lang="en-US" b="0" i="1"/>
                        <m:t> </m:t>
                      </m:r>
                      <m:r>
                        <m:rPr>
                          <m:nor/>
                        </m:rPr>
                        <a:rPr lang="en-US" b="0" i="1"/>
                        <m:t>two</m:t>
                      </m:r>
                      <m:r>
                        <m:rPr>
                          <m:nor/>
                        </m:rPr>
                        <a:rPr lang="en-US" b="0" i="1"/>
                        <m:t>−</m:t>
                      </m:r>
                      <m:r>
                        <m:rPr>
                          <m:nor/>
                        </m:rPr>
                        <a:rPr lang="en-US" b="0" i="1"/>
                        <m:t>electron</m:t>
                      </m:r>
                      <m:r>
                        <m:rPr>
                          <m:nor/>
                        </m:rPr>
                        <a:rPr lang="en-US" b="0" i="1"/>
                        <m:t> </m:t>
                      </m:r>
                      <m:r>
                        <m:rPr>
                          <m:nor/>
                        </m:rPr>
                        <a:rPr lang="en-US" b="0" i="1"/>
                        <m:t>state</m:t>
                      </m:r>
                      <m:r>
                        <a:rPr lang="en-US" b="0" i="0"/>
                        <m:t>→</m:t>
                      </m:r>
                      <m:r>
                        <m:rPr>
                          <m:nor/>
                        </m:rPr>
                        <a:rPr lang="en-US" b="0" i="1"/>
                        <m:t>charge</m:t>
                      </m:r>
                      <m:r>
                        <m:rPr>
                          <m:nor/>
                        </m:rPr>
                        <a:rPr lang="en-US" b="0" i="1"/>
                        <m:t> </m:t>
                      </m:r>
                      <m:r>
                        <m:rPr>
                          <m:nor/>
                        </m:rPr>
                        <a:rPr lang="en-US" b="0" i="1"/>
                        <m:t>readout</m:t>
                      </m:r>
                      <m:r>
                        <a:rPr lang="en-US" b="0" i="0"/>
                        <m:t>.</m:t>
                      </m:r>
                    </m:oMath>
                  </m:oMathPara>
                </a14:m>
                <a:endParaRPr lang="en-US" b="0" dirty="0"/>
              </a:p>
              <a:p>
                <a:pPr>
                  <a:buNone/>
                </a:pPr>
                <a:endParaRPr lang="en-US" b="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High spin is not protected.</a:t>
                </a:r>
                <a:br>
                  <a:rPr lang="en-US" dirty="0"/>
                </a:br>
                <a:r>
                  <a:rPr lang="en-US" dirty="0"/>
                  <a:t>At equal excitation energy and even equal electron number, the high-spin states relax faster.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320F475-5921-DEE9-130F-60779B988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" y="1544255"/>
                <a:ext cx="5714881" cy="3416320"/>
              </a:xfrm>
              <a:prstGeom prst="rect">
                <a:avLst/>
              </a:prstGeom>
              <a:blipFill>
                <a:blip r:embed="rId3"/>
                <a:stretch>
                  <a:fillRect l="-853" t="-891" r="-853" b="-1783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8F12D9C-70C4-9B8D-445F-62F81B02DB57}"/>
                  </a:ext>
                </a:extLst>
              </p:cNvPr>
              <p:cNvSpPr txBox="1"/>
              <p:nvPr/>
            </p:nvSpPr>
            <p:spPr>
              <a:xfrm>
                <a:off x="6096000" y="1715027"/>
                <a:ext cx="5782962" cy="3416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What changes in Si/</a:t>
                </a:r>
                <a:r>
                  <a:rPr lang="en-US" b="1" dirty="0" err="1"/>
                  <a:t>SiGe</a:t>
                </a:r>
                <a:r>
                  <a:rPr lang="en-US" b="1" dirty="0"/>
                  <a:t>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Potential advantages:</a:t>
                </a:r>
                <a:r>
                  <a:rPr lang="en-US" dirty="0"/>
                  <a:t> isotopic purification and weaker spin orbit coupling may reduce some spin-relaxation channels; high-mobility Si/</a:t>
                </a:r>
                <a:r>
                  <a:rPr lang="en-US" dirty="0" err="1"/>
                  <a:t>SiGe</a:t>
                </a:r>
                <a:r>
                  <a:rPr lang="en-US" dirty="0"/>
                  <a:t> wells can support quantum-Hall edge states. </a:t>
                </a:r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Main complication: valleys.</a:t>
                </a:r>
                <a:br>
                  <a:rPr lang="en-US" dirty="0"/>
                </a:br>
                <a:r>
                  <a:rPr lang="en-US" dirty="0"/>
                  <a:t>Valley-resolved states and edge channels add another quantum number, so the relevant hierarchy becomes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orb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ar-AE" b="0" i="1">
                          <a:latin typeface="Cambria Math" panose="02040503050406030204" pitchFamily="18" charset="0"/>
                        </a:rPr>
                        <m:t>  </m:t>
                      </m:r>
                      <m:sSub>
                        <m:sSubPr>
                          <m:ctrlPr>
                            <a:rPr lang="ar-AE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ar-AE" b="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ar-AE" b="0" i="1">
                          <a:latin typeface="Cambria Math" panose="02040503050406030204" pitchFamily="18" charset="0"/>
                        </a:rPr>
                        <m:t>  </m:t>
                      </m:r>
                      <m:sSub>
                        <m:sSubPr>
                          <m:ctrlPr>
                            <a:rPr lang="ar-AE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ar-AE" b="0" i="1">
                              <a:latin typeface="Cambria Math" panose="02040503050406030204" pitchFamily="18" charset="0"/>
                            </a:rPr>
                            <m:t>𝑍</m:t>
                          </m:r>
                        </m:sub>
                      </m:sSub>
                      <m:r>
                        <a:rPr lang="ar-AE" b="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ar-AE" b="0" i="1">
                          <a:latin typeface="Cambria Math" panose="02040503050406030204" pitchFamily="18" charset="0"/>
                        </a:rPr>
                        <m:t>  </m:t>
                      </m:r>
                      <m:r>
                        <a:rPr lang="ar-AE" b="0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ar-AE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AE" b="0" dirty="0"/>
              </a:p>
              <a:p>
                <a:r>
                  <a:rPr lang="en-US" dirty="0"/>
                  <a:t>Valley mixing could reduce spin-filtering fidelity or create additional leakage paths during the mapping sequence.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8F12D9C-70C4-9B8D-445F-62F81B02DB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715027"/>
                <a:ext cx="5782962" cy="3416320"/>
              </a:xfrm>
              <a:prstGeom prst="rect">
                <a:avLst/>
              </a:prstGeom>
              <a:blipFill>
                <a:blip r:embed="rId4"/>
                <a:stretch>
                  <a:fillRect l="-843" t="-891" r="-738" b="-1783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770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FECAA-700B-644B-0B07-14BA3602D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C68C57-2117-99A6-997C-0FDF0FC1FEE6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6669B6-27D7-3540-8FB6-5144C5501EEE}"/>
              </a:ext>
            </a:extLst>
          </p:cNvPr>
          <p:cNvSpPr txBox="1"/>
          <p:nvPr/>
        </p:nvSpPr>
        <p:spPr>
          <a:xfrm>
            <a:off x="1415594" y="23666"/>
            <a:ext cx="503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Summary </a:t>
            </a:r>
            <a:endParaRPr lang="en-CH" sz="3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7F882F-0F65-CF15-319B-E124482E2D1A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EFEC3E-EA61-8967-A933-CC59E7F3A5D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58300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25</a:t>
            </a:fld>
            <a:endParaRPr lang="en-CH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30BBE0C-9E6D-4D1C-EB95-522C473D31B6}"/>
                  </a:ext>
                </a:extLst>
              </p:cNvPr>
              <p:cNvSpPr txBox="1"/>
              <p:nvPr/>
            </p:nvSpPr>
            <p:spPr>
              <a:xfrm>
                <a:off x="629938" y="1225647"/>
                <a:ext cx="11185952" cy="46198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GB" b="1" dirty="0"/>
                  <a:t>High magnetic fields change the qubit environment, not only the Zeeman splitting:</a:t>
                </a:r>
                <a:r>
                  <a:rPr lang="en-GB" dirty="0"/>
                  <a:t> quantum-Hall edges provide both a chiral bosonic mode and a spin-selective fermionic reservoir. </a:t>
                </a:r>
              </a:p>
              <a:p>
                <a:pPr>
                  <a:lnSpc>
                    <a:spcPct val="150000"/>
                  </a:lnSpc>
                </a:pPr>
                <a:endParaRPr lang="en-GB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GB" b="1" dirty="0"/>
                  <a:t>EMP resonator:</a:t>
                </a:r>
                <a:r>
                  <a:rPr lang="en-GB" dirty="0"/>
                  <a:t> its quantized high impedance enables broadband dispersive detection of a nearby charge qubit, but the present low </a:t>
                </a:r>
                <a14:m>
                  <m:oMath xmlns:m="http://schemas.openxmlformats.org/officeDocument/2006/math">
                    <m:r>
                      <a:rPr lang="en-GB" i="1"/>
                      <m:t>𝑄</m:t>
                    </m:r>
                  </m:oMath>
                </a14:m>
                <a:r>
                  <a:rPr lang="en-GB" dirty="0"/>
                  <a:t>and large </a:t>
                </a:r>
                <a14:m>
                  <m:oMath xmlns:m="http://schemas.openxmlformats.org/officeDocument/2006/math">
                    <m:r>
                      <a:rPr lang="en-GB" i="1"/>
                      <m:t>𝜅</m:t>
                    </m:r>
                  </m:oMath>
                </a14:m>
                <a:r>
                  <a:rPr lang="en-GB" dirty="0"/>
                  <a:t> keep the device in the weak-coupling regime. </a:t>
                </a:r>
              </a:p>
              <a:p>
                <a:pPr>
                  <a:lnSpc>
                    <a:spcPct val="150000"/>
                  </a:lnSpc>
                </a:pPr>
                <a:endParaRPr lang="en-GB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GB" b="1" dirty="0"/>
                  <a:t>High-spin states:</a:t>
                </a:r>
                <a:r>
                  <a:rPr lang="en-GB" dirty="0"/>
                  <a:t> spin-resolved edge channels enable polarized loading of </a:t>
                </a:r>
                <a14:m>
                  <m:oMath xmlns:m="http://schemas.openxmlformats.org/officeDocument/2006/math">
                    <m:r>
                      <a:rPr lang="en-GB" i="1"/>
                      <m:t>𝑆</m:t>
                    </m:r>
                    <m:r>
                      <a:rPr lang="en-GB"/>
                      <m:t>=</m:t>
                    </m:r>
                    <m:r>
                      <a:rPr lang="en-GB"/>
                      <m:t>3</m:t>
                    </m:r>
                    <m:r>
                      <a:rPr lang="en-GB"/>
                      <m:t>/</m:t>
                    </m:r>
                    <m:r>
                      <a:rPr lang="en-GB"/>
                      <m:t>2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/>
                      <m:t>𝑆</m:t>
                    </m:r>
                    <m:r>
                      <a:rPr lang="en-GB"/>
                      <m:t>=</m:t>
                    </m:r>
                    <m:r>
                      <a:rPr lang="en-GB"/>
                      <m:t>2</m:t>
                    </m:r>
                  </m:oMath>
                </a14:m>
                <a:r>
                  <a:rPr lang="en-GB" dirty="0"/>
                  <a:t> states, while mapping them back to </a:t>
                </a:r>
                <a14:m>
                  <m:oMath xmlns:m="http://schemas.openxmlformats.org/officeDocument/2006/math">
                    <m:r>
                      <a:rPr lang="en-GB" i="1"/>
                      <m:t>𝑁</m:t>
                    </m:r>
                    <m:r>
                      <a:rPr lang="en-GB"/>
                      <m:t>=</m:t>
                    </m:r>
                    <m:r>
                      <a:rPr lang="en-GB"/>
                      <m:t>2</m:t>
                    </m:r>
                  </m:oMath>
                </a14:m>
                <a:r>
                  <a:rPr lang="en-GB" dirty="0"/>
                  <a:t> avoids direct readout of a complex spectrum. </a:t>
                </a:r>
              </a:p>
              <a:p>
                <a:pPr>
                  <a:lnSpc>
                    <a:spcPct val="150000"/>
                  </a:lnSpc>
                </a:pPr>
                <a:endParaRPr lang="en-GB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GB" b="1" dirty="0"/>
                  <a:t>Main trade-off:</a:t>
                </a:r>
                <a:r>
                  <a:rPr lang="en-GB" dirty="0"/>
                  <a:t> high field provides new control resources, but also introduces complex orbital spectra, stronger correlations and faster relaxation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30BBE0C-9E6D-4D1C-EB95-522C473D3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38" y="1225647"/>
                <a:ext cx="11185952" cy="4619854"/>
              </a:xfrm>
              <a:prstGeom prst="rect">
                <a:avLst/>
              </a:prstGeom>
              <a:blipFill>
                <a:blip r:embed="rId3"/>
                <a:stretch>
                  <a:fillRect l="-327" b="-1187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7192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71533-60CA-2DD4-710D-B0CB6935C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BBDBCCB-B2D3-190E-E31B-0075F5B77B81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8EB69F-DBA1-47D0-DC0B-6659B96259C6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895EFB-1DA8-E809-0738-A928991DDA8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58300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26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396864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831E573C-57CE-8CED-0E08-B08DDE3B14F3}"/>
              </a:ext>
            </a:extLst>
          </p:cNvPr>
          <p:cNvSpPr/>
          <p:nvPr/>
        </p:nvSpPr>
        <p:spPr>
          <a:xfrm rot="5400000">
            <a:off x="5768202" y="-5770253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2660D0-458E-C1A6-AE09-BD4DC9772E35}"/>
              </a:ext>
            </a:extLst>
          </p:cNvPr>
          <p:cNvSpPr txBox="1"/>
          <p:nvPr/>
        </p:nvSpPr>
        <p:spPr>
          <a:xfrm>
            <a:off x="1415594" y="23666"/>
            <a:ext cx="4311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Several mechanisms </a:t>
            </a:r>
            <a:endParaRPr lang="en-CH" sz="36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803652-8ABE-98C1-6F35-FB6BB6F79A1A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5" name="Slide Number Placeholder 16">
            <a:extLst>
              <a:ext uri="{FF2B5EF4-FFF2-40B4-BE49-F238E27FC236}">
                <a16:creationId xmlns:a16="http://schemas.microsoft.com/office/drawing/2014/main" id="{FE710879-5660-6E99-CE28-63202A611033}"/>
              </a:ext>
            </a:extLst>
          </p:cNvPr>
          <p:cNvSpPr txBox="1">
            <a:spLocks/>
          </p:cNvSpPr>
          <p:nvPr/>
        </p:nvSpPr>
        <p:spPr>
          <a:xfrm>
            <a:off x="9258300" y="64611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32F528-751C-4EF7-B8DD-A75BA468B379}" type="slidenum">
              <a:rPr lang="en-CH" smtClean="0"/>
              <a:pPr/>
              <a:t>27</a:t>
            </a:fld>
            <a:endParaRPr lang="en-CH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1A2D06-EEA7-5F5A-71AE-ADE7A017D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63" y="1737919"/>
            <a:ext cx="1638300" cy="10858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1C5769-41F9-4A70-84F4-BE67C0AF19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59" y="3186407"/>
            <a:ext cx="4467225" cy="2476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DBCDD5-E797-EFE1-BFE5-B348C2048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59" y="3571569"/>
            <a:ext cx="4067175" cy="2286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DD2497F-6F6D-3C0E-8778-AF7B0EDBE0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59" y="3937681"/>
            <a:ext cx="2714625" cy="2286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6878FF6-45BE-1C1C-B5EE-802F076746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897" y="1144273"/>
            <a:ext cx="7333444" cy="48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24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FC612-E814-7230-7361-8B6121C3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2D04B0-E517-9E6D-DFD5-64B42E25BD9C}"/>
              </a:ext>
            </a:extLst>
          </p:cNvPr>
          <p:cNvSpPr/>
          <p:nvPr/>
        </p:nvSpPr>
        <p:spPr>
          <a:xfrm rot="5400000">
            <a:off x="5768320" y="-5768318"/>
            <a:ext cx="655482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86453D-400B-5992-E008-FA80E3B4C920}"/>
              </a:ext>
            </a:extLst>
          </p:cNvPr>
          <p:cNvSpPr txBox="1"/>
          <p:nvPr/>
        </p:nvSpPr>
        <p:spPr>
          <a:xfrm>
            <a:off x="1415593" y="23666"/>
            <a:ext cx="6831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Population and back action</a:t>
            </a:r>
            <a:endParaRPr lang="en-CH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618C44-6323-F16D-C18C-149E4C2D4F08}"/>
              </a:ext>
            </a:extLst>
          </p:cNvPr>
          <p:cNvSpPr/>
          <p:nvPr/>
        </p:nvSpPr>
        <p:spPr>
          <a:xfrm rot="5400000">
            <a:off x="5911393" y="577274"/>
            <a:ext cx="369333" cy="121921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6000">
                <a:srgbClr val="CBF1F0"/>
              </a:gs>
              <a:gs pos="81000">
                <a:srgbClr val="BCE2D3"/>
              </a:gs>
              <a:gs pos="100000">
                <a:srgbClr val="B9EAF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A6D3B-B060-5B81-5495-37BE3298893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83948" y="6461125"/>
            <a:ext cx="2743200" cy="365125"/>
          </a:xfrm>
        </p:spPr>
        <p:txBody>
          <a:bodyPr/>
          <a:lstStyle/>
          <a:p>
            <a:fld id="{4E32F528-751C-4EF7-B8DD-A75BA468B379}" type="slidenum">
              <a:rPr lang="en-CH" smtClean="0"/>
              <a:t>28</a:t>
            </a:fld>
            <a:endParaRPr lang="en-CH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AD709B-4A24-2C36-76C3-B977870B3B0E}"/>
                  </a:ext>
                </a:extLst>
              </p:cNvPr>
              <p:cNvSpPr txBox="1"/>
              <p:nvPr/>
            </p:nvSpPr>
            <p:spPr>
              <a:xfrm>
                <a:off x="2778034" y="892399"/>
                <a:ext cx="6096000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Microwave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ower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⟶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⟶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pl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⟶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qubit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1">
                          <a:latin typeface="Cambria Math" panose="02040503050406030204" pitchFamily="18" charset="0"/>
                        </a:rPr>
                        <m:t>excitation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AD709B-4A24-2C36-76C3-B977870B3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034" y="892399"/>
                <a:ext cx="6096000" cy="394019"/>
              </a:xfrm>
              <a:prstGeom prst="rect">
                <a:avLst/>
              </a:prstGeom>
              <a:blipFill>
                <a:blip r:embed="rId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155EAA2C-B872-1116-5FFB-476E331EF561}"/>
              </a:ext>
            </a:extLst>
          </p:cNvPr>
          <p:cNvSpPr txBox="1"/>
          <p:nvPr/>
        </p:nvSpPr>
        <p:spPr>
          <a:xfrm>
            <a:off x="322217" y="131396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At low power, the probe mainly measures the qubit. </a:t>
            </a:r>
          </a:p>
          <a:p>
            <a:r>
              <a:rPr lang="en-GB" dirty="0"/>
              <a:t>At high power, it also changes the qubit population. </a:t>
            </a:r>
            <a:endParaRPr lang="LID4096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F41482C-39DC-4119-04D0-B4FC3E65D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17" y="1928664"/>
            <a:ext cx="3687426" cy="453246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06458AC-57B1-1ACD-AC76-364D5F705BC8}"/>
                  </a:ext>
                </a:extLst>
              </p:cNvPr>
              <p:cNvSpPr txBox="1"/>
              <p:nvPr/>
            </p:nvSpPr>
            <p:spPr>
              <a:xfrm>
                <a:off x="5477692" y="5503936"/>
                <a:ext cx="60960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polarized qubit: strong phase and amplitude response;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partially saturated qubit: smaller response;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fully saturated qubit,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ar-AE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AE" dirty="0"/>
                  <a:t>: </a:t>
                </a:r>
                <a:r>
                  <a:rPr lang="en-US" dirty="0"/>
                  <a:t>dispersive signal disappears.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06458AC-57B1-1ACD-AC76-364D5F705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692" y="5503936"/>
                <a:ext cx="6096000" cy="923330"/>
              </a:xfrm>
              <a:prstGeom prst="rect">
                <a:avLst/>
              </a:prstGeom>
              <a:blipFill>
                <a:blip r:embed="rId5"/>
                <a:stretch>
                  <a:fillRect l="-700" t="-3974" b="-9934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D933AB00-C911-1D26-813D-41436C70A9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8217" y="1410934"/>
            <a:ext cx="3908829" cy="413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98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9557CAF-2A7D-4AA2-893C-1FB6F00B6598}">
  <we:reference id="wa104381909" version="3.14.4.0" store="en-GB" storeType="OMEX"/>
  <we:alternateReferences>
    <we:reference id="wa104381909" version="3.14.4.0" store="wa10438190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2060</Words>
  <Application>Microsoft Office PowerPoint</Application>
  <PresentationFormat>Widescreen</PresentationFormat>
  <Paragraphs>363</Paragraphs>
  <Slides>28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-apple-system</vt:lpstr>
      <vt:lpstr>Aptos</vt:lpstr>
      <vt:lpstr>Arial</vt:lpstr>
      <vt:lpstr>Calibri</vt:lpstr>
      <vt:lpstr>Calibri Light</vt:lpstr>
      <vt:lpstr>Cambria Math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Wicki</dc:creator>
  <cp:lastModifiedBy>Tarascio Aldo</cp:lastModifiedBy>
  <cp:revision>105</cp:revision>
  <dcterms:created xsi:type="dcterms:W3CDTF">2024-10-21T07:03:54Z</dcterms:created>
  <dcterms:modified xsi:type="dcterms:W3CDTF">2026-07-27T12:22:57Z</dcterms:modified>
</cp:coreProperties>
</file>