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7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8C3BC-9F8D-4ABB-B00C-6E7CC484C04A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347E8-6A99-4B6C-B03F-18F3AAF4F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0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C8D6-3BE8-1B8E-F988-15740016E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F7CBD-6EA9-9F90-18F0-9023B9EAA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B6EE6-5FEE-8C25-442C-6A42956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F09-C011-45BC-88FA-8FD74D1ABAB0}" type="datetime1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1F831-3237-E34A-9243-AEAD4F6B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3FBB0-419F-CBFD-E83B-E1DE492A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2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0D72-7F55-5360-CBE8-5B055A2A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242B9-1F6E-C4AB-F3D5-A38DC034F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61621-BE69-DF3E-D95F-603C898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21DA-14B6-455D-AC76-373D5C941347}" type="datetime1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82F9B-1659-EF87-C48D-93734573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4C803-D172-31BC-DADA-0FCDEA5D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5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9491B-4ED6-D885-C941-22933FFFD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411FE-2DC9-22D3-1558-27708A8CB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30F70-582F-261F-623C-614DC1B8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924-388E-43E8-A719-89F13A92C3AF}" type="datetime1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8AF4D-97AC-78A1-9F5B-A955EABC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9383-F2EB-A9F4-F9AD-E2366790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05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3480-E4A3-1574-262D-3A3DBCB6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D9EE-AD98-4BDA-BE2E-7CC4E306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E93E8-71D3-3DFF-ECBE-8D4254E9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7B1F-5EFB-429B-88D6-9F430BDFACCB}" type="datetime1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D3D1-9275-745E-CBC6-C6416993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3040B-8A68-6D91-E563-EDF0CCC2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7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9936-62CA-7891-CE9D-E49A36FB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DD108-22C2-6548-346B-81D4CC70F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A57B3-124A-4925-BE72-FA17AA82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95C-7C13-42C0-836A-7196323AFFA7}" type="datetime1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31E3-E87E-371F-3B0C-B24CCE10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2033-054B-3763-0F2C-7A4F6577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52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B639-A6C4-FD5A-CCF0-974BA2F4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795E-FA45-A1FB-A23F-511621AC9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2E7C-4F25-927B-A842-DFBA652E4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28001-8C22-6AE1-CCA8-F3B38606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1C64-C8CF-4F07-A0CA-0D6C44F4B2A7}" type="datetime1">
              <a:rPr lang="en-GB" smtClean="0"/>
              <a:t>24/04/2026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EF620-B3A6-451B-AD27-59AC09C5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B4A56-6EA6-75FE-3D76-1532FD32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81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802C-2EF4-522D-AF9F-81E7D9CC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0C66D-7AE8-2BFC-7CB6-ED32B6E3D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4D8FB-0561-2F02-33D4-7A74FF1D1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3D121-3E59-DEAB-797A-22389EAB9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44BED-84ED-48E8-B75B-B3630999E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A532E-F7FA-CD97-0723-DB57DDBD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3DA2-22D6-4508-B47A-816375A22355}" type="datetime1">
              <a:rPr lang="en-GB" smtClean="0"/>
              <a:t>24/04/2026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E6641-B156-CA82-F790-109E4CDF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67E17-A527-9DE0-1505-3494B902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5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F5BE-7B53-20D8-B51F-9775CF9B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1C5F9-6D0F-7197-3F94-4DAD5043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0B64-1FB4-4107-AF68-B36968C02281}" type="datetime1">
              <a:rPr lang="en-GB" smtClean="0"/>
              <a:t>24/04/2026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0E57A-25C2-1CE3-978C-6C6D9D48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C2927-B988-1895-60D5-4E1556F2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2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FBD6C-4865-216C-106F-0A3A0D4B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18-945B-4541-B12D-844F33F4B98D}" type="datetime1">
              <a:rPr lang="en-GB" smtClean="0"/>
              <a:t>24/04/2026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27E2B-31AC-22A5-FA74-EDBFF655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F29A2-9927-7F5C-9F2A-DC14939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20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4F1-64E1-A5FE-7212-26B32AB8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6B49-DABD-F780-8188-E5778426F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570B8-99CB-E98D-1664-A051300AE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1C311-3C19-663A-23B1-0C03B79B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0E4E-2556-493D-AE00-D11594A907B7}" type="datetime1">
              <a:rPr lang="en-GB" smtClean="0"/>
              <a:t>24/04/2026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BADCE-B054-6D5C-FF02-09A5DE8D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AEA27-E6B9-A637-BECF-3DF80092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7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2CC2-87C4-3D24-4A29-E1BBCAAA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1F9B7-1876-F226-5673-064E53B19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3098B-7CFC-8423-E37B-0BFC8BF79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6693-F6AC-D558-1E52-88055811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502D-EDA2-4741-97D8-860B5AD2F54F}" type="datetime1">
              <a:rPr lang="en-GB" smtClean="0"/>
              <a:t>24/04/2026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0DAED-F328-2140-95E3-A47391C3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87C04-6246-E96B-CB52-BFDD1527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91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2F39F-8A88-507E-8D80-A685C8B1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1556C-9CD1-3540-05E4-2471C8C01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7BE4E-A600-21D0-3957-737E7E416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F86BB-F595-4CE5-84F9-B1F2C6E4017B}" type="datetime1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F33E5-CBB2-7CBD-6EFD-165370BD1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132E-6BEF-ED6D-477C-A905A0C4E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522C07-44B0-47F6-B0AB-B02139151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C71-C0B0-DE1F-67CE-63B6B524E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A2A4C-0861-B22F-710F-2CA24C6CB4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orporate Design | University of Basel">
            <a:extLst>
              <a:ext uri="{FF2B5EF4-FFF2-40B4-BE49-F238E27FC236}">
                <a16:creationId xmlns:a16="http://schemas.microsoft.com/office/drawing/2014/main" id="{B07268AD-C144-9D7A-445A-B3959F504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24299F11-0AC4-4740-4C9F-038A7BD75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11A323-BE2E-87BC-3FDE-FAC38861F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92" y="747593"/>
            <a:ext cx="11913551" cy="53518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174451-3E2D-2688-9F22-AC4B0D29F652}"/>
              </a:ext>
            </a:extLst>
          </p:cNvPr>
          <p:cNvCxnSpPr/>
          <p:nvPr/>
        </p:nvCxnSpPr>
        <p:spPr>
          <a:xfrm>
            <a:off x="9377680" y="5100320"/>
            <a:ext cx="1046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0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76C5663-DCE5-B7B6-AA5B-00533C46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53" y="4908138"/>
            <a:ext cx="2645733" cy="19464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6B0D72-09B0-36A1-B6D2-2F55A5CF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81" y="1753977"/>
            <a:ext cx="8346895" cy="426071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CF4011-5326-5497-02C8-E87E1FB8BFA3}"/>
              </a:ext>
            </a:extLst>
          </p:cNvPr>
          <p:cNvSpPr/>
          <p:nvPr/>
        </p:nvSpPr>
        <p:spPr>
          <a:xfrm>
            <a:off x="4080060" y="5747118"/>
            <a:ext cx="2962910" cy="974357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45633-2513-72A4-38BF-8D9F1BC7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593"/>
            <a:ext cx="10515600" cy="1325563"/>
          </a:xfrm>
        </p:spPr>
        <p:txBody>
          <a:bodyPr/>
          <a:lstStyle/>
          <a:p>
            <a:r>
              <a:rPr lang="en-GB" dirty="0"/>
              <a:t>Coherent </a:t>
            </a:r>
            <a:r>
              <a:rPr lang="el-GR" dirty="0"/>
              <a:t>Δ</a:t>
            </a:r>
            <a:r>
              <a:rPr lang="en-GB" dirty="0"/>
              <a:t>g-driven oscillations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31422E-18E0-F744-FCD9-43CDCD7C5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914" y="2690005"/>
            <a:ext cx="3445867" cy="2440263"/>
          </a:xfrm>
          <a:prstGeom prst="rect">
            <a:avLst/>
          </a:prstGeom>
        </p:spPr>
      </p:pic>
      <p:pic>
        <p:nvPicPr>
          <p:cNvPr id="4" name="Picture 3" descr="Corporate Design | University of Basel">
            <a:extLst>
              <a:ext uri="{FF2B5EF4-FFF2-40B4-BE49-F238E27FC236}">
                <a16:creationId xmlns:a16="http://schemas.microsoft.com/office/drawing/2014/main" id="{F1899BB8-98E9-FD2E-172C-BC839B99F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8E238104-F269-2A77-61DE-1F18108C8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A68B84-1C76-C2DD-9B45-3137AB080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53" y="1702104"/>
            <a:ext cx="2491208" cy="9342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8B7282-3483-3463-4414-97D94DEBE759}"/>
              </a:ext>
            </a:extLst>
          </p:cNvPr>
          <p:cNvSpPr txBox="1"/>
          <p:nvPr/>
        </p:nvSpPr>
        <p:spPr>
          <a:xfrm>
            <a:off x="4238440" y="59111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J = 6 MHz  @ ϵ = 1.9 </a:t>
            </a:r>
            <a:r>
              <a:rPr lang="en-GB" dirty="0" err="1"/>
              <a:t>meV</a:t>
            </a:r>
            <a:endParaRPr lang="en-GB" dirty="0"/>
          </a:p>
          <a:p>
            <a:r>
              <a:rPr lang="en-GB" dirty="0"/>
              <a:t>∣</a:t>
            </a:r>
            <a:r>
              <a:rPr lang="en-GB" dirty="0" err="1"/>
              <a:t>Δg</a:t>
            </a:r>
            <a:r>
              <a:rPr lang="en-GB" dirty="0"/>
              <a:t>∣ = 0.41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947EAB-167E-C0AC-71E4-0B2FE8E92AF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612" t="3907" r="7426" b="3015"/>
          <a:stretch>
            <a:fillRect/>
          </a:stretch>
        </p:blipFill>
        <p:spPr>
          <a:xfrm>
            <a:off x="5877638" y="2332418"/>
            <a:ext cx="2560320" cy="250952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7F6F3D6-6368-033B-21B0-4FBD6D0C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10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61B3DE-EADF-C3FE-7119-D197BB8F8B1C}"/>
              </a:ext>
            </a:extLst>
          </p:cNvPr>
          <p:cNvSpPr/>
          <p:nvPr/>
        </p:nvSpPr>
        <p:spPr>
          <a:xfrm>
            <a:off x="334916" y="2705212"/>
            <a:ext cx="613288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DE81D3-6CE2-7DB7-5F93-049D10ACB626}"/>
              </a:ext>
            </a:extLst>
          </p:cNvPr>
          <p:cNvSpPr/>
          <p:nvPr/>
        </p:nvSpPr>
        <p:spPr>
          <a:xfrm>
            <a:off x="645900" y="4505554"/>
            <a:ext cx="613288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E98337-8C5C-C825-A537-BD75DDBF7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820"/>
          <a:stretch>
            <a:fillRect/>
          </a:stretch>
        </p:blipFill>
        <p:spPr>
          <a:xfrm>
            <a:off x="745829" y="4908930"/>
            <a:ext cx="613289" cy="19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2B1CC-C091-18B5-487B-E6E542FAD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ADF9-698E-9C7E-B563-B85B50B7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593"/>
            <a:ext cx="10515600" cy="1325563"/>
          </a:xfrm>
        </p:spPr>
        <p:txBody>
          <a:bodyPr/>
          <a:lstStyle/>
          <a:p>
            <a:r>
              <a:rPr lang="en-GB" dirty="0"/>
              <a:t>Coherent </a:t>
            </a:r>
            <a:r>
              <a:rPr lang="el-GR" dirty="0"/>
              <a:t>Δ</a:t>
            </a:r>
            <a:r>
              <a:rPr lang="en-GB" dirty="0"/>
              <a:t>g-driven oscillations</a:t>
            </a:r>
          </a:p>
        </p:txBody>
      </p:sp>
      <p:pic>
        <p:nvPicPr>
          <p:cNvPr id="4" name="Picture 3" descr="Corporate Design | University of Basel">
            <a:extLst>
              <a:ext uri="{FF2B5EF4-FFF2-40B4-BE49-F238E27FC236}">
                <a16:creationId xmlns:a16="http://schemas.microsoft.com/office/drawing/2014/main" id="{4B549A68-E70F-3E7D-93FE-7F9B04E3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4918D4C1-6F6F-D6A6-22B1-DF3CB519B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4AACCE-F942-4590-15EE-512CA7AE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8" y="1828609"/>
            <a:ext cx="3824121" cy="4786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9013A0-95C1-82C4-6E84-44D6BDA65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580" y="1687122"/>
            <a:ext cx="5378672" cy="5170878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13C5BEA-4857-26F8-B796-80D5D0E9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D4AF5-B1D9-866F-9C66-1ED27EA53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8FFCF5-4A46-7EBA-3419-4FC91E81EC5B}"/>
              </a:ext>
            </a:extLst>
          </p:cNvPr>
          <p:cNvSpPr/>
          <p:nvPr/>
        </p:nvSpPr>
        <p:spPr>
          <a:xfrm>
            <a:off x="1172580" y="5872479"/>
            <a:ext cx="3277500" cy="867677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17110-D71F-D7D4-602D-9258D0C6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593"/>
            <a:ext cx="10515600" cy="1325563"/>
          </a:xfrm>
        </p:spPr>
        <p:txBody>
          <a:bodyPr/>
          <a:lstStyle/>
          <a:p>
            <a:r>
              <a:rPr lang="en-US" dirty="0"/>
              <a:t>Dephasing</a:t>
            </a:r>
            <a:endParaRPr lang="en-GB" dirty="0"/>
          </a:p>
        </p:txBody>
      </p:sp>
      <p:pic>
        <p:nvPicPr>
          <p:cNvPr id="4" name="Picture 3" descr="Corporate Design | University of Basel">
            <a:extLst>
              <a:ext uri="{FF2B5EF4-FFF2-40B4-BE49-F238E27FC236}">
                <a16:creationId xmlns:a16="http://schemas.microsoft.com/office/drawing/2014/main" id="{0FBF4889-D43E-74AE-0356-B5C035A03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F85AF1BE-8288-50B3-10DF-65A110ADF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037FCC-BADB-BE52-6F56-146AA62426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7572"/>
          <a:stretch>
            <a:fillRect/>
          </a:stretch>
        </p:blipFill>
        <p:spPr>
          <a:xfrm>
            <a:off x="670645" y="1890276"/>
            <a:ext cx="3566076" cy="3875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1EE9C-8720-19A2-A520-72B7586A3840}"/>
              </a:ext>
            </a:extLst>
          </p:cNvPr>
          <p:cNvSpPr txBox="1"/>
          <p:nvPr/>
        </p:nvSpPr>
        <p:spPr>
          <a:xfrm>
            <a:off x="1300480" y="61104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δϵ = 30 </a:t>
            </a:r>
            <a:r>
              <a:rPr lang="en-GB" dirty="0" err="1"/>
              <a:t>μeV</a:t>
            </a:r>
            <a:r>
              <a:rPr lang="en-GB" dirty="0"/>
              <a:t> and </a:t>
            </a:r>
            <a:r>
              <a:rPr lang="en-GB" dirty="0" err="1"/>
              <a:t>δΔE</a:t>
            </a:r>
            <a:r>
              <a:rPr lang="en-GB" baseline="-25000" dirty="0" err="1"/>
              <a:t>Z</a:t>
            </a:r>
            <a:r>
              <a:rPr lang="en-GB" dirty="0"/>
              <a:t> = 4 </a:t>
            </a:r>
            <a:r>
              <a:rPr lang="en-GB" dirty="0" err="1"/>
              <a:t>neV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3C654A9-352A-2C96-6607-13B43B02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12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54D297-6753-D74A-C1EB-08584ABEC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798" r="312"/>
          <a:stretch>
            <a:fillRect/>
          </a:stretch>
        </p:blipFill>
        <p:spPr>
          <a:xfrm>
            <a:off x="4450080" y="1877991"/>
            <a:ext cx="7355839" cy="38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9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82E8A19-6F09-B962-9376-0ED38DF1B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46" y="4806127"/>
            <a:ext cx="2628855" cy="1966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A74E4-A620-CB85-44AF-B31DA1C3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593"/>
            <a:ext cx="10515600" cy="1325563"/>
          </a:xfrm>
        </p:spPr>
        <p:txBody>
          <a:bodyPr/>
          <a:lstStyle/>
          <a:p>
            <a:r>
              <a:rPr lang="en-GB" dirty="0"/>
              <a:t>Coherent exchange-driven oscillations</a:t>
            </a:r>
          </a:p>
        </p:txBody>
      </p:sp>
      <p:pic>
        <p:nvPicPr>
          <p:cNvPr id="4" name="Picture 3" descr="Corporate Design | University of Basel">
            <a:extLst>
              <a:ext uri="{FF2B5EF4-FFF2-40B4-BE49-F238E27FC236}">
                <a16:creationId xmlns:a16="http://schemas.microsoft.com/office/drawing/2014/main" id="{067A2315-210E-A956-A0ED-613229161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CD04D4DA-DC9D-41BF-FCAA-2184639E6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9E08F4-14BE-6896-3479-A60BB177D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71" y="1663563"/>
            <a:ext cx="2491208" cy="934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384A19-6B09-A817-8934-62CAAF2EB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787" y="1790908"/>
            <a:ext cx="6999777" cy="3998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1E9B8E-FC46-57E4-6541-A2F93C104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644" y="1790908"/>
            <a:ext cx="3481489" cy="332973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5B67D7C-54A5-9ADC-47C8-F41C4FC1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13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59C80F-2123-DCB1-959C-E4CDC3459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51428" y="2456642"/>
            <a:ext cx="2772489" cy="26672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93D4FA-4A95-B4BB-AAED-2841082E0E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1087"/>
          <a:stretch>
            <a:fillRect/>
          </a:stretch>
        </p:blipFill>
        <p:spPr>
          <a:xfrm>
            <a:off x="723247" y="4806127"/>
            <a:ext cx="497190" cy="196691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05E62BE-87C5-5155-E89E-A27EB3236B22}"/>
              </a:ext>
            </a:extLst>
          </p:cNvPr>
          <p:cNvSpPr/>
          <p:nvPr/>
        </p:nvSpPr>
        <p:spPr>
          <a:xfrm>
            <a:off x="3665143" y="4897120"/>
            <a:ext cx="613288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5C04-9C23-0C32-77CD-F77C341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7593"/>
            <a:ext cx="10515600" cy="1325563"/>
          </a:xfrm>
        </p:spPr>
        <p:txBody>
          <a:bodyPr/>
          <a:lstStyle/>
          <a:p>
            <a:r>
              <a:rPr lang="en-GB" dirty="0"/>
              <a:t>Coherent exchange-driven oscillations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23AC14-817B-9743-30AE-4E7649CA5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720" y="1828202"/>
            <a:ext cx="9569696" cy="4727044"/>
          </a:xfrm>
          <a:prstGeom prst="rect">
            <a:avLst/>
          </a:prstGeom>
        </p:spPr>
      </p:pic>
      <p:pic>
        <p:nvPicPr>
          <p:cNvPr id="4" name="Picture 3" descr="Corporate Design | University of Basel">
            <a:extLst>
              <a:ext uri="{FF2B5EF4-FFF2-40B4-BE49-F238E27FC236}">
                <a16:creationId xmlns:a16="http://schemas.microsoft.com/office/drawing/2014/main" id="{5A20A544-1378-B8D2-89A5-47F206B18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945E3C52-AB9E-B6FC-28AC-4A270754C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1FBC19-EABA-FA41-7FE5-E83F2622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2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9070580-2500-B044-D2CB-3AEF0905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855" y="2256015"/>
            <a:ext cx="4912190" cy="323880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9DCEFBF-4D3F-0CA5-8B6E-04D703951FB0}"/>
              </a:ext>
            </a:extLst>
          </p:cNvPr>
          <p:cNvSpPr/>
          <p:nvPr/>
        </p:nvSpPr>
        <p:spPr>
          <a:xfrm>
            <a:off x="3656700" y="5417803"/>
            <a:ext cx="3851540" cy="1215087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958CD-FE94-B32A-F1A3-4C2AEB57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593"/>
            <a:ext cx="10515600" cy="1325563"/>
          </a:xfrm>
        </p:spPr>
        <p:txBody>
          <a:bodyPr/>
          <a:lstStyle/>
          <a:p>
            <a:r>
              <a:rPr lang="en-GB" dirty="0"/>
              <a:t>Spin-echo measurement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4DF428-DA66-05E2-DCBB-5FA753FC0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240" y="1724213"/>
            <a:ext cx="2595880" cy="21930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0395F-6F05-DA9D-2DB7-E9A7B8BC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746B1FEE-C701-E8B5-0FFC-2B6159E8A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rporate Design | University of Basel">
            <a:extLst>
              <a:ext uri="{FF2B5EF4-FFF2-40B4-BE49-F238E27FC236}">
                <a16:creationId xmlns:a16="http://schemas.microsoft.com/office/drawing/2014/main" id="{274CA257-A5FF-C843-C88A-58A4BCAD8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16000F-0D00-2204-460B-E30ACF3F5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15" y="4218874"/>
            <a:ext cx="2743200" cy="2414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E266EC-A702-1F65-6FF9-706165571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0708" y="2413835"/>
            <a:ext cx="4148118" cy="28350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680A06-0736-FC70-8CA9-917DF227DD15}"/>
              </a:ext>
            </a:extLst>
          </p:cNvPr>
          <p:cNvSpPr/>
          <p:nvPr/>
        </p:nvSpPr>
        <p:spPr>
          <a:xfrm>
            <a:off x="443722" y="1776911"/>
            <a:ext cx="613288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7A7D3E-E1DB-67A6-D4A1-6CF626928C5F}"/>
              </a:ext>
            </a:extLst>
          </p:cNvPr>
          <p:cNvSpPr/>
          <p:nvPr/>
        </p:nvSpPr>
        <p:spPr>
          <a:xfrm>
            <a:off x="286242" y="3621039"/>
            <a:ext cx="613288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EA536-A56E-EB8B-0E70-4AFCC4AFDCC8}"/>
              </a:ext>
            </a:extLst>
          </p:cNvPr>
          <p:cNvSpPr/>
          <p:nvPr/>
        </p:nvSpPr>
        <p:spPr>
          <a:xfrm>
            <a:off x="56371" y="4218874"/>
            <a:ext cx="613288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AD77A4-EAA9-BA61-2D20-31016E891094}"/>
              </a:ext>
            </a:extLst>
          </p:cNvPr>
          <p:cNvSpPr/>
          <p:nvPr/>
        </p:nvSpPr>
        <p:spPr>
          <a:xfrm>
            <a:off x="2976699" y="4886302"/>
            <a:ext cx="613288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38D017-AA5E-F9C9-4591-66A6032DC419}"/>
              </a:ext>
            </a:extLst>
          </p:cNvPr>
          <p:cNvSpPr/>
          <p:nvPr/>
        </p:nvSpPr>
        <p:spPr>
          <a:xfrm>
            <a:off x="7152855" y="1507385"/>
            <a:ext cx="613288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6CB083-66C0-7617-B6A6-8CB64A511BAC}"/>
              </a:ext>
            </a:extLst>
          </p:cNvPr>
          <p:cNvSpPr/>
          <p:nvPr/>
        </p:nvSpPr>
        <p:spPr>
          <a:xfrm>
            <a:off x="3039602" y="1582140"/>
            <a:ext cx="229795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1E0F29-17B5-7829-CA6A-0E7AAB088A73}"/>
              </a:ext>
            </a:extLst>
          </p:cNvPr>
          <p:cNvSpPr txBox="1"/>
          <p:nvPr/>
        </p:nvSpPr>
        <p:spPr>
          <a:xfrm>
            <a:off x="3886200" y="558955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2</a:t>
            </a:r>
            <a:r>
              <a:rPr lang="en-GB" baseline="30000" dirty="0"/>
              <a:t>Echo</a:t>
            </a:r>
            <a:r>
              <a:rPr lang="en-GB" dirty="0"/>
              <a:t> = 550 ± 50 ns @ 0 echo</a:t>
            </a:r>
          </a:p>
          <a:p>
            <a:r>
              <a:rPr lang="en-GB" dirty="0"/>
              <a:t>T</a:t>
            </a:r>
            <a:r>
              <a:rPr lang="en-GB" baseline="-25000" dirty="0"/>
              <a:t>2</a:t>
            </a:r>
            <a:r>
              <a:rPr lang="en-GB" baseline="30000" dirty="0"/>
              <a:t>Echo </a:t>
            </a:r>
            <a:r>
              <a:rPr lang="en-GB" dirty="0"/>
              <a:t>= 1220 ± 150 ns @ 1 echo</a:t>
            </a:r>
          </a:p>
          <a:p>
            <a:r>
              <a:rPr lang="en-GB" dirty="0"/>
              <a:t>T</a:t>
            </a:r>
            <a:r>
              <a:rPr lang="en-GB" baseline="-25000" dirty="0"/>
              <a:t>2</a:t>
            </a:r>
            <a:r>
              <a:rPr lang="en-GB" baseline="30000" dirty="0"/>
              <a:t>Echo </a:t>
            </a:r>
            <a:r>
              <a:rPr lang="en-GB" dirty="0"/>
              <a:t>= 1300 ± 200 ns @ 2 </a:t>
            </a:r>
            <a:r>
              <a:rPr lang="en-GB" dirty="0" err="1"/>
              <a:t>echos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ECEF70-F14C-4DC3-7A5D-9C91664133C6}"/>
              </a:ext>
            </a:extLst>
          </p:cNvPr>
          <p:cNvSpPr/>
          <p:nvPr/>
        </p:nvSpPr>
        <p:spPr>
          <a:xfrm>
            <a:off x="7201596" y="1953929"/>
            <a:ext cx="613288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855F8E-9066-8568-DBC4-A22059A16615}"/>
              </a:ext>
            </a:extLst>
          </p:cNvPr>
          <p:cNvSpPr/>
          <p:nvPr/>
        </p:nvSpPr>
        <p:spPr>
          <a:xfrm>
            <a:off x="2771544" y="2049536"/>
            <a:ext cx="613288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827CF9-6B27-1F10-49E6-373CF8C11E93}"/>
              </a:ext>
            </a:extLst>
          </p:cNvPr>
          <p:cNvSpPr/>
          <p:nvPr/>
        </p:nvSpPr>
        <p:spPr>
          <a:xfrm>
            <a:off x="1904550" y="2112564"/>
            <a:ext cx="8078100" cy="927816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E3973-E0EC-B249-D948-39F80623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7593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0C03D-A283-D722-034D-5DF4A10A4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490" y="2291952"/>
            <a:ext cx="7696200" cy="528321"/>
          </a:xfrm>
        </p:spPr>
        <p:txBody>
          <a:bodyPr/>
          <a:lstStyle/>
          <a:p>
            <a:r>
              <a:rPr lang="en-US" dirty="0"/>
              <a:t>Characterized </a:t>
            </a:r>
            <a:r>
              <a:rPr lang="en-GB" dirty="0"/>
              <a:t>Anisotropic g-tensors and </a:t>
            </a:r>
            <a:r>
              <a:rPr lang="en-GB" dirty="0" err="1"/>
              <a:t>t</a:t>
            </a:r>
            <a:r>
              <a:rPr lang="en-GB" baseline="-25000" dirty="0" err="1"/>
              <a:t>SO</a:t>
            </a:r>
            <a:endParaRPr lang="en-GB" baseline="-250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DE4D2-BFD7-47AB-2B23-F79A927D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86AF6D83-0314-9D70-E4FF-520895EEA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rporate Design | University of Basel">
            <a:extLst>
              <a:ext uri="{FF2B5EF4-FFF2-40B4-BE49-F238E27FC236}">
                <a16:creationId xmlns:a16="http://schemas.microsoft.com/office/drawing/2014/main" id="{2025752F-E282-6F04-7C07-6BDCC1CE8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922DFC-38BA-8DB1-2AFA-6F8EA83A5497}"/>
              </a:ext>
            </a:extLst>
          </p:cNvPr>
          <p:cNvSpPr/>
          <p:nvPr/>
        </p:nvSpPr>
        <p:spPr>
          <a:xfrm>
            <a:off x="1904550" y="3171943"/>
            <a:ext cx="8078100" cy="927816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AD5C35-B842-E8D0-2DCF-D5F0CAA11AF2}"/>
              </a:ext>
            </a:extLst>
          </p:cNvPr>
          <p:cNvSpPr txBox="1">
            <a:spLocks/>
          </p:cNvSpPr>
          <p:nvPr/>
        </p:nvSpPr>
        <p:spPr>
          <a:xfrm>
            <a:off x="2098490" y="3351331"/>
            <a:ext cx="7696200" cy="528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Shown coherent </a:t>
            </a:r>
            <a:r>
              <a:rPr lang="el-GR" dirty="0"/>
              <a:t>Δ</a:t>
            </a:r>
            <a:r>
              <a:rPr lang="en-GB" dirty="0"/>
              <a:t>g-driven oscillations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AC208C-0B98-3EF6-540F-FC8A97E05FA3}"/>
              </a:ext>
            </a:extLst>
          </p:cNvPr>
          <p:cNvSpPr/>
          <p:nvPr/>
        </p:nvSpPr>
        <p:spPr>
          <a:xfrm>
            <a:off x="1904550" y="4278074"/>
            <a:ext cx="8078100" cy="927816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D3F062-83BA-2543-C0B3-53A3794C9914}"/>
              </a:ext>
            </a:extLst>
          </p:cNvPr>
          <p:cNvSpPr txBox="1">
            <a:spLocks/>
          </p:cNvSpPr>
          <p:nvPr/>
        </p:nvSpPr>
        <p:spPr>
          <a:xfrm>
            <a:off x="2098490" y="4457462"/>
            <a:ext cx="7696200" cy="528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Shown </a:t>
            </a:r>
            <a:r>
              <a:rPr lang="en-GB" dirty="0"/>
              <a:t>coherent exchange-driven oscillations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7C935E-EC23-77FB-D07A-367A99636EF8}"/>
              </a:ext>
            </a:extLst>
          </p:cNvPr>
          <p:cNvSpPr/>
          <p:nvPr/>
        </p:nvSpPr>
        <p:spPr>
          <a:xfrm>
            <a:off x="1904550" y="5389125"/>
            <a:ext cx="8078100" cy="927816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08AE3A1-7CE4-899F-4814-B39ED2520774}"/>
              </a:ext>
            </a:extLst>
          </p:cNvPr>
          <p:cNvSpPr txBox="1">
            <a:spLocks/>
          </p:cNvSpPr>
          <p:nvPr/>
        </p:nvSpPr>
        <p:spPr>
          <a:xfrm>
            <a:off x="2098490" y="5568513"/>
            <a:ext cx="7696200" cy="528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Demonstrated spin echo pulse</a:t>
            </a:r>
            <a:endParaRPr lang="en-GB" baseline="-25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4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F95C-482D-EE74-70A4-A5D863E4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593"/>
            <a:ext cx="10515600" cy="1325563"/>
          </a:xfrm>
        </p:spPr>
        <p:txBody>
          <a:bodyPr/>
          <a:lstStyle/>
          <a:p>
            <a:r>
              <a:rPr lang="en-US" dirty="0"/>
              <a:t>Why Singlet-Triplet? Why holes? Why MOS?</a:t>
            </a:r>
            <a:endParaRPr lang="en-GB" dirty="0"/>
          </a:p>
        </p:txBody>
      </p:sp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1F0406D1-A5C9-6272-9A43-DE554DB63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rporate Design | University of Basel">
            <a:extLst>
              <a:ext uri="{FF2B5EF4-FFF2-40B4-BE49-F238E27FC236}">
                <a16:creationId xmlns:a16="http://schemas.microsoft.com/office/drawing/2014/main" id="{46FE53C7-A117-F6D0-76EC-13FDCF522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AE105F-E958-DD1C-6A37-DBFAC853122A}"/>
              </a:ext>
            </a:extLst>
          </p:cNvPr>
          <p:cNvSpPr/>
          <p:nvPr/>
        </p:nvSpPr>
        <p:spPr>
          <a:xfrm>
            <a:off x="706120" y="2073156"/>
            <a:ext cx="3434080" cy="2387084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F7E8A2-7E0E-C06C-34B7-9F9E43C0D29C}"/>
              </a:ext>
            </a:extLst>
          </p:cNvPr>
          <p:cNvSpPr/>
          <p:nvPr/>
        </p:nvSpPr>
        <p:spPr>
          <a:xfrm>
            <a:off x="4384039" y="2073156"/>
            <a:ext cx="3434080" cy="2387084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56CF78-7B6B-463F-E8DC-25B70C590AC0}"/>
              </a:ext>
            </a:extLst>
          </p:cNvPr>
          <p:cNvSpPr/>
          <p:nvPr/>
        </p:nvSpPr>
        <p:spPr>
          <a:xfrm>
            <a:off x="8163560" y="2073156"/>
            <a:ext cx="3434080" cy="2387084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F3A4E-5D8D-8407-DADA-A5283CD7B9D2}"/>
              </a:ext>
            </a:extLst>
          </p:cNvPr>
          <p:cNvSpPr txBox="1"/>
          <p:nvPr/>
        </p:nvSpPr>
        <p:spPr>
          <a:xfrm>
            <a:off x="706121" y="2073156"/>
            <a:ext cx="3434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Singlet-Triplet</a:t>
            </a:r>
          </a:p>
          <a:p>
            <a:r>
              <a:rPr lang="en-US" sz="2400" dirty="0"/>
              <a:t>+ Low B (&lt;5 </a:t>
            </a:r>
            <a:r>
              <a:rPr lang="en-US" sz="2400" dirty="0" err="1"/>
              <a:t>mT</a:t>
            </a:r>
            <a:r>
              <a:rPr lang="en-US" sz="2400" dirty="0"/>
              <a:t>)</a:t>
            </a:r>
          </a:p>
          <a:p>
            <a:r>
              <a:rPr lang="en-US" sz="2400" dirty="0"/>
              <a:t>+ No GHz (baseband)</a:t>
            </a:r>
          </a:p>
          <a:p>
            <a:r>
              <a:rPr lang="en-US" sz="2400" dirty="0"/>
              <a:t>- Footprint</a:t>
            </a:r>
          </a:p>
          <a:p>
            <a:r>
              <a:rPr lang="en-US" sz="2400" dirty="0"/>
              <a:t>- Complex eigenstates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444170-F931-E9FC-B646-42B52E6C7CAE}"/>
              </a:ext>
            </a:extLst>
          </p:cNvPr>
          <p:cNvSpPr txBox="1"/>
          <p:nvPr/>
        </p:nvSpPr>
        <p:spPr>
          <a:xfrm>
            <a:off x="4384039" y="2073156"/>
            <a:ext cx="3434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Holes</a:t>
            </a:r>
          </a:p>
          <a:p>
            <a:r>
              <a:rPr lang="en-US" sz="2400" dirty="0"/>
              <a:t>+ Large intrinsic SO</a:t>
            </a:r>
          </a:p>
          <a:p>
            <a:r>
              <a:rPr lang="en-US" sz="2400" dirty="0"/>
              <a:t>+ Tunable g-factor &amp; SO</a:t>
            </a:r>
          </a:p>
          <a:p>
            <a:r>
              <a:rPr lang="en-US" sz="2400" dirty="0"/>
              <a:t>+ Suppressed hyperfine</a:t>
            </a:r>
          </a:p>
          <a:p>
            <a:r>
              <a:rPr lang="en-US" sz="2400" dirty="0"/>
              <a:t>+ Potential sweet spot</a:t>
            </a:r>
          </a:p>
          <a:p>
            <a:r>
              <a:rPr lang="en-GB" sz="2400" dirty="0"/>
              <a:t>- </a:t>
            </a:r>
            <a:r>
              <a:rPr lang="en-US" sz="2400" dirty="0"/>
              <a:t>Large intrinsic SO</a:t>
            </a:r>
          </a:p>
          <a:p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78151-DA49-CAE8-1172-BBB8F1874E8A}"/>
              </a:ext>
            </a:extLst>
          </p:cNvPr>
          <p:cNvSpPr txBox="1"/>
          <p:nvPr/>
        </p:nvSpPr>
        <p:spPr>
          <a:xfrm>
            <a:off x="8331200" y="2105749"/>
            <a:ext cx="3154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Silicon MOS</a:t>
            </a:r>
          </a:p>
          <a:p>
            <a:r>
              <a:rPr lang="en-US" sz="2400" dirty="0"/>
              <a:t>+ Scalable</a:t>
            </a:r>
          </a:p>
          <a:p>
            <a:r>
              <a:rPr lang="en-US" sz="2400" dirty="0"/>
              <a:t>+ CMOS compatible</a:t>
            </a:r>
          </a:p>
          <a:p>
            <a:r>
              <a:rPr lang="en-GB" sz="2400" dirty="0"/>
              <a:t>- Bad interface</a:t>
            </a:r>
          </a:p>
          <a:p>
            <a:r>
              <a:rPr lang="en-GB" sz="2400" dirty="0"/>
              <a:t>- Charge Noise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DB30F00-AC25-CF82-CA2A-1D1B6222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2</a:t>
            </a:fld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C97233-8F78-337B-2D83-2103564612BE}"/>
              </a:ext>
            </a:extLst>
          </p:cNvPr>
          <p:cNvSpPr/>
          <p:nvPr/>
        </p:nvSpPr>
        <p:spPr>
          <a:xfrm>
            <a:off x="2981959" y="5169595"/>
            <a:ext cx="6233161" cy="1438592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17416A-6D10-34CC-1791-8EA6CF00C485}"/>
              </a:ext>
            </a:extLst>
          </p:cNvPr>
          <p:cNvCxnSpPr>
            <a:stCxn id="7" idx="2"/>
          </p:cNvCxnSpPr>
          <p:nvPr/>
        </p:nvCxnSpPr>
        <p:spPr>
          <a:xfrm>
            <a:off x="2423160" y="4460240"/>
            <a:ext cx="1717039" cy="7093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8BED37-AB7A-5772-941B-87F4BF158B3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096000" y="4460240"/>
            <a:ext cx="2540" cy="7093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B1D3F5-86A6-36CC-ACC9-BABB751005C5}"/>
              </a:ext>
            </a:extLst>
          </p:cNvPr>
          <p:cNvCxnSpPr>
            <a:cxnSpLocks/>
          </p:cNvCxnSpPr>
          <p:nvPr/>
        </p:nvCxnSpPr>
        <p:spPr>
          <a:xfrm flipH="1">
            <a:off x="7815580" y="4460240"/>
            <a:ext cx="2065021" cy="7093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DAD03BB-5172-8DC2-2BCD-0831889DAE9F}"/>
              </a:ext>
            </a:extLst>
          </p:cNvPr>
          <p:cNvSpPr txBox="1"/>
          <p:nvPr/>
        </p:nvSpPr>
        <p:spPr>
          <a:xfrm>
            <a:off x="3210559" y="5248355"/>
            <a:ext cx="607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Anisotropic exchange coupling!</a:t>
            </a:r>
          </a:p>
          <a:p>
            <a:r>
              <a:rPr lang="en-GB" sz="2400" dirty="0"/>
              <a:t>Theory predicts leakage error prevention?</a:t>
            </a:r>
          </a:p>
          <a:p>
            <a:r>
              <a:rPr lang="en-GB" sz="2400" dirty="0"/>
              <a:t>ST hole qubit in Silicon MOS not yet shown!</a:t>
            </a:r>
          </a:p>
        </p:txBody>
      </p:sp>
    </p:spTree>
    <p:extLst>
      <p:ext uri="{BB962C8B-B14F-4D97-AF65-F5344CB8AC3E}">
        <p14:creationId xmlns:p14="http://schemas.microsoft.com/office/powerpoint/2010/main" val="8882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7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696A7E-9AAF-CF95-42BD-2A4D769D7726}"/>
              </a:ext>
            </a:extLst>
          </p:cNvPr>
          <p:cNvSpPr/>
          <p:nvPr/>
        </p:nvSpPr>
        <p:spPr>
          <a:xfrm>
            <a:off x="735208" y="5915273"/>
            <a:ext cx="4222872" cy="627301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CD4A50-ABCF-56AC-E908-39C67F43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552" y="1168400"/>
            <a:ext cx="5397888" cy="49420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08B1E8-A235-A3F0-C38B-1F150310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593"/>
            <a:ext cx="10515600" cy="1325563"/>
          </a:xfrm>
        </p:spPr>
        <p:txBody>
          <a:bodyPr/>
          <a:lstStyle/>
          <a:p>
            <a:r>
              <a:rPr lang="en-US" dirty="0"/>
              <a:t>Device &amp; Fabrication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58F840-9F3A-BFDF-F046-4EC485B04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829366"/>
            <a:ext cx="6896097" cy="3575754"/>
          </a:xfrm>
          <a:prstGeom prst="rect">
            <a:avLst/>
          </a:prstGeom>
        </p:spPr>
      </p:pic>
      <p:pic>
        <p:nvPicPr>
          <p:cNvPr id="4" name="Picture 3" descr="Corporate Design | University of Basel">
            <a:extLst>
              <a:ext uri="{FF2B5EF4-FFF2-40B4-BE49-F238E27FC236}">
                <a16:creationId xmlns:a16="http://schemas.microsoft.com/office/drawing/2014/main" id="{93E613F3-FB31-EFB6-CDEB-503D6307D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D72DCA47-FE26-D3D7-12EE-337919A9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8D4D65-6D27-873D-9234-3D5223F3E7EB}"/>
              </a:ext>
            </a:extLst>
          </p:cNvPr>
          <p:cNvSpPr txBox="1"/>
          <p:nvPr/>
        </p:nvSpPr>
        <p:spPr>
          <a:xfrm>
            <a:off x="924560" y="60660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Γ</a:t>
            </a:r>
            <a:r>
              <a:rPr lang="en-GB" baseline="-25000" dirty="0"/>
              <a:t>L</a:t>
            </a:r>
            <a:r>
              <a:rPr lang="en-GB" dirty="0"/>
              <a:t> &gt; 10 MHz, Γ</a:t>
            </a:r>
            <a:r>
              <a:rPr lang="en-GB" baseline="-25000" dirty="0"/>
              <a:t>R</a:t>
            </a:r>
            <a:r>
              <a:rPr lang="en-GB" dirty="0"/>
              <a:t> &lt; 30 kHz, </a:t>
            </a:r>
            <a:r>
              <a:rPr lang="en-GB" dirty="0" err="1"/>
              <a:t>t</a:t>
            </a:r>
            <a:r>
              <a:rPr lang="en-GB" baseline="-25000" dirty="0" err="1"/>
              <a:t>c</a:t>
            </a:r>
            <a:r>
              <a:rPr lang="en-GB" dirty="0"/>
              <a:t> &gt; 1 GHz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4E1DFE-940A-B143-9A93-1D416F30BF3E}"/>
              </a:ext>
            </a:extLst>
          </p:cNvPr>
          <p:cNvSpPr/>
          <p:nvPr/>
        </p:nvSpPr>
        <p:spPr>
          <a:xfrm>
            <a:off x="274320" y="5181600"/>
            <a:ext cx="2529840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F67C48-C828-2855-E1A3-7FF987E95522}"/>
              </a:ext>
            </a:extLst>
          </p:cNvPr>
          <p:cNvSpPr/>
          <p:nvPr/>
        </p:nvSpPr>
        <p:spPr>
          <a:xfrm>
            <a:off x="121920" y="2000449"/>
            <a:ext cx="613288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48A270B-CDE5-B41A-6220-F8A46C4E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2703-394D-5534-1A1F-8EC4878A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593"/>
            <a:ext cx="10515600" cy="1325563"/>
          </a:xfrm>
        </p:spPr>
        <p:txBody>
          <a:bodyPr/>
          <a:lstStyle/>
          <a:p>
            <a:r>
              <a:rPr lang="en-US" dirty="0"/>
              <a:t>Charge Stability Diagram</a:t>
            </a:r>
            <a:endParaRPr lang="en-GB" dirty="0"/>
          </a:p>
        </p:txBody>
      </p:sp>
      <p:pic>
        <p:nvPicPr>
          <p:cNvPr id="4" name="Picture 3" descr="Corporate Design | University of Basel">
            <a:extLst>
              <a:ext uri="{FF2B5EF4-FFF2-40B4-BE49-F238E27FC236}">
                <a16:creationId xmlns:a16="http://schemas.microsoft.com/office/drawing/2014/main" id="{EB0127CF-BA9F-5EF9-BA52-7B8FEAE27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1D2C895A-37DF-8C4E-BF0A-274C066A3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89BEE6-9123-AAAE-28EE-095D67BFF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80" y="1758196"/>
            <a:ext cx="5438074" cy="4633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C9CD82-E650-7D61-C715-7C76AC265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654" y="2154436"/>
            <a:ext cx="5785437" cy="357580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85AB67-B2D6-FDE4-8E9C-176D3ED5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63EB-40FA-61D7-8626-B4F29EA6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7593"/>
            <a:ext cx="10515600" cy="1325563"/>
          </a:xfrm>
        </p:spPr>
        <p:txBody>
          <a:bodyPr/>
          <a:lstStyle/>
          <a:p>
            <a:r>
              <a:rPr lang="en-US" dirty="0"/>
              <a:t>Singlet-Triplet &amp; Readout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783B82-C627-30DC-D589-10CE3C765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00" y="2224303"/>
            <a:ext cx="5956379" cy="3886104"/>
          </a:xfrm>
          <a:prstGeom prst="rect">
            <a:avLst/>
          </a:prstGeom>
        </p:spPr>
      </p:pic>
      <p:pic>
        <p:nvPicPr>
          <p:cNvPr id="4" name="Picture 3" descr="Corporate Design | University of Basel">
            <a:extLst>
              <a:ext uri="{FF2B5EF4-FFF2-40B4-BE49-F238E27FC236}">
                <a16:creationId xmlns:a16="http://schemas.microsoft.com/office/drawing/2014/main" id="{D23A4BFC-1232-F7B3-0E37-B76807F4C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37D08121-87C3-7F27-9A95-3744A362A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4629B-268A-9383-1689-130FCEED7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078" y="1286745"/>
            <a:ext cx="3718882" cy="2880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427918-6D59-4381-3A5C-7AD3669BC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360" y="4340985"/>
            <a:ext cx="2143486" cy="20638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B10DB5-192C-A843-D2AC-E75BC376C874}"/>
              </a:ext>
            </a:extLst>
          </p:cNvPr>
          <p:cNvSpPr/>
          <p:nvPr/>
        </p:nvSpPr>
        <p:spPr>
          <a:xfrm>
            <a:off x="3870960" y="2073156"/>
            <a:ext cx="944880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F46ABA-C0B8-DE25-B106-CD2DA736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5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F2CB2F-FA71-8E29-F945-0B0CDEF62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6440" y="2284617"/>
            <a:ext cx="205758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61336E-08BD-D7F5-ED54-53B41752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643" y="1735288"/>
            <a:ext cx="3964008" cy="4942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628B0F-A11E-B762-823B-F458B4B8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7593"/>
            <a:ext cx="10515600" cy="1325563"/>
          </a:xfrm>
        </p:spPr>
        <p:txBody>
          <a:bodyPr/>
          <a:lstStyle/>
          <a:p>
            <a:r>
              <a:rPr lang="en-US" dirty="0" err="1"/>
              <a:t>Magnetospectroscopy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8651A9-0906-6075-D33B-6BB55CA8E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7" y="2073156"/>
            <a:ext cx="5895093" cy="426668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5C4BAA-C6F3-EF49-E9F7-8CF10609AB37}"/>
              </a:ext>
            </a:extLst>
          </p:cNvPr>
          <p:cNvSpPr/>
          <p:nvPr/>
        </p:nvSpPr>
        <p:spPr>
          <a:xfrm>
            <a:off x="9944462" y="4038346"/>
            <a:ext cx="1838961" cy="2070452"/>
          </a:xfrm>
          <a:prstGeom prst="roundRect">
            <a:avLst/>
          </a:prstGeom>
          <a:solidFill>
            <a:srgbClr val="CCE8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 descr="Corporate Design | University of Basel">
            <a:extLst>
              <a:ext uri="{FF2B5EF4-FFF2-40B4-BE49-F238E27FC236}">
                <a16:creationId xmlns:a16="http://schemas.microsoft.com/office/drawing/2014/main" id="{AE98AC8B-5D48-1155-052A-E626D567F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30562477-59E2-600B-F952-0E238C1AE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1FE8083-36B1-CD5C-9187-09D339F563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639" t="15348" b="19718"/>
          <a:stretch>
            <a:fillRect/>
          </a:stretch>
        </p:blipFill>
        <p:spPr>
          <a:xfrm>
            <a:off x="10336703" y="1800040"/>
            <a:ext cx="1576682" cy="16549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77AAB7-60FB-F953-639F-F5E4FB555140}"/>
              </a:ext>
            </a:extLst>
          </p:cNvPr>
          <p:cNvSpPr txBox="1"/>
          <p:nvPr/>
        </p:nvSpPr>
        <p:spPr>
          <a:xfrm>
            <a:off x="10059694" y="4257964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/>
              <a:t>t</a:t>
            </a:r>
            <a:r>
              <a:rPr lang="en-GB" sz="2000" baseline="-25000" dirty="0" err="1"/>
              <a:t>c</a:t>
            </a:r>
            <a:r>
              <a:rPr lang="en-GB" sz="2000" dirty="0"/>
              <a:t> = 9 ± 1 </a:t>
            </a:r>
            <a:r>
              <a:rPr lang="en-GB" sz="2000" dirty="0" err="1"/>
              <a:t>μeV</a:t>
            </a:r>
            <a:r>
              <a:rPr lang="en-GB" sz="2000" dirty="0"/>
              <a:t> </a:t>
            </a:r>
          </a:p>
          <a:p>
            <a:endParaRPr lang="en-GB" sz="2000" dirty="0"/>
          </a:p>
          <a:p>
            <a:r>
              <a:rPr lang="en-GB" sz="2000" dirty="0"/>
              <a:t>Eff. g-factors: </a:t>
            </a:r>
          </a:p>
          <a:p>
            <a:r>
              <a:rPr lang="en-GB" sz="2000" dirty="0"/>
              <a:t>0.8 ± 0.1 </a:t>
            </a:r>
          </a:p>
          <a:p>
            <a:r>
              <a:rPr lang="en-GB" sz="2000" dirty="0"/>
              <a:t> 1.2 ± 0.1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7D8C4F6-9E31-24D6-8F6C-0BDF9E5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990C-60EB-0C7E-A97E-00500060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7593"/>
            <a:ext cx="10515600" cy="1325563"/>
          </a:xfrm>
        </p:spPr>
        <p:txBody>
          <a:bodyPr/>
          <a:lstStyle/>
          <a:p>
            <a:r>
              <a:rPr lang="en-GB" dirty="0"/>
              <a:t>Anisotropic g-tensors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D22CA-D720-E7BF-1695-2AB118EE7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" y="2235871"/>
            <a:ext cx="6082284" cy="4179092"/>
          </a:xfrm>
          <a:prstGeom prst="rect">
            <a:avLst/>
          </a:prstGeom>
        </p:spPr>
      </p:pic>
      <p:pic>
        <p:nvPicPr>
          <p:cNvPr id="6" name="Picture 5" descr="Corporate Design | University of Basel">
            <a:extLst>
              <a:ext uri="{FF2B5EF4-FFF2-40B4-BE49-F238E27FC236}">
                <a16:creationId xmlns:a16="http://schemas.microsoft.com/office/drawing/2014/main" id="{E5B07D8A-F8E4-61D3-E9F1-AABA2C84E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rporate Design | University of Basel">
            <a:extLst>
              <a:ext uri="{FF2B5EF4-FFF2-40B4-BE49-F238E27FC236}">
                <a16:creationId xmlns:a16="http://schemas.microsoft.com/office/drawing/2014/main" id="{82DA61A9-56BA-4BC4-D17C-E23DD848F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8A9215-44DB-D3E6-3761-803AC2F78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601" y="2409729"/>
            <a:ext cx="4331560" cy="2220488"/>
          </a:xfrm>
          <a:prstGeom prst="rect">
            <a:avLst/>
          </a:prstGeom>
        </p:spPr>
      </p:pic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9A97F6EA-1B92-9592-223C-689DF8263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758" y="4748889"/>
            <a:ext cx="5577260" cy="1823335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57A46CF-3308-9EA8-A002-E231192C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975AA-0DE4-B024-9D07-9937F6EA9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CFE03-092C-CC6A-F290-05298652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7593"/>
            <a:ext cx="10515600" cy="1325563"/>
          </a:xfrm>
        </p:spPr>
        <p:txBody>
          <a:bodyPr/>
          <a:lstStyle/>
          <a:p>
            <a:r>
              <a:rPr lang="en-GB" dirty="0"/>
              <a:t>Anisotropic g-tensors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A65D78-C90F-D415-E20E-F8866E24E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" y="2235871"/>
            <a:ext cx="6082284" cy="4179092"/>
          </a:xfrm>
          <a:prstGeom prst="rect">
            <a:avLst/>
          </a:prstGeom>
        </p:spPr>
      </p:pic>
      <p:pic>
        <p:nvPicPr>
          <p:cNvPr id="6" name="Picture 5" descr="Corporate Design | University of Basel">
            <a:extLst>
              <a:ext uri="{FF2B5EF4-FFF2-40B4-BE49-F238E27FC236}">
                <a16:creationId xmlns:a16="http://schemas.microsoft.com/office/drawing/2014/main" id="{368835B9-9EC5-CCC5-87C3-603EFA3F7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rporate Design | University of Basel">
            <a:extLst>
              <a:ext uri="{FF2B5EF4-FFF2-40B4-BE49-F238E27FC236}">
                <a16:creationId xmlns:a16="http://schemas.microsoft.com/office/drawing/2014/main" id="{0EC3533E-B963-23F2-58DC-BDEC77B0B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30B409-3DA3-29EF-A7E3-877392A55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601" y="2409729"/>
            <a:ext cx="4331560" cy="2220488"/>
          </a:xfrm>
          <a:prstGeom prst="rect">
            <a:avLst/>
          </a:prstGeom>
        </p:spPr>
      </p:pic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B893494B-3439-9F54-EDA7-21D79D8AA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15" y="2820749"/>
            <a:ext cx="11475103" cy="3751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50D6AB-498F-D4B2-76B2-997A0E88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FA02-5D28-6077-4714-57701BE9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593"/>
            <a:ext cx="10515600" cy="1325563"/>
          </a:xfrm>
        </p:spPr>
        <p:txBody>
          <a:bodyPr/>
          <a:lstStyle/>
          <a:p>
            <a:r>
              <a:rPr lang="en-GB" dirty="0"/>
              <a:t>Anisotropic of the FFT amplitudes</a:t>
            </a:r>
          </a:p>
        </p:txBody>
      </p:sp>
      <p:pic>
        <p:nvPicPr>
          <p:cNvPr id="4" name="Picture 3" descr="Corporate Design | University of Basel">
            <a:extLst>
              <a:ext uri="{FF2B5EF4-FFF2-40B4-BE49-F238E27FC236}">
                <a16:creationId xmlns:a16="http://schemas.microsoft.com/office/drawing/2014/main" id="{B1005839-96F5-A5C1-CA6D-9E05570D7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12191999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Design | University of Basel">
            <a:extLst>
              <a:ext uri="{FF2B5EF4-FFF2-40B4-BE49-F238E27FC236}">
                <a16:creationId xmlns:a16="http://schemas.microsoft.com/office/drawing/2014/main" id="{45582321-7517-F29F-2311-E078EE809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b="39330"/>
          <a:stretch/>
        </p:blipFill>
        <p:spPr bwMode="auto">
          <a:xfrm>
            <a:off x="0" y="0"/>
            <a:ext cx="5943600" cy="7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AEFE997-AA40-0249-04A4-881D79F47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6325" t="41628"/>
          <a:stretch>
            <a:fillRect/>
          </a:stretch>
        </p:blipFill>
        <p:spPr>
          <a:xfrm>
            <a:off x="709232" y="2438399"/>
            <a:ext cx="4525135" cy="41554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08670-DFA2-1353-250E-F326B8A330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3339"/>
          <a:stretch>
            <a:fillRect/>
          </a:stretch>
        </p:blipFill>
        <p:spPr>
          <a:xfrm>
            <a:off x="6531524" y="2178166"/>
            <a:ext cx="4539320" cy="2002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A3B6CE-EA81-9C4F-408F-4E36325D55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956" t="46405" r="14435" b="-1795"/>
          <a:stretch>
            <a:fillRect/>
          </a:stretch>
        </p:blipFill>
        <p:spPr>
          <a:xfrm>
            <a:off x="7081520" y="4342498"/>
            <a:ext cx="3343254" cy="251550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0DE93-249E-AEFC-C419-E24D88C7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2C07-44B0-47F6-B0AB-B02139151B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Why Singlet-Triplet? Why holes? Why MOS?</vt:lpstr>
      <vt:lpstr>Device &amp; Fabrication</vt:lpstr>
      <vt:lpstr>Charge Stability Diagram</vt:lpstr>
      <vt:lpstr>Singlet-Triplet &amp; Readout</vt:lpstr>
      <vt:lpstr>Magnetospectroscopy</vt:lpstr>
      <vt:lpstr>Anisotropic g-tensors</vt:lpstr>
      <vt:lpstr>Anisotropic g-tensors</vt:lpstr>
      <vt:lpstr>Anisotropic of the FFT amplitudes</vt:lpstr>
      <vt:lpstr>Coherent Δg-driven oscillations</vt:lpstr>
      <vt:lpstr>Coherent Δg-driven oscillations</vt:lpstr>
      <vt:lpstr>Dephasing</vt:lpstr>
      <vt:lpstr>Coherent exchange-driven oscillations</vt:lpstr>
      <vt:lpstr>Coherent exchange-driven oscillations</vt:lpstr>
      <vt:lpstr>Spin-echo measurement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Ilja</dc:creator>
  <cp:lastModifiedBy>Ilja</cp:lastModifiedBy>
  <cp:revision>9</cp:revision>
  <dcterms:created xsi:type="dcterms:W3CDTF">2026-04-23T17:25:47Z</dcterms:created>
  <dcterms:modified xsi:type="dcterms:W3CDTF">2026-04-24T09:35:35Z</dcterms:modified>
</cp:coreProperties>
</file>