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75" r:id="rId11"/>
    <p:sldId id="265" r:id="rId12"/>
    <p:sldId id="266" r:id="rId13"/>
    <p:sldId id="267" r:id="rId14"/>
    <p:sldId id="268" r:id="rId15"/>
    <p:sldId id="269" r:id="rId16"/>
    <p:sldId id="271" r:id="rId17"/>
    <p:sldId id="272" r:id="rId18"/>
    <p:sldId id="274" r:id="rId19"/>
    <p:sldId id="276"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0" d="100"/>
          <a:sy n="80" d="100"/>
        </p:scale>
        <p:origin x="11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2012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a Nature paper from the Yankowitz (UW) and Folk (UBC) groups on regions in rhombohedral graphene that look superconducting but never reach zero resistance. I will connect it to our own MIT–Basel papers, where the same question came up.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reminder from previous journal clubs. Rhombohedral = ABC stacking. The band becomes flatter with layer number, so interactions win. Two gates give two independent knobs, n and D. Interactions polarize spin and valley; superconductors appear next to these isospin transitions. Key advantage over twisted graphene: no twist-angle disorder, very clean.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superconducting pockets in graphene show everything you expect from a 2D superconductor, except the resistance does not go to zero. It levels off. Nobody knows why. This is one of the most discussed open questions right now, and we ran into it ourselves.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collaboration papers. First: a whole family of superconductors in four- and five-layer graphene that get stronger in magnetic field; Basel did the high in-plane field measurements. Second: SC5 in trilayer on WSe2 with a record Pauli-limit violation. Note the last line: the new state only appeared after improving filtering. That is important for today.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Seo et al., some states such as SC2 and SC4 had a large residual resistance; we listed the ratios in Supplementary Table 1 and argued with inhomogeneity and Fraunhofer-like patterns. In the SC5 paper, improved filtering revealed a zero-resistance state. Referees asked repeatedly: is the finite resistance real physics or an artefact?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Eight-layer rhombohedral graphene on monolayer WSe2, dual gated; two devices, the second messier but with the same phase boundaries. Main result: a zero-resistance and a finite-resistance pocket side by side in the same sample, with a sharp boundary and very different field scales. Here the finite-resistance state is the subject, and the neighbouring superconductor is a built-in control.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filtering and electron temperature are central to the extrinsic explanations, here is their setup. Bluefors fridge with fast sample exchange, 11 to 14 mK base, vector magnet. Phosphor-bronze wiring, ribbon cables, RC filters on the sample board with a cutoff near 16 kHz. Electron temperature about 20 mK, from earlier measurements with the same wiring. Our comment: no microwave filtering is described, and pair-breaking photons are near 7 GHz.</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Panel a: resistivity map in density and displacement field at base temperature. Two isolated pockets. Panel b: in the SC pocket (blue) the resistance goes to zero; in the AM pocket (red) it drops just as sharply but stays finite. Inset shows the blue curve really is zero within resolution.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Columns: temperature, perpendicular field, dc current; top row SC, bottom row AM. Both show a critical temperature, field and current, the signatures of a 2D superconductor, but the AM survives larger perpendicular fields and currents. The noise in the SC row is an instability with hysteresis at zero field; it disappears with about 30 mT in-plane field, so the main analysis is done at finite in-plane field.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gate map at increasing in-plane field. At zero field: the AM pocket at the bottom left and a tiny SC at the top right. At 75 to 100 mT both grow and connect; at 200 to 300 mT they form one broad band with the zero-resistance SC along one edge. At 1.5 T the SC is gone and the band is AM; at 3.5 T only a small AM piece survives. So in Figs. 2 to 4, measured at 350 mT, AM means this expanded pocket next to the SC.</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in-plane fields enhance both pockets until they merge. The boundary between SC and AM is abrupt, so it looks like two distinct states rather than a smooth crossover. SC sits next to the spin-polarized half-metal, AM next to the unpolarized metal. Both exceed the Pauli limit by about 14 to 16 times, so likely spin-triplet. Cooling through the middle of the pocket: first the AM plateau, then a jump to zero.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dc current, close to the boundary we see two critical currents: first the zero-resistance state breaks, then the AM, then the normal state. In temperature this gives an inner dome inside an outer dome. Further into the AM, only the outer dome is left. Strange detail: in the AM a moderate current can reduce the differential resistance.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Inner diamond: SC, critical perpendicular field about 4 mT, coherence length about 300 nm. Outer diamond: AM, about 300 mT, about 30 nm. In-plane, the AM survives about four times higher fields. Inhomogeneity would need a reproducible 30 nm texture, which the crystal does not have. The authors conclude the paired states differ in orbital and/or spin structure.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the paper. Same onset temperature and the same kind of critical behaviour, but very different field scales, no BKT transition in the AM, and different neighbouring normal states. The authors read this as two competing paired states rather than one superconductor with and without phase coherence.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Anomalous metals have been reported for 40 years in disordered films and Josephson arrays. There they appear near a superconductor–insulator or superconductor–metal transition, with sheet resistance close to the pair quantum h/4e². Graphene is the opposite limit: very clean and very conductive. Standard dissipative theories say quantum phase fluctuations should be negligible here, so the AM is a real puzzle.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themselves say dc transport is not enough and suggest superfluid stiffness and gap measurements. I would add: local imaging, noise and Nernst for vortex motion, and simply going colder and quieter with independent electron thermometry. Geometry tests distinguish a sheet property from junction-like weak links. The D &lt; 0 side, where carriers sit next to the WSe2, shows only SC and could serve as an internal control.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Take-home: two neighbouring states with the same superconducting fingerprints, one with zero and one with finite resistance, cleanly separated in gate space, in a system where the anomalous metal should not exist. Whether it is intrinsic is open. Open the floor with the question about our own residual-resistance states.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1B94E-7D14-8577-02CB-7A784A658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DF8EB-47AB-2D7B-3E8B-5A241EE8B1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F4515-46A7-20D1-266C-8B625D6EA221}"/>
              </a:ext>
            </a:extLst>
          </p:cNvPr>
          <p:cNvSpPr>
            <a:spLocks noGrp="1"/>
          </p:cNvSpPr>
          <p:nvPr>
            <p:ph type="body" idx="1"/>
          </p:nvPr>
        </p:nvSpPr>
        <p:spPr/>
        <p:txBody>
          <a:bodyPr/>
          <a:lstStyle/>
          <a:p>
            <a:r>
              <a:rPr lang="en-US" dirty="0"/>
              <a:t>Take-home: two neighbouring states with the same superconducting fingerprints, one with zero and one with finite resistance, cleanly separated in gate space, in a system where the anomalous metal should not exist. Whether it is intrinsic is open. Open the floor with the question about our own residual-resistance states.</a:t>
            </a:r>
          </a:p>
        </p:txBody>
      </p:sp>
      <p:sp>
        <p:nvSpPr>
          <p:cNvPr id="4" name="Slide Number Placeholder 3">
            <a:extLst>
              <a:ext uri="{FF2B5EF4-FFF2-40B4-BE49-F238E27FC236}">
                <a16:creationId xmlns:a16="http://schemas.microsoft.com/office/drawing/2014/main" id="{68C8C8DC-B624-0B24-D716-46C2724A53D0}"/>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4022927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2AF86-E8BB-75F1-408B-71BB75DFD7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2D309-CE83-16C8-8E4C-1C4015941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843659-7702-037C-C96F-411F4930C148}"/>
              </a:ext>
            </a:extLst>
          </p:cNvPr>
          <p:cNvSpPr>
            <a:spLocks noGrp="1"/>
          </p:cNvSpPr>
          <p:nvPr>
            <p:ph type="body" idx="1"/>
          </p:nvPr>
        </p:nvSpPr>
        <p:spPr/>
        <p:txBody>
          <a:bodyPr/>
          <a:lstStyle/>
          <a:p>
            <a:r>
              <a:rPr lang="en-US" dirty="0"/>
              <a:t>Take-home: two neighbouring states with the same superconducting fingerprints, one with zero and one with finite resistance, cleanly separated in gate space, in a system where the anomalous metal should not exist. Whether it is intrinsic is open. Open the floor with the question about our own residual-resistance states.</a:t>
            </a:r>
          </a:p>
        </p:txBody>
      </p:sp>
      <p:sp>
        <p:nvSpPr>
          <p:cNvPr id="4" name="Slide Number Placeholder 3">
            <a:extLst>
              <a:ext uri="{FF2B5EF4-FFF2-40B4-BE49-F238E27FC236}">
                <a16:creationId xmlns:a16="http://schemas.microsoft.com/office/drawing/2014/main" id="{AD0B27B7-CBA5-2027-AF66-1DF510AD5DA0}"/>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055535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1200" y="952500"/>
            <a:ext cx="10769600" cy="467360"/>
          </a:xfrm>
          <a:prstGeom prst="rect">
            <a:avLst/>
          </a:prstGeom>
          <a:noFill/>
          <a:ln/>
        </p:spPr>
        <p:txBody>
          <a:bodyPr wrap="square" lIns="0" tIns="0" rIns="0" bIns="0" rtlCol="0" anchor="t"/>
          <a:lstStyle>
            <a:lvl1pPr marL="0" indent="0" algn="l">
              <a:lnSpc>
                <a:spcPct val="115000"/>
              </a:lnSpc>
              <a:buNone/>
              <a:defRPr lang="en-US" sz="3200" dirty="0">
                <a:solidFill>
                  <a:srgbClr val="111A1E"/>
                </a:solidFill>
                <a:latin typeface="Arial" pitchFamily="34" charset="0"/>
                <a:ea typeface="Arial" pitchFamily="34" charset="-122"/>
                <a:cs typeface="Ari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711200" y="1724660"/>
            <a:ext cx="10668000" cy="4320540"/>
          </a:xfrm>
          <a:prstGeom prst="rect">
            <a:avLst/>
          </a:prstGeom>
          <a:noFill/>
          <a:ln/>
        </p:spPr>
        <p:txBody>
          <a:bodyPr wrap="square" lIns="0" tIns="0" rIns="0" bIns="0" rtlCol="0" anchor="t"/>
          <a:lstStyle>
            <a:lvl1pPr marL="0" indent="0" algn="l">
              <a:lnSpc>
                <a:spcPct val="140000"/>
              </a:lnSpc>
              <a:buNone/>
              <a:defRPr lang="en-US" sz="1600" dirty="0">
                <a:solidFill>
                  <a:srgbClr val="111A1E"/>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1200" y="952500"/>
            <a:ext cx="10769600" cy="467360"/>
          </a:xfrm>
          <a:prstGeom prst="rect">
            <a:avLst/>
          </a:prstGeom>
          <a:noFill/>
          <a:ln/>
        </p:spPr>
        <p:txBody>
          <a:bodyPr wrap="square" lIns="0" tIns="0" rIns="0" bIns="0" rtlCol="0" anchor="t"/>
          <a:lstStyle>
            <a:lvl1pPr marL="0" indent="0" algn="l">
              <a:lnSpc>
                <a:spcPct val="115000"/>
              </a:lnSpc>
              <a:buNone/>
              <a:defRPr lang="en-US" sz="3200" dirty="0">
                <a:solidFill>
                  <a:srgbClr val="111A1E"/>
                </a:solidFill>
                <a:latin typeface="Arial" pitchFamily="34" charset="0"/>
                <a:ea typeface="Arial" pitchFamily="34" charset="-122"/>
                <a:cs typeface="Ari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711200" y="1724660"/>
            <a:ext cx="10668000" cy="4320540"/>
          </a:xfrm>
          <a:prstGeom prst="rect">
            <a:avLst/>
          </a:prstGeom>
          <a:noFill/>
          <a:ln/>
        </p:spPr>
        <p:txBody>
          <a:bodyPr wrap="square" lIns="0" tIns="0" rIns="0" bIns="0" rtlCol="0" anchor="t"/>
          <a:lstStyle>
            <a:lvl1pPr marL="0" indent="0" algn="l">
              <a:lnSpc>
                <a:spcPct val="140000"/>
              </a:lnSpc>
              <a:buNone/>
              <a:defRPr lang="en-US" sz="1600" dirty="0">
                <a:solidFill>
                  <a:srgbClr val="111A1E"/>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p:nvPr/>
        </p:nvSpPr>
        <p:spPr>
          <a:xfrm>
            <a:off x="711200" y="1880023"/>
            <a:ext cx="542861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C5A66"/>
                </a:solidFill>
                <a:latin typeface="Arial" pitchFamily="34" charset="0"/>
                <a:ea typeface="Arial" pitchFamily="34" charset="-122"/>
                <a:cs typeface="Arial" pitchFamily="34" charset="-120"/>
              </a:rPr>
              <a:t>Journal Club, Fall 2026</a:t>
            </a:r>
            <a:endParaRPr lang="en-US" sz="1500" dirty="0"/>
          </a:p>
        </p:txBody>
      </p:sp>
      <p:sp>
        <p:nvSpPr>
          <p:cNvPr id="5" name="Text 2"/>
          <p:cNvSpPr>
            <a:spLocks noGrp="1"/>
          </p:cNvSpPr>
          <p:nvPr>
            <p:ph type="title"/>
          </p:nvPr>
        </p:nvSpPr>
        <p:spPr>
          <a:xfrm>
            <a:off x="711200" y="2299123"/>
            <a:ext cx="5428615" cy="1390968"/>
          </a:xfrm>
          <a:prstGeom prst="rect">
            <a:avLst/>
          </a:prstGeom>
          <a:noFill/>
          <a:ln/>
        </p:spPr>
        <p:txBody>
          <a:bodyPr wrap="square" lIns="0" tIns="0" rIns="0" bIns="0" rtlCol="0" anchor="t">
            <a:normAutofit/>
          </a:bodyPr>
          <a:lstStyle/>
          <a:p>
            <a:pPr marL="0" indent="0" algn="l">
              <a:lnSpc>
                <a:spcPts val="3584"/>
              </a:lnSpc>
              <a:buNone/>
            </a:pPr>
            <a:r>
              <a:rPr lang="en-US" sz="3200" b="1" i="0" dirty="0">
                <a:solidFill>
                  <a:srgbClr val="111A1E"/>
                </a:solidFill>
                <a:latin typeface="Arial" pitchFamily="34" charset="0"/>
                <a:ea typeface="Arial" pitchFamily="34" charset="-122"/>
                <a:cs typeface="Arial" pitchFamily="34" charset="-120"/>
              </a:rPr>
              <a:t>Anomalous metal and superconducting phases in rhombohedral graphene</a:t>
            </a:r>
            <a:endParaRPr lang="en-US" sz="3200" dirty="0"/>
          </a:p>
        </p:txBody>
      </p:sp>
      <p:sp>
        <p:nvSpPr>
          <p:cNvPr id="6" name="Text 3"/>
          <p:cNvSpPr/>
          <p:nvPr/>
        </p:nvSpPr>
        <p:spPr>
          <a:xfrm>
            <a:off x="711200" y="3817091"/>
            <a:ext cx="5428615" cy="7721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2B3A40"/>
                </a:solidFill>
                <a:latin typeface="Arial" pitchFamily="34" charset="0"/>
                <a:ea typeface="Arial" pitchFamily="34" charset="-122"/>
                <a:cs typeface="Arial" pitchFamily="34" charset="-120"/>
              </a:rPr>
              <a:t>A. Okounkova, A. Sohm, T. Faehndrich, …, J. Folk &amp; M. Yankowitz</a:t>
            </a:r>
            <a:endParaRPr lang="en-US" sz="1400" dirty="0"/>
          </a:p>
          <a:p>
            <a:pPr marL="0" indent="0" algn="l">
              <a:lnSpc>
                <a:spcPts val="1960"/>
              </a:lnSpc>
              <a:buNone/>
            </a:pPr>
            <a:r>
              <a:rPr lang="en-US" sz="1400" dirty="0">
                <a:solidFill>
                  <a:srgbClr val="2B3A40"/>
                </a:solidFill>
                <a:latin typeface="Arial" pitchFamily="34" charset="0"/>
                <a:ea typeface="Arial" pitchFamily="34" charset="-122"/>
                <a:cs typeface="Arial" pitchFamily="34" charset="-120"/>
              </a:rPr>
              <a:t>UW Seattle and UBC Vancouver</a:t>
            </a:r>
            <a:endParaRPr lang="en-US" sz="1400" dirty="0"/>
          </a:p>
          <a:p>
            <a:pPr marL="0" indent="0" algn="l">
              <a:lnSpc>
                <a:spcPts val="1960"/>
              </a:lnSpc>
              <a:buNone/>
            </a:pPr>
            <a:r>
              <a:rPr lang="en-US" sz="1400" dirty="0">
                <a:solidFill>
                  <a:srgbClr val="2B3A40"/>
                </a:solidFill>
                <a:latin typeface="Arial" pitchFamily="34" charset="0"/>
                <a:ea typeface="Arial" pitchFamily="34" charset="-122"/>
                <a:cs typeface="Arial" pitchFamily="34" charset="-120"/>
              </a:rPr>
              <a:t>Nature 658, 65–70 (2026)</a:t>
            </a:r>
            <a:endParaRPr lang="en-US" sz="1400" dirty="0"/>
          </a:p>
        </p:txBody>
      </p:sp>
      <p:sp>
        <p:nvSpPr>
          <p:cNvPr id="7" name="Text 4"/>
          <p:cNvSpPr/>
          <p:nvPr/>
        </p:nvSpPr>
        <p:spPr>
          <a:xfrm>
            <a:off x="717550" y="4722601"/>
            <a:ext cx="5257800" cy="439420"/>
          </a:xfrm>
          <a:prstGeom prst="roundRect">
            <a:avLst>
              <a:gd name="adj" fmla="val 21676"/>
            </a:avLst>
          </a:prstGeom>
          <a:solidFill>
            <a:srgbClr val="CCE8EC"/>
          </a:solidFill>
          <a:ln w="12700">
            <a:solidFill>
              <a:srgbClr val="1C3B44"/>
            </a:solidFill>
            <a:prstDash val="solid"/>
          </a:ln>
        </p:spPr>
        <p:txBody>
          <a:bodyPr wrap="square" lIns="130852" tIns="67352" rIns="0" bIns="41952" rtlCol="0" anchor="t">
            <a:normAutofit/>
          </a:bodyPr>
          <a:lstStyle/>
          <a:p>
            <a:pPr marL="0" indent="0" algn="l">
              <a:lnSpc>
                <a:spcPts val="1960"/>
              </a:lnSpc>
              <a:buNone/>
            </a:pPr>
            <a:r>
              <a:rPr lang="en-US" sz="1400" b="1" dirty="0">
                <a:solidFill>
                  <a:srgbClr val="111A1E"/>
                </a:solidFill>
                <a:latin typeface="Arial" pitchFamily="34" charset="0"/>
                <a:cs typeface="Arial" pitchFamily="34" charset="-120"/>
              </a:rPr>
              <a:t>Kristupas Razas, 08.10.2026</a:t>
            </a:r>
            <a:endParaRPr lang="en-US" sz="1400" dirty="0"/>
          </a:p>
        </p:txBody>
      </p:sp>
      <p:pic>
        <p:nvPicPr>
          <p:cNvPr id="8" name="Image 1" descr="First page of the Nature article"/>
          <p:cNvPicPr>
            <a:picLocks noChangeAspect="1"/>
          </p:cNvPicPr>
          <p:nvPr/>
        </p:nvPicPr>
        <p:blipFill>
          <a:blip r:embed="rId4"/>
          <a:srcRect l="-72" r="-72"/>
          <a:stretch/>
        </p:blipFill>
        <p:spPr>
          <a:xfrm>
            <a:off x="6343650" y="1622425"/>
            <a:ext cx="5130800" cy="3803650"/>
          </a:xfrm>
          <a:prstGeom prst="rect">
            <a:avLst/>
          </a:prstGeom>
          <a:effectLst>
            <a:outerShdw blurRad="177800" dist="50800" dir="5400000" algn="bl" rotWithShape="0">
              <a:srgbClr val="111A1E">
                <a:alpha val="18000"/>
              </a:srgbClr>
            </a:outerShdw>
          </a:effectLst>
        </p:spPr>
      </p:pic>
      <p:sp>
        <p:nvSpPr>
          <p:cNvPr id="9" name="Shape 5"/>
          <p:cNvSpPr/>
          <p:nvPr/>
        </p:nvSpPr>
        <p:spPr>
          <a:xfrm>
            <a:off x="6340475" y="1619250"/>
            <a:ext cx="5137150" cy="3810000"/>
          </a:xfrm>
          <a:prstGeom prst="rect">
            <a:avLst/>
          </a:prstGeom>
          <a:noFill/>
          <a:ln w="6350">
            <a:solidFill>
              <a:srgbClr val="C9D6DA"/>
            </a:solidFill>
            <a:prstDash val="solid"/>
          </a:ln>
        </p:spPr>
        <p:txBody>
          <a:bodyPr/>
          <a:lstStyle/>
          <a:p>
            <a:endParaRPr lang="en-CH"/>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Rhombohedral graphene</a:t>
            </a:r>
            <a:endParaRPr lang="en-US" sz="3200" dirty="0"/>
          </a:p>
        </p:txBody>
      </p:sp>
      <p:sp>
        <p:nvSpPr>
          <p:cNvPr id="5" name="Shape 2"/>
          <p:cNvSpPr/>
          <p:nvPr/>
        </p:nvSpPr>
        <p:spPr>
          <a:xfrm>
            <a:off x="711200" y="1623060"/>
            <a:ext cx="4826000" cy="3493770"/>
          </a:xfrm>
          <a:prstGeom prst="roundRect">
            <a:avLst>
              <a:gd name="adj" fmla="val 3635"/>
            </a:avLst>
          </a:prstGeom>
          <a:solidFill>
            <a:srgbClr val="EAF5F7"/>
          </a:solidFill>
          <a:ln/>
        </p:spPr>
        <p:txBody>
          <a:bodyPr/>
          <a:lstStyle/>
          <a:p>
            <a:endParaRPr lang="en-CH"/>
          </a:p>
        </p:txBody>
      </p:sp>
      <p:pic>
        <p:nvPicPr>
          <p:cNvPr id="6" name="Image 1" descr="Side view of ABC-stacked graphene layers, each shifted by one bond"/>
          <p:cNvPicPr>
            <a:picLocks noChangeAspect="1"/>
          </p:cNvPicPr>
          <p:nvPr/>
        </p:nvPicPr>
        <p:blipFill>
          <a:blip r:embed="rId4"/>
          <a:srcRect/>
          <a:stretch/>
        </p:blipFill>
        <p:spPr>
          <a:xfrm>
            <a:off x="914400" y="1826260"/>
            <a:ext cx="4064000" cy="2540000"/>
          </a:xfrm>
          <a:prstGeom prst="rect">
            <a:avLst/>
          </a:prstGeom>
        </p:spPr>
      </p:pic>
      <p:sp>
        <p:nvSpPr>
          <p:cNvPr id="7" name="Text 3"/>
          <p:cNvSpPr/>
          <p:nvPr/>
        </p:nvSpPr>
        <p:spPr>
          <a:xfrm>
            <a:off x="914400" y="4467860"/>
            <a:ext cx="4552188" cy="471170"/>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2B3A40"/>
                </a:solidFill>
                <a:latin typeface="Arial" pitchFamily="34" charset="0"/>
                <a:ea typeface="Arial" pitchFamily="34" charset="-122"/>
                <a:cs typeface="Arial" pitchFamily="34" charset="-120"/>
              </a:rPr>
              <a:t>ABC stacking: each layer shifted by one carbon bond. Dashed lines are interlayer dimers.</a:t>
            </a:r>
            <a:endParaRPr lang="en-US" sz="1300" dirty="0"/>
          </a:p>
        </p:txBody>
      </p:sp>
      <p:sp>
        <p:nvSpPr>
          <p:cNvPr id="8" name="Text 4"/>
          <p:cNvSpPr/>
          <p:nvPr/>
        </p:nvSpPr>
        <p:spPr>
          <a:xfrm>
            <a:off x="990600" y="2016760"/>
            <a:ext cx="4318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C5A66"/>
                </a:solidFill>
                <a:latin typeface="Arial" pitchFamily="34" charset="0"/>
                <a:ea typeface="Arial" pitchFamily="34" charset="-122"/>
                <a:cs typeface="Arial" pitchFamily="34" charset="-120"/>
              </a:rPr>
              <a:t>A</a:t>
            </a:r>
            <a:endParaRPr lang="en-US" sz="1500" dirty="0"/>
          </a:p>
        </p:txBody>
      </p:sp>
      <p:sp>
        <p:nvSpPr>
          <p:cNvPr id="9" name="Text 5"/>
          <p:cNvSpPr/>
          <p:nvPr/>
        </p:nvSpPr>
        <p:spPr>
          <a:xfrm>
            <a:off x="990600" y="2651760"/>
            <a:ext cx="4318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C5A66"/>
                </a:solidFill>
                <a:latin typeface="Arial" pitchFamily="34" charset="0"/>
                <a:ea typeface="Arial" pitchFamily="34" charset="-122"/>
                <a:cs typeface="Arial" pitchFamily="34" charset="-120"/>
              </a:rPr>
              <a:t>B</a:t>
            </a:r>
            <a:endParaRPr lang="en-US" sz="1500" dirty="0"/>
          </a:p>
        </p:txBody>
      </p:sp>
      <p:sp>
        <p:nvSpPr>
          <p:cNvPr id="10" name="Text 6"/>
          <p:cNvSpPr/>
          <p:nvPr/>
        </p:nvSpPr>
        <p:spPr>
          <a:xfrm>
            <a:off x="990600" y="3286760"/>
            <a:ext cx="4318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C5A66"/>
                </a:solidFill>
                <a:latin typeface="Arial" pitchFamily="34" charset="0"/>
                <a:ea typeface="Arial" pitchFamily="34" charset="-122"/>
                <a:cs typeface="Arial" pitchFamily="34" charset="-120"/>
              </a:rPr>
              <a:t>C</a:t>
            </a:r>
            <a:endParaRPr lang="en-US" sz="1500" dirty="0"/>
          </a:p>
        </p:txBody>
      </p:sp>
      <p:sp>
        <p:nvSpPr>
          <p:cNvPr id="11" name="Text 7"/>
          <p:cNvSpPr/>
          <p:nvPr/>
        </p:nvSpPr>
        <p:spPr>
          <a:xfrm>
            <a:off x="990600" y="3921760"/>
            <a:ext cx="4318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C5A66"/>
                </a:solidFill>
                <a:latin typeface="Arial" pitchFamily="34" charset="0"/>
                <a:ea typeface="Arial" pitchFamily="34" charset="-122"/>
                <a:cs typeface="Arial" pitchFamily="34" charset="-120"/>
              </a:rPr>
              <a:t>A</a:t>
            </a:r>
            <a:endParaRPr lang="en-US" sz="1500" dirty="0"/>
          </a:p>
        </p:txBody>
      </p:sp>
      <p:sp>
        <p:nvSpPr>
          <p:cNvPr id="12" name="Text 8"/>
          <p:cNvSpPr/>
          <p:nvPr/>
        </p:nvSpPr>
        <p:spPr>
          <a:xfrm>
            <a:off x="5892800" y="1623060"/>
            <a:ext cx="575564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Flat bands</a:t>
            </a:r>
            <a:endParaRPr lang="en-US" sz="1500" dirty="0"/>
          </a:p>
        </p:txBody>
      </p:sp>
      <p:sp>
        <p:nvSpPr>
          <p:cNvPr id="13" name="Text 9"/>
          <p:cNvSpPr/>
          <p:nvPr/>
        </p:nvSpPr>
        <p:spPr>
          <a:xfrm>
            <a:off x="5892800" y="1889760"/>
            <a:ext cx="6299200" cy="24828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2B3A40"/>
                </a:solidFill>
                <a:latin typeface="Arial" pitchFamily="34" charset="0"/>
                <a:ea typeface="Arial" pitchFamily="34" charset="-122"/>
                <a:cs typeface="Arial" pitchFamily="34" charset="-120"/>
              </a:rPr>
              <a:t>Low-energy band E ∝ kᴺ: kinetic energy is quenched, interactions dominate.</a:t>
            </a:r>
            <a:endParaRPr lang="en-US" sz="1300" dirty="0"/>
          </a:p>
        </p:txBody>
      </p:sp>
      <p:sp>
        <p:nvSpPr>
          <p:cNvPr id="14" name="Text 10"/>
          <p:cNvSpPr/>
          <p:nvPr/>
        </p:nvSpPr>
        <p:spPr>
          <a:xfrm>
            <a:off x="5892800" y="2252345"/>
            <a:ext cx="575564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Gate-tunable</a:t>
            </a:r>
            <a:endParaRPr lang="en-US" sz="1500" dirty="0"/>
          </a:p>
        </p:txBody>
      </p:sp>
      <p:sp>
        <p:nvSpPr>
          <p:cNvPr id="15" name="Text 11"/>
          <p:cNvSpPr/>
          <p:nvPr/>
        </p:nvSpPr>
        <p:spPr>
          <a:xfrm>
            <a:off x="5892800" y="2519045"/>
            <a:ext cx="6299200" cy="24828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2B3A40"/>
                </a:solidFill>
                <a:latin typeface="Arial" pitchFamily="34" charset="0"/>
                <a:ea typeface="Arial" pitchFamily="34" charset="-122"/>
                <a:cs typeface="Arial" pitchFamily="34" charset="-120"/>
              </a:rPr>
              <a:t>Top and bottom gates set density n and displacement field D independently.</a:t>
            </a:r>
            <a:endParaRPr lang="en-US" sz="1300" dirty="0"/>
          </a:p>
        </p:txBody>
      </p:sp>
      <p:sp>
        <p:nvSpPr>
          <p:cNvPr id="16" name="Text 12"/>
          <p:cNvSpPr/>
          <p:nvPr/>
        </p:nvSpPr>
        <p:spPr>
          <a:xfrm>
            <a:off x="5892800" y="2881630"/>
            <a:ext cx="575564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Isospin order</a:t>
            </a:r>
            <a:endParaRPr lang="en-US" sz="1500" dirty="0"/>
          </a:p>
        </p:txBody>
      </p:sp>
      <p:sp>
        <p:nvSpPr>
          <p:cNvPr id="17" name="Text 13"/>
          <p:cNvSpPr/>
          <p:nvPr/>
        </p:nvSpPr>
        <p:spPr>
          <a:xfrm>
            <a:off x="5892800" y="3148330"/>
            <a:ext cx="5755640" cy="24828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2B3A40"/>
                </a:solidFill>
                <a:latin typeface="Arial" pitchFamily="34" charset="0"/>
                <a:ea typeface="Arial" pitchFamily="34" charset="-122"/>
                <a:cs typeface="Arial" pitchFamily="34" charset="-120"/>
              </a:rPr>
              <a:t>Spin and valley polarize into half / quarter / unpolarized metals.</a:t>
            </a:r>
            <a:endParaRPr lang="en-US" sz="1300" dirty="0"/>
          </a:p>
        </p:txBody>
      </p:sp>
      <p:sp>
        <p:nvSpPr>
          <p:cNvPr id="18" name="Text 14"/>
          <p:cNvSpPr/>
          <p:nvPr/>
        </p:nvSpPr>
        <p:spPr>
          <a:xfrm>
            <a:off x="5892800" y="3510915"/>
            <a:ext cx="575564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Superconductivity</a:t>
            </a:r>
            <a:endParaRPr lang="en-US" sz="1500" dirty="0"/>
          </a:p>
        </p:txBody>
      </p:sp>
      <p:sp>
        <p:nvSpPr>
          <p:cNvPr id="19" name="Text 15"/>
          <p:cNvSpPr/>
          <p:nvPr/>
        </p:nvSpPr>
        <p:spPr>
          <a:xfrm>
            <a:off x="5892800" y="3777615"/>
            <a:ext cx="6299200" cy="24828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2B3A40"/>
                </a:solidFill>
                <a:latin typeface="Arial" pitchFamily="34" charset="0"/>
                <a:ea typeface="Arial" pitchFamily="34" charset="-122"/>
                <a:cs typeface="Arial" pitchFamily="34" charset="-120"/>
              </a:rPr>
              <a:t>More than ten superconducting states, across bilayers to more than ten layers.</a:t>
            </a:r>
            <a:endParaRPr lang="en-US" sz="1300" dirty="0"/>
          </a:p>
        </p:txBody>
      </p:sp>
      <p:sp>
        <p:nvSpPr>
          <p:cNvPr id="20" name="Text 16"/>
          <p:cNvSpPr/>
          <p:nvPr/>
        </p:nvSpPr>
        <p:spPr>
          <a:xfrm>
            <a:off x="5892800" y="4140200"/>
            <a:ext cx="575564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Ultra-clean</a:t>
            </a:r>
            <a:endParaRPr lang="en-US" sz="1500" dirty="0"/>
          </a:p>
        </p:txBody>
      </p:sp>
      <p:sp>
        <p:nvSpPr>
          <p:cNvPr id="21" name="Text 17"/>
          <p:cNvSpPr/>
          <p:nvPr/>
        </p:nvSpPr>
        <p:spPr>
          <a:xfrm>
            <a:off x="5892800" y="4406900"/>
            <a:ext cx="5755640" cy="24828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2B3A40"/>
                </a:solidFill>
                <a:latin typeface="Arial" pitchFamily="34" charset="0"/>
                <a:ea typeface="Arial" pitchFamily="34" charset="-122"/>
                <a:cs typeface="Arial" pitchFamily="34" charset="-120"/>
              </a:rPr>
              <a:t>No twist angle, no moiré, clean limit ξ/ℓ ≪ 1.</a:t>
            </a:r>
            <a:endParaRPr lang="en-US" sz="1300" dirty="0"/>
          </a:p>
        </p:txBody>
      </p:sp>
      <p:sp>
        <p:nvSpPr>
          <p:cNvPr id="22" name="Text 18"/>
          <p:cNvSpPr/>
          <p:nvPr/>
        </p:nvSpPr>
        <p:spPr>
          <a:xfrm>
            <a:off x="711200" y="6314439"/>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n = (CₜVₜ + C_bV_b)/e, D = (CₜVₜ − C_bV_b)/2ε₀</a:t>
            </a:r>
            <a:endParaRPr lang="en-US" sz="1200" dirty="0"/>
          </a:p>
        </p:txBody>
      </p:sp>
      <p:sp>
        <p:nvSpPr>
          <p:cNvPr id="23" name="Text 19"/>
          <p:cNvSpPr/>
          <p:nvPr/>
        </p:nvSpPr>
        <p:spPr>
          <a:xfrm>
            <a:off x="10414000" y="6314439"/>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The puzzle: resistance that never reaches zero</a:t>
            </a:r>
            <a:endParaRPr lang="en-US" sz="3200" dirty="0"/>
          </a:p>
        </p:txBody>
      </p:sp>
      <p:sp>
        <p:nvSpPr>
          <p:cNvPr id="5" name="Shape 2"/>
          <p:cNvSpPr/>
          <p:nvPr/>
        </p:nvSpPr>
        <p:spPr>
          <a:xfrm>
            <a:off x="711200" y="1623061"/>
            <a:ext cx="4953000" cy="3479800"/>
          </a:xfrm>
          <a:prstGeom prst="roundRect">
            <a:avLst>
              <a:gd name="adj" fmla="val 3650"/>
            </a:avLst>
          </a:prstGeom>
          <a:solidFill>
            <a:srgbClr val="EAF5F7"/>
          </a:solidFill>
          <a:ln/>
        </p:spPr>
        <p:txBody>
          <a:bodyPr/>
          <a:lstStyle/>
          <a:p>
            <a:endParaRPr lang="en-CH"/>
          </a:p>
        </p:txBody>
      </p:sp>
      <p:pic>
        <p:nvPicPr>
          <p:cNvPr id="6" name="Image 1" descr="Sketch of resistance versus temperature: the SC curve drops to zero, the AM curve drops and saturates"/>
          <p:cNvPicPr>
            <a:picLocks noChangeAspect="1"/>
          </p:cNvPicPr>
          <p:nvPr/>
        </p:nvPicPr>
        <p:blipFill>
          <a:blip r:embed="rId4"/>
          <a:srcRect/>
          <a:stretch/>
        </p:blipFill>
        <p:spPr>
          <a:xfrm>
            <a:off x="863600" y="1775461"/>
            <a:ext cx="4648200" cy="3175000"/>
          </a:xfrm>
          <a:prstGeom prst="rect">
            <a:avLst/>
          </a:prstGeom>
        </p:spPr>
      </p:pic>
      <p:sp>
        <p:nvSpPr>
          <p:cNvPr id="7" name="Text 3"/>
          <p:cNvSpPr/>
          <p:nvPr/>
        </p:nvSpPr>
        <p:spPr>
          <a:xfrm>
            <a:off x="939800" y="1813561"/>
            <a:ext cx="4318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11A1E"/>
                </a:solidFill>
                <a:latin typeface="Arial" pitchFamily="34" charset="0"/>
                <a:ea typeface="Arial" pitchFamily="34" charset="-122"/>
                <a:cs typeface="Arial" pitchFamily="34" charset="-120"/>
              </a:rPr>
              <a:t>R</a:t>
            </a:r>
            <a:endParaRPr lang="en-US" sz="1500" dirty="0"/>
          </a:p>
        </p:txBody>
      </p:sp>
      <p:sp>
        <p:nvSpPr>
          <p:cNvPr id="8" name="Text 4"/>
          <p:cNvSpPr/>
          <p:nvPr/>
        </p:nvSpPr>
        <p:spPr>
          <a:xfrm>
            <a:off x="5156200" y="4709161"/>
            <a:ext cx="43180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11A1E"/>
                </a:solidFill>
                <a:latin typeface="Arial" pitchFamily="34" charset="0"/>
                <a:ea typeface="Arial" pitchFamily="34" charset="-122"/>
                <a:cs typeface="Arial" pitchFamily="34" charset="-120"/>
              </a:rPr>
              <a:t>T</a:t>
            </a:r>
            <a:endParaRPr lang="en-US" sz="1500" dirty="0"/>
          </a:p>
        </p:txBody>
      </p:sp>
      <p:sp>
        <p:nvSpPr>
          <p:cNvPr id="9" name="Text 5"/>
          <p:cNvSpPr/>
          <p:nvPr/>
        </p:nvSpPr>
        <p:spPr>
          <a:xfrm>
            <a:off x="3060700" y="4709161"/>
            <a:ext cx="55880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5F6E74"/>
                </a:solidFill>
                <a:latin typeface="Arial" pitchFamily="34" charset="0"/>
                <a:ea typeface="Arial" pitchFamily="34" charset="-122"/>
                <a:cs typeface="Arial" pitchFamily="34" charset="-120"/>
              </a:rPr>
              <a:t>Tc</a:t>
            </a:r>
            <a:endParaRPr lang="en-US" sz="1400" dirty="0"/>
          </a:p>
        </p:txBody>
      </p:sp>
      <p:sp>
        <p:nvSpPr>
          <p:cNvPr id="10" name="Text 6"/>
          <p:cNvSpPr/>
          <p:nvPr/>
        </p:nvSpPr>
        <p:spPr>
          <a:xfrm>
            <a:off x="1473200" y="4163061"/>
            <a:ext cx="1962150"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5FA8"/>
                </a:solidFill>
                <a:latin typeface="Arial" pitchFamily="34" charset="0"/>
                <a:ea typeface="Arial" pitchFamily="34" charset="-122"/>
                <a:cs typeface="Arial" pitchFamily="34" charset="-120"/>
              </a:rPr>
              <a:t>SC: R → 0</a:t>
            </a:r>
            <a:endParaRPr lang="en-US" sz="1400" dirty="0"/>
          </a:p>
        </p:txBody>
      </p:sp>
      <p:sp>
        <p:nvSpPr>
          <p:cNvPr id="11" name="Text 7"/>
          <p:cNvSpPr/>
          <p:nvPr/>
        </p:nvSpPr>
        <p:spPr>
          <a:xfrm>
            <a:off x="1473200" y="3439161"/>
            <a:ext cx="1962150"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8322A"/>
                </a:solidFill>
                <a:latin typeface="Arial" pitchFamily="34" charset="0"/>
                <a:ea typeface="Arial" pitchFamily="34" charset="-122"/>
                <a:cs typeface="Arial" pitchFamily="34" charset="-120"/>
              </a:rPr>
              <a:t>AM: R saturates</a:t>
            </a:r>
            <a:endParaRPr lang="en-US" sz="1400" dirty="0"/>
          </a:p>
        </p:txBody>
      </p:sp>
      <p:sp>
        <p:nvSpPr>
          <p:cNvPr id="12" name="Text 8"/>
          <p:cNvSpPr/>
          <p:nvPr/>
        </p:nvSpPr>
        <p:spPr>
          <a:xfrm>
            <a:off x="3695700" y="2042161"/>
            <a:ext cx="1701800"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F6E74"/>
                </a:solidFill>
                <a:latin typeface="Arial" pitchFamily="34" charset="0"/>
                <a:ea typeface="Arial" pitchFamily="34" charset="-122"/>
                <a:cs typeface="Arial" pitchFamily="34" charset="-120"/>
              </a:rPr>
              <a:t>normal state</a:t>
            </a:r>
            <a:endParaRPr lang="en-US" sz="1300" dirty="0"/>
          </a:p>
        </p:txBody>
      </p:sp>
      <p:sp>
        <p:nvSpPr>
          <p:cNvPr id="19" name="Text 15"/>
          <p:cNvSpPr/>
          <p:nvPr/>
        </p:nvSpPr>
        <p:spPr>
          <a:xfrm>
            <a:off x="6026150" y="2841570"/>
            <a:ext cx="5448300" cy="831850"/>
          </a:xfrm>
          <a:prstGeom prst="roundRect">
            <a:avLst>
              <a:gd name="adj" fmla="val 14504"/>
            </a:avLst>
          </a:prstGeom>
          <a:solidFill>
            <a:srgbClr val="CCE8EC"/>
          </a:solidFill>
          <a:ln w="12700">
            <a:solidFill>
              <a:srgbClr val="1C3B44"/>
            </a:solidFill>
            <a:prstDash val="solid"/>
          </a:ln>
        </p:spPr>
        <p:txBody>
          <a:bodyPr wrap="square" lIns="174213" tIns="123413" rIns="23337" bIns="98013" rtlCol="0" anchor="t">
            <a:normAutofit/>
          </a:bodyPr>
          <a:lstStyle/>
          <a:p>
            <a:pPr marL="0" indent="0" algn="l">
              <a:lnSpc>
                <a:spcPts val="2025"/>
              </a:lnSpc>
              <a:buNone/>
            </a:pPr>
            <a:r>
              <a:rPr lang="en-US" sz="1500" b="1" dirty="0">
                <a:solidFill>
                  <a:srgbClr val="111A1E"/>
                </a:solidFill>
                <a:latin typeface="Arial" pitchFamily="34" charset="0"/>
                <a:ea typeface="Arial" pitchFamily="34" charset="-122"/>
                <a:cs typeface="Arial" pitchFamily="34" charset="-120"/>
              </a:rPr>
              <a:t>Intrinsic new state or caused externally (noise, inhomogeneity, contacts)?</a:t>
            </a:r>
            <a:endParaRPr lang="en-US" sz="1500" dirty="0"/>
          </a:p>
        </p:txBody>
      </p:sp>
      <p:sp>
        <p:nvSpPr>
          <p:cNvPr id="21" name="Text 17"/>
          <p:cNvSpPr/>
          <p:nvPr/>
        </p:nvSpPr>
        <p:spPr>
          <a:xfrm>
            <a:off x="10414000" y="6314439"/>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MIT–Basel collaboration</a:t>
            </a:r>
            <a:endParaRPr lang="en-US" sz="3200" dirty="0"/>
          </a:p>
        </p:txBody>
      </p:sp>
      <p:sp>
        <p:nvSpPr>
          <p:cNvPr id="5" name="Shape 2"/>
          <p:cNvSpPr/>
          <p:nvPr/>
        </p:nvSpPr>
        <p:spPr>
          <a:xfrm>
            <a:off x="711200" y="1623061"/>
            <a:ext cx="10769600" cy="1841500"/>
          </a:xfrm>
          <a:prstGeom prst="roundRect">
            <a:avLst>
              <a:gd name="adj" fmla="val 6897"/>
            </a:avLst>
          </a:prstGeom>
          <a:solidFill>
            <a:srgbClr val="EAF5F7"/>
          </a:solidFill>
          <a:ln/>
        </p:spPr>
        <p:txBody>
          <a:bodyPr/>
          <a:lstStyle/>
          <a:p>
            <a:endParaRPr lang="en-CH"/>
          </a:p>
        </p:txBody>
      </p:sp>
      <p:sp>
        <p:nvSpPr>
          <p:cNvPr id="6" name="Shape 3"/>
          <p:cNvSpPr/>
          <p:nvPr/>
        </p:nvSpPr>
        <p:spPr>
          <a:xfrm>
            <a:off x="889000" y="1750061"/>
            <a:ext cx="1651000" cy="1587500"/>
          </a:xfrm>
          <a:prstGeom prst="roundRect">
            <a:avLst>
              <a:gd name="adj" fmla="val 3200"/>
            </a:avLst>
          </a:prstGeom>
          <a:solidFill>
            <a:srgbClr val="FFFFFF"/>
          </a:solidFill>
          <a:ln/>
        </p:spPr>
        <p:txBody>
          <a:bodyPr/>
          <a:lstStyle/>
          <a:p>
            <a:endParaRPr lang="en-CH"/>
          </a:p>
        </p:txBody>
      </p:sp>
      <p:pic>
        <p:nvPicPr>
          <p:cNvPr id="7" name="Image 1" descr="Resistance maps of R5G at 0 T and 8 T in-plane field"/>
          <p:cNvPicPr>
            <a:picLocks noChangeAspect="1"/>
          </p:cNvPicPr>
          <p:nvPr/>
        </p:nvPicPr>
        <p:blipFill>
          <a:blip r:embed="rId4"/>
          <a:stretch>
            <a:fillRect/>
          </a:stretch>
        </p:blipFill>
        <p:spPr>
          <a:xfrm>
            <a:off x="1009334" y="1750061"/>
            <a:ext cx="1410331" cy="1587500"/>
          </a:xfrm>
          <a:prstGeom prst="rect">
            <a:avLst/>
          </a:prstGeom>
        </p:spPr>
      </p:pic>
      <p:sp>
        <p:nvSpPr>
          <p:cNvPr id="8" name="Text 4"/>
          <p:cNvSpPr/>
          <p:nvPr/>
        </p:nvSpPr>
        <p:spPr>
          <a:xfrm>
            <a:off x="2768600" y="1834304"/>
            <a:ext cx="879043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Family of magnetic field-boosted superconductors</a:t>
            </a:r>
            <a:endParaRPr lang="en-US" sz="1500" dirty="0"/>
          </a:p>
        </p:txBody>
      </p:sp>
      <p:sp>
        <p:nvSpPr>
          <p:cNvPr id="9" name="Text 5"/>
          <p:cNvSpPr/>
          <p:nvPr/>
        </p:nvSpPr>
        <p:spPr>
          <a:xfrm>
            <a:off x="2768600" y="2113704"/>
            <a:ext cx="879043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Seo, Cotten, Ye et al. — Nature 656, 60 (2026)</a:t>
            </a:r>
            <a:endParaRPr lang="en-US" sz="1200" dirty="0"/>
          </a:p>
        </p:txBody>
      </p:sp>
      <p:sp>
        <p:nvSpPr>
          <p:cNvPr id="10" name="Text 6"/>
          <p:cNvSpPr/>
          <p:nvPr/>
        </p:nvSpPr>
        <p:spPr>
          <a:xfrm>
            <a:off x="2872994" y="2377863"/>
            <a:ext cx="8678418" cy="900853"/>
          </a:xfrm>
          <a:prstGeom prst="rect">
            <a:avLst/>
          </a:prstGeom>
          <a:noFill/>
          <a:ln/>
        </p:spPr>
        <p:txBody>
          <a:bodyPr wrap="square" lIns="0" tIns="0" rIns="0" bIns="0" rtlCol="0" anchor="t">
            <a:normAutofit/>
          </a:bodyPr>
          <a:lstStyle/>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R4G and R5G: SC1–SC4 without WSe₂, further superconductors with WSe₂</a:t>
            </a:r>
            <a:endParaRPr lang="en-US" sz="1300" dirty="0"/>
          </a:p>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Superconductors enhanced, or even induced, by in-plane and out-of-plane field</a:t>
            </a:r>
            <a:endParaRPr lang="en-US" sz="1300" dirty="0"/>
          </a:p>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Robust to B∥ = 8.5 T (tens of times the Pauli limit)</a:t>
            </a:r>
            <a:endParaRPr lang="en-US" sz="1300" dirty="0"/>
          </a:p>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Reproduced in 7 devices and 2 fridges (MIT and Basel)</a:t>
            </a:r>
            <a:endParaRPr lang="en-US" sz="1300" dirty="0"/>
          </a:p>
        </p:txBody>
      </p:sp>
      <p:sp>
        <p:nvSpPr>
          <p:cNvPr id="11" name="Shape 7"/>
          <p:cNvSpPr/>
          <p:nvPr/>
        </p:nvSpPr>
        <p:spPr>
          <a:xfrm>
            <a:off x="711200" y="3667761"/>
            <a:ext cx="10769600" cy="1841500"/>
          </a:xfrm>
          <a:prstGeom prst="roundRect">
            <a:avLst>
              <a:gd name="adj" fmla="val 6897"/>
            </a:avLst>
          </a:prstGeom>
          <a:solidFill>
            <a:srgbClr val="EAF5F7"/>
          </a:solidFill>
          <a:ln/>
        </p:spPr>
        <p:txBody>
          <a:bodyPr/>
          <a:lstStyle/>
          <a:p>
            <a:endParaRPr lang="en-CH"/>
          </a:p>
        </p:txBody>
      </p:sp>
      <p:sp>
        <p:nvSpPr>
          <p:cNvPr id="12" name="Shape 8"/>
          <p:cNvSpPr/>
          <p:nvPr/>
        </p:nvSpPr>
        <p:spPr>
          <a:xfrm>
            <a:off x="889000" y="3794761"/>
            <a:ext cx="1651000" cy="1587500"/>
          </a:xfrm>
          <a:prstGeom prst="roundRect">
            <a:avLst>
              <a:gd name="adj" fmla="val 3200"/>
            </a:avLst>
          </a:prstGeom>
          <a:solidFill>
            <a:srgbClr val="FFFFFF"/>
          </a:solidFill>
          <a:ln/>
        </p:spPr>
        <p:txBody>
          <a:bodyPr/>
          <a:lstStyle/>
          <a:p>
            <a:endParaRPr lang="en-CH"/>
          </a:p>
        </p:txBody>
      </p:sp>
      <p:pic>
        <p:nvPicPr>
          <p:cNvPr id="13" name="Image 2" descr="Pauli-limit violation ratio versus Tc for many superconductors"/>
          <p:cNvPicPr>
            <a:picLocks noChangeAspect="1"/>
          </p:cNvPicPr>
          <p:nvPr/>
        </p:nvPicPr>
        <p:blipFill>
          <a:blip r:embed="rId5"/>
          <a:srcRect l="1160"/>
          <a:stretch>
            <a:fillRect/>
          </a:stretch>
        </p:blipFill>
        <p:spPr>
          <a:xfrm>
            <a:off x="938349" y="3794761"/>
            <a:ext cx="1570747" cy="1587500"/>
          </a:xfrm>
          <a:custGeom>
            <a:avLst/>
            <a:gdLst/>
            <a:ahLst/>
            <a:cxnLst/>
            <a:rect l="l" t="t" r="r" b="b"/>
            <a:pathLst>
              <a:path w="1589191" h="1587500">
                <a:moveTo>
                  <a:pt x="0" y="4058"/>
                </a:moveTo>
                <a:arcTo wR="50800" hR="50800" stAng="14816605" swAng="1383395"/>
                <a:lnTo>
                  <a:pt x="1569295" y="0"/>
                </a:lnTo>
                <a:arcTo wR="50800" hR="50800" stAng="16200000" swAng="1383395"/>
                <a:lnTo>
                  <a:pt x="1589191" y="1583442"/>
                </a:lnTo>
                <a:arcTo wR="50800" hR="50800" stAng="4016605" swAng="1383395"/>
                <a:lnTo>
                  <a:pt x="19895" y="1587500"/>
                </a:lnTo>
                <a:arcTo wR="50800" hR="50800" stAng="5400000" swAng="1383395"/>
                <a:close/>
              </a:path>
            </a:pathLst>
          </a:custGeom>
        </p:spPr>
      </p:pic>
      <p:sp>
        <p:nvSpPr>
          <p:cNvPr id="14" name="Text 9"/>
          <p:cNvSpPr/>
          <p:nvPr/>
        </p:nvSpPr>
        <p:spPr>
          <a:xfrm>
            <a:off x="2768600" y="3879004"/>
            <a:ext cx="879043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Record Pauli-limit violation in graphene</a:t>
            </a:r>
            <a:endParaRPr lang="en-US" sz="1500" dirty="0"/>
          </a:p>
        </p:txBody>
      </p:sp>
      <p:sp>
        <p:nvSpPr>
          <p:cNvPr id="15" name="Text 10"/>
          <p:cNvSpPr/>
          <p:nvPr/>
        </p:nvSpPr>
        <p:spPr>
          <a:xfrm>
            <a:off x="2768600" y="4158404"/>
            <a:ext cx="879043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Yang, Sharifi Sedeh, Yoon, Ye et al. — arXiv:2510.10873</a:t>
            </a:r>
            <a:endParaRPr lang="en-US" sz="1200" dirty="0"/>
          </a:p>
        </p:txBody>
      </p:sp>
      <p:sp>
        <p:nvSpPr>
          <p:cNvPr id="16" name="Text 11"/>
          <p:cNvSpPr/>
          <p:nvPr/>
        </p:nvSpPr>
        <p:spPr>
          <a:xfrm>
            <a:off x="2872994" y="4422563"/>
            <a:ext cx="8678418" cy="900853"/>
          </a:xfrm>
          <a:prstGeom prst="rect">
            <a:avLst/>
          </a:prstGeom>
          <a:noFill/>
          <a:ln/>
        </p:spPr>
        <p:txBody>
          <a:bodyPr wrap="square" lIns="0" tIns="0" rIns="0" bIns="0" rtlCol="0" anchor="t">
            <a:normAutofit/>
          </a:bodyPr>
          <a:lstStyle/>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SC5 in WSe₂-encapsulated rhombohedral trilayer: Tc ≈ 68 mK, B⊥c ≈ 12 mT</a:t>
            </a:r>
            <a:endParaRPr lang="en-US" sz="1300" dirty="0"/>
          </a:p>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Enhanced by in-plane field and still superconducting at 8.835 T</a:t>
            </a:r>
            <a:endParaRPr lang="en-US" sz="1300" dirty="0"/>
          </a:p>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Pauli-limit violation ratio ≥ 80, the highest reported</a:t>
            </a:r>
            <a:endParaRPr lang="en-US" sz="1300" dirty="0"/>
          </a:p>
          <a:p>
            <a:pPr marL="149606" indent="-149606" algn="l">
              <a:lnSpc>
                <a:spcPts val="1690"/>
              </a:lnSpc>
              <a:buSzPct val="100000"/>
              <a:buChar char="•"/>
            </a:pPr>
            <a:r>
              <a:rPr lang="en-US" sz="1300" dirty="0">
                <a:solidFill>
                  <a:srgbClr val="2B3A40"/>
                </a:solidFill>
                <a:latin typeface="Arial" pitchFamily="34" charset="0"/>
                <a:ea typeface="Arial" pitchFamily="34" charset="-122"/>
                <a:cs typeface="Arial" pitchFamily="34" charset="-120"/>
              </a:rPr>
              <a:t>Improved filtering and noise suppression revealed this zero-resistance state</a:t>
            </a:r>
            <a:endParaRPr lang="en-US" sz="1300" dirty="0"/>
          </a:p>
        </p:txBody>
      </p:sp>
      <p:sp>
        <p:nvSpPr>
          <p:cNvPr id="18" name="Text 13"/>
          <p:cNvSpPr/>
          <p:nvPr/>
        </p:nvSpPr>
        <p:spPr>
          <a:xfrm>
            <a:off x="10414000" y="6314439"/>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Residual resistance</a:t>
            </a:r>
            <a:endParaRPr lang="en-US" sz="3200" dirty="0"/>
          </a:p>
        </p:txBody>
      </p:sp>
      <p:sp>
        <p:nvSpPr>
          <p:cNvPr id="5" name="Shape 2"/>
          <p:cNvSpPr/>
          <p:nvPr/>
        </p:nvSpPr>
        <p:spPr>
          <a:xfrm>
            <a:off x="711200" y="1623061"/>
            <a:ext cx="3835400" cy="3408680"/>
          </a:xfrm>
          <a:prstGeom prst="roundRect">
            <a:avLst>
              <a:gd name="adj" fmla="val 3726"/>
            </a:avLst>
          </a:prstGeom>
          <a:solidFill>
            <a:srgbClr val="EAF5F7"/>
          </a:solidFill>
          <a:ln/>
        </p:spPr>
        <p:txBody>
          <a:bodyPr/>
          <a:lstStyle/>
          <a:p>
            <a:endParaRPr lang="en-CH"/>
          </a:p>
        </p:txBody>
      </p:sp>
      <p:sp>
        <p:nvSpPr>
          <p:cNvPr id="6" name="Shape 3"/>
          <p:cNvSpPr/>
          <p:nvPr/>
        </p:nvSpPr>
        <p:spPr>
          <a:xfrm>
            <a:off x="838200" y="1750061"/>
            <a:ext cx="3581400" cy="2667000"/>
          </a:xfrm>
          <a:prstGeom prst="roundRect">
            <a:avLst>
              <a:gd name="adj" fmla="val 1905"/>
            </a:avLst>
          </a:prstGeom>
          <a:solidFill>
            <a:srgbClr val="FFFFFF"/>
          </a:solidFill>
          <a:ln/>
        </p:spPr>
        <p:txBody>
          <a:bodyPr/>
          <a:lstStyle/>
          <a:p>
            <a:endParaRPr lang="en-CH"/>
          </a:p>
        </p:txBody>
      </p:sp>
      <p:pic>
        <p:nvPicPr>
          <p:cNvPr id="7" name="Image 1" descr="Rxx versus T of SC2 at 0 T and 8 T, saturating above zero"/>
          <p:cNvPicPr>
            <a:picLocks noChangeAspect="1"/>
          </p:cNvPicPr>
          <p:nvPr/>
        </p:nvPicPr>
        <p:blipFill>
          <a:blip r:embed="rId4"/>
          <a:srcRect t="-44" b="-44"/>
          <a:stretch/>
        </p:blipFill>
        <p:spPr>
          <a:xfrm>
            <a:off x="838200" y="1750061"/>
            <a:ext cx="3581400" cy="2667000"/>
          </a:xfrm>
          <a:prstGeom prst="roundRect">
            <a:avLst>
              <a:gd name="adj" fmla="val 1905"/>
            </a:avLst>
          </a:prstGeom>
        </p:spPr>
      </p:pic>
      <p:sp>
        <p:nvSpPr>
          <p:cNvPr id="8" name="Text 4"/>
          <p:cNvSpPr/>
          <p:nvPr/>
        </p:nvSpPr>
        <p:spPr>
          <a:xfrm>
            <a:off x="838200" y="4493261"/>
            <a:ext cx="3688842" cy="43688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Seo et al., SC2:</a:t>
            </a:r>
            <a:r>
              <a:rPr lang="en-US" sz="1200" dirty="0">
                <a:solidFill>
                  <a:srgbClr val="2B3A40"/>
                </a:solidFill>
                <a:latin typeface="Arial" pitchFamily="34" charset="0"/>
                <a:ea typeface="Arial" pitchFamily="34" charset="-122"/>
                <a:cs typeface="Arial" pitchFamily="34" charset="-120"/>
              </a:rPr>
              <a:t> resistance levels off well above zero at 0 T (orange); lower, but still finite, at 8 T (green).</a:t>
            </a:r>
            <a:endParaRPr lang="en-US" sz="1200" dirty="0"/>
          </a:p>
        </p:txBody>
      </p:sp>
      <p:sp>
        <p:nvSpPr>
          <p:cNvPr id="9" name="Shape 5"/>
          <p:cNvSpPr/>
          <p:nvPr/>
        </p:nvSpPr>
        <p:spPr>
          <a:xfrm>
            <a:off x="4749800" y="1623061"/>
            <a:ext cx="3022600" cy="3408680"/>
          </a:xfrm>
          <a:prstGeom prst="roundRect">
            <a:avLst>
              <a:gd name="adj" fmla="val 4202"/>
            </a:avLst>
          </a:prstGeom>
          <a:solidFill>
            <a:srgbClr val="EAF5F7"/>
          </a:solidFill>
          <a:ln/>
        </p:spPr>
        <p:txBody>
          <a:bodyPr/>
          <a:lstStyle/>
          <a:p>
            <a:endParaRPr lang="en-CH"/>
          </a:p>
        </p:txBody>
      </p:sp>
      <p:sp>
        <p:nvSpPr>
          <p:cNvPr id="10" name="Shape 6"/>
          <p:cNvSpPr/>
          <p:nvPr/>
        </p:nvSpPr>
        <p:spPr>
          <a:xfrm>
            <a:off x="4876800" y="1750061"/>
            <a:ext cx="2768600" cy="2667000"/>
          </a:xfrm>
          <a:prstGeom prst="roundRect">
            <a:avLst>
              <a:gd name="adj" fmla="val 1905"/>
            </a:avLst>
          </a:prstGeom>
          <a:solidFill>
            <a:srgbClr val="FFFFFF"/>
          </a:solidFill>
          <a:ln/>
        </p:spPr>
        <p:txBody>
          <a:bodyPr/>
          <a:lstStyle/>
          <a:p>
            <a:endParaRPr lang="en-CH"/>
          </a:p>
        </p:txBody>
      </p:sp>
      <p:pic>
        <p:nvPicPr>
          <p:cNvPr id="11" name="Image 2" descr="Rxx versus T of SC5 dropping to zero"/>
          <p:cNvPicPr>
            <a:picLocks noChangeAspect="1"/>
          </p:cNvPicPr>
          <p:nvPr/>
        </p:nvPicPr>
        <p:blipFill>
          <a:blip r:embed="rId5"/>
          <a:srcRect l="-67" r="-67"/>
          <a:stretch/>
        </p:blipFill>
        <p:spPr>
          <a:xfrm>
            <a:off x="4876800" y="1750061"/>
            <a:ext cx="2768600" cy="2667000"/>
          </a:xfrm>
          <a:prstGeom prst="roundRect">
            <a:avLst>
              <a:gd name="adj" fmla="val 1905"/>
            </a:avLst>
          </a:prstGeom>
        </p:spPr>
      </p:pic>
      <p:sp>
        <p:nvSpPr>
          <p:cNvPr id="12" name="Text 7"/>
          <p:cNvSpPr/>
          <p:nvPr/>
        </p:nvSpPr>
        <p:spPr>
          <a:xfrm>
            <a:off x="4876800" y="4493261"/>
            <a:ext cx="2851658" cy="43688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Yang et al., SC5:</a:t>
            </a:r>
            <a:r>
              <a:rPr lang="en-US" sz="1200" dirty="0">
                <a:solidFill>
                  <a:srgbClr val="2B3A40"/>
                </a:solidFill>
                <a:latin typeface="Arial" pitchFamily="34" charset="0"/>
                <a:ea typeface="Arial" pitchFamily="34" charset="-122"/>
                <a:cs typeface="Arial" pitchFamily="34" charset="-120"/>
              </a:rPr>
              <a:t> with improved filtering, a clean drop to zero.</a:t>
            </a:r>
            <a:endParaRPr lang="en-US" sz="1200" dirty="0"/>
          </a:p>
        </p:txBody>
      </p:sp>
      <p:sp>
        <p:nvSpPr>
          <p:cNvPr id="13" name="Text 8"/>
          <p:cNvSpPr/>
          <p:nvPr/>
        </p:nvSpPr>
        <p:spPr>
          <a:xfrm>
            <a:off x="7975600" y="1623061"/>
            <a:ext cx="3610356" cy="916940"/>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2B3A40"/>
                </a:solidFill>
                <a:latin typeface="Arial" pitchFamily="34" charset="0"/>
                <a:ea typeface="Arial" pitchFamily="34" charset="-122"/>
                <a:cs typeface="Arial" pitchFamily="34" charset="-120"/>
              </a:rPr>
              <a:t>Seo et al.:</a:t>
            </a:r>
            <a:r>
              <a:rPr lang="en-US" sz="1300" dirty="0">
                <a:solidFill>
                  <a:srgbClr val="2B3A40"/>
                </a:solidFill>
                <a:latin typeface="Arial" pitchFamily="34" charset="0"/>
                <a:ea typeface="Arial" pitchFamily="34" charset="-122"/>
                <a:cs typeface="Arial" pitchFamily="34" charset="-120"/>
              </a:rPr>
              <a:t> residual R noted for SC2 and SC4; possible non-superconducting islands; Fraunhofer-like patterns used as evidence for SC.</a:t>
            </a:r>
            <a:endParaRPr lang="en-US" sz="1300" dirty="0"/>
          </a:p>
        </p:txBody>
      </p:sp>
      <p:sp>
        <p:nvSpPr>
          <p:cNvPr id="14" name="Text 9"/>
          <p:cNvSpPr/>
          <p:nvPr/>
        </p:nvSpPr>
        <p:spPr>
          <a:xfrm>
            <a:off x="7975600" y="2641600"/>
            <a:ext cx="3610356" cy="916940"/>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2B3A40"/>
                </a:solidFill>
                <a:latin typeface="Arial" pitchFamily="34" charset="0"/>
                <a:ea typeface="Arial" pitchFamily="34" charset="-122"/>
                <a:cs typeface="Arial" pitchFamily="34" charset="-120"/>
              </a:rPr>
              <a:t>Filtering (extrinsic) matters:</a:t>
            </a:r>
            <a:r>
              <a:rPr lang="en-US" sz="1300" dirty="0">
                <a:solidFill>
                  <a:srgbClr val="2B3A40"/>
                </a:solidFill>
                <a:latin typeface="Arial" pitchFamily="34" charset="0"/>
                <a:ea typeface="Arial" pitchFamily="34" charset="-122"/>
                <a:cs typeface="Arial" pitchFamily="34" charset="-120"/>
              </a:rPr>
              <a:t> improved setup revealed a zero-resistance state that was hidden before.</a:t>
            </a:r>
            <a:endParaRPr lang="en-US" sz="1300" dirty="0"/>
          </a:p>
        </p:txBody>
      </p:sp>
      <p:sp>
        <p:nvSpPr>
          <p:cNvPr id="17" name="Text 12"/>
          <p:cNvSpPr/>
          <p:nvPr/>
        </p:nvSpPr>
        <p:spPr>
          <a:xfrm>
            <a:off x="711200" y="6314439"/>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Seo et al., Nature 656, 60 (2026), Fig. 2b; Yang et al., arXiv:2510.10873, Fig. 1E</a:t>
            </a:r>
            <a:endParaRPr lang="en-US" sz="1200" dirty="0"/>
          </a:p>
        </p:txBody>
      </p:sp>
      <p:sp>
        <p:nvSpPr>
          <p:cNvPr id="18" name="Text 13"/>
          <p:cNvSpPr/>
          <p:nvPr/>
        </p:nvSpPr>
        <p:spPr>
          <a:xfrm>
            <a:off x="10414000" y="6314439"/>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This paper</a:t>
            </a:r>
            <a:endParaRPr lang="en-US" sz="3200" dirty="0"/>
          </a:p>
        </p:txBody>
      </p:sp>
      <p:sp>
        <p:nvSpPr>
          <p:cNvPr id="5" name="Text 2"/>
          <p:cNvSpPr/>
          <p:nvPr/>
        </p:nvSpPr>
        <p:spPr>
          <a:xfrm>
            <a:off x="711200" y="1623061"/>
            <a:ext cx="11092688"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5F6E74"/>
                </a:solidFill>
                <a:latin typeface="Arial" pitchFamily="34" charset="0"/>
                <a:ea typeface="Arial" pitchFamily="34" charset="-122"/>
                <a:cs typeface="Arial" pitchFamily="34" charset="-120"/>
              </a:rPr>
              <a:t>Okounkova, Sohm, Faehndrich et al. (Folk, UBC; Yankowitz, UW) — Nature 658, 65–70 (2026)</a:t>
            </a:r>
            <a:endParaRPr lang="en-US" sz="1300" dirty="0"/>
          </a:p>
        </p:txBody>
      </p:sp>
      <p:sp>
        <p:nvSpPr>
          <p:cNvPr id="6" name="Text 3"/>
          <p:cNvSpPr/>
          <p:nvPr/>
        </p:nvSpPr>
        <p:spPr>
          <a:xfrm>
            <a:off x="711200" y="2057400"/>
            <a:ext cx="3048000" cy="340360"/>
          </a:xfrm>
          <a:prstGeom prst="roundRect">
            <a:avLst>
              <a:gd name="adj" fmla="val 14925"/>
            </a:avLst>
          </a:prstGeom>
          <a:solidFill>
            <a:srgbClr val="3B4347"/>
          </a:solidFill>
          <a:ln/>
        </p:spPr>
        <p:txBody>
          <a:bodyPr wrap="square" lIns="112121" tIns="48621" rIns="28301" bIns="23221" rtlCol="0" anchor="t">
            <a:normAutofit/>
          </a:bodyPr>
          <a:lstStyle/>
          <a:p>
            <a:pPr marL="0" indent="0" algn="l">
              <a:lnSpc>
                <a:spcPts val="1680"/>
              </a:lnSpc>
              <a:buNone/>
            </a:pPr>
            <a:r>
              <a:rPr lang="en-US" sz="1200" dirty="0">
                <a:solidFill>
                  <a:srgbClr val="F2F5F6"/>
                </a:solidFill>
                <a:latin typeface="Arial" pitchFamily="34" charset="0"/>
                <a:ea typeface="Arial" pitchFamily="34" charset="-122"/>
                <a:cs typeface="Arial" pitchFamily="34" charset="-120"/>
              </a:rPr>
              <a:t>Graphite — top gate (Vₜ)</a:t>
            </a:r>
            <a:endParaRPr lang="en-US" sz="1200" dirty="0"/>
          </a:p>
        </p:txBody>
      </p:sp>
      <p:sp>
        <p:nvSpPr>
          <p:cNvPr id="7" name="Text 4"/>
          <p:cNvSpPr/>
          <p:nvPr/>
        </p:nvSpPr>
        <p:spPr>
          <a:xfrm>
            <a:off x="711200" y="2435861"/>
            <a:ext cx="3048000" cy="340360"/>
          </a:xfrm>
          <a:prstGeom prst="roundRect">
            <a:avLst>
              <a:gd name="adj" fmla="val 14925"/>
            </a:avLst>
          </a:prstGeom>
          <a:solidFill>
            <a:srgbClr val="DDE7EA"/>
          </a:solidFill>
          <a:ln/>
        </p:spPr>
        <p:txBody>
          <a:bodyPr wrap="square" lIns="112121" tIns="48621" rIns="28301" bIns="23221" rtlCol="0" anchor="t">
            <a:normAutofit/>
          </a:bodyPr>
          <a:lstStyle/>
          <a:p>
            <a:pPr marL="0" indent="0" algn="l">
              <a:lnSpc>
                <a:spcPts val="1680"/>
              </a:lnSpc>
              <a:buNone/>
            </a:pPr>
            <a:r>
              <a:rPr lang="en-US" sz="1200" dirty="0">
                <a:solidFill>
                  <a:srgbClr val="2B3A40"/>
                </a:solidFill>
                <a:latin typeface="Arial" pitchFamily="34" charset="0"/>
                <a:ea typeface="Arial" pitchFamily="34" charset="-122"/>
                <a:cs typeface="Arial" pitchFamily="34" charset="-120"/>
              </a:rPr>
              <a:t>hBN</a:t>
            </a:r>
            <a:endParaRPr lang="en-US" sz="1200" dirty="0"/>
          </a:p>
        </p:txBody>
      </p:sp>
      <p:sp>
        <p:nvSpPr>
          <p:cNvPr id="8" name="Text 5"/>
          <p:cNvSpPr/>
          <p:nvPr/>
        </p:nvSpPr>
        <p:spPr>
          <a:xfrm>
            <a:off x="711200" y="2814321"/>
            <a:ext cx="3048000" cy="340360"/>
          </a:xfrm>
          <a:prstGeom prst="roundRect">
            <a:avLst>
              <a:gd name="adj" fmla="val 14925"/>
            </a:avLst>
          </a:prstGeom>
          <a:solidFill>
            <a:srgbClr val="F3D27A"/>
          </a:solidFill>
          <a:ln/>
        </p:spPr>
        <p:txBody>
          <a:bodyPr wrap="square" lIns="112121" tIns="48621" rIns="28301" bIns="23221" rtlCol="0" anchor="t">
            <a:normAutofit/>
          </a:bodyPr>
          <a:lstStyle/>
          <a:p>
            <a:pPr marL="0" indent="0" algn="l">
              <a:lnSpc>
                <a:spcPts val="1680"/>
              </a:lnSpc>
              <a:buNone/>
            </a:pPr>
            <a:r>
              <a:rPr lang="en-US" sz="1200" dirty="0">
                <a:solidFill>
                  <a:srgbClr val="3A2E05"/>
                </a:solidFill>
                <a:latin typeface="Arial" pitchFamily="34" charset="0"/>
                <a:ea typeface="Arial" pitchFamily="34" charset="-122"/>
                <a:cs typeface="Arial" pitchFamily="34" charset="-120"/>
              </a:rPr>
              <a:t>WSe₂ monolayer</a:t>
            </a:r>
            <a:endParaRPr lang="en-US" sz="1200" dirty="0"/>
          </a:p>
        </p:txBody>
      </p:sp>
      <p:sp>
        <p:nvSpPr>
          <p:cNvPr id="9" name="Text 6"/>
          <p:cNvSpPr/>
          <p:nvPr/>
        </p:nvSpPr>
        <p:spPr>
          <a:xfrm>
            <a:off x="711200" y="3192779"/>
            <a:ext cx="3048000" cy="568960"/>
          </a:xfrm>
          <a:prstGeom prst="roundRect">
            <a:avLst>
              <a:gd name="adj" fmla="val 8929"/>
            </a:avLst>
          </a:prstGeom>
          <a:solidFill>
            <a:srgbClr val="4A5A61"/>
          </a:solidFill>
          <a:ln/>
        </p:spPr>
        <p:txBody>
          <a:bodyPr wrap="square" lIns="112121" tIns="162921" rIns="28301" bIns="137521" rtlCol="0" anchor="t">
            <a:normAutofit/>
          </a:bodyPr>
          <a:lstStyle/>
          <a:p>
            <a:pPr marL="0" indent="0" algn="l">
              <a:lnSpc>
                <a:spcPts val="1680"/>
              </a:lnSpc>
              <a:buNone/>
            </a:pPr>
            <a:r>
              <a:rPr lang="en-US" sz="1200" dirty="0">
                <a:solidFill>
                  <a:srgbClr val="FFFFFF"/>
                </a:solidFill>
                <a:latin typeface="Arial" pitchFamily="34" charset="0"/>
                <a:ea typeface="Arial" pitchFamily="34" charset="-122"/>
                <a:cs typeface="Arial" pitchFamily="34" charset="-120"/>
              </a:rPr>
              <a:t>8-layer rhombohedral graphene</a:t>
            </a:r>
            <a:endParaRPr lang="en-US" sz="1200" dirty="0"/>
          </a:p>
        </p:txBody>
      </p:sp>
      <p:sp>
        <p:nvSpPr>
          <p:cNvPr id="10" name="Text 7"/>
          <p:cNvSpPr/>
          <p:nvPr/>
        </p:nvSpPr>
        <p:spPr>
          <a:xfrm>
            <a:off x="711200" y="3799839"/>
            <a:ext cx="3048000" cy="340360"/>
          </a:xfrm>
          <a:prstGeom prst="roundRect">
            <a:avLst>
              <a:gd name="adj" fmla="val 14925"/>
            </a:avLst>
          </a:prstGeom>
          <a:solidFill>
            <a:srgbClr val="DDE7EA"/>
          </a:solidFill>
          <a:ln/>
        </p:spPr>
        <p:txBody>
          <a:bodyPr wrap="square" lIns="112121" tIns="48621" rIns="28301" bIns="23221" rtlCol="0" anchor="t">
            <a:normAutofit/>
          </a:bodyPr>
          <a:lstStyle/>
          <a:p>
            <a:pPr marL="0" indent="0" algn="l">
              <a:lnSpc>
                <a:spcPts val="1680"/>
              </a:lnSpc>
              <a:buNone/>
            </a:pPr>
            <a:r>
              <a:rPr lang="en-US" sz="1200" dirty="0">
                <a:solidFill>
                  <a:srgbClr val="2B3A40"/>
                </a:solidFill>
                <a:latin typeface="Arial" pitchFamily="34" charset="0"/>
                <a:ea typeface="Arial" pitchFamily="34" charset="-122"/>
                <a:cs typeface="Arial" pitchFamily="34" charset="-120"/>
              </a:rPr>
              <a:t>hBN</a:t>
            </a:r>
            <a:endParaRPr lang="en-US" sz="1200" dirty="0"/>
          </a:p>
        </p:txBody>
      </p:sp>
      <p:sp>
        <p:nvSpPr>
          <p:cNvPr id="11" name="Text 8"/>
          <p:cNvSpPr/>
          <p:nvPr/>
        </p:nvSpPr>
        <p:spPr>
          <a:xfrm>
            <a:off x="711200" y="4178300"/>
            <a:ext cx="3048000" cy="340360"/>
          </a:xfrm>
          <a:prstGeom prst="roundRect">
            <a:avLst>
              <a:gd name="adj" fmla="val 14925"/>
            </a:avLst>
          </a:prstGeom>
          <a:solidFill>
            <a:srgbClr val="3B4347"/>
          </a:solidFill>
          <a:ln/>
        </p:spPr>
        <p:txBody>
          <a:bodyPr wrap="square" lIns="112121" tIns="48621" rIns="28301" bIns="23221" rtlCol="0" anchor="t">
            <a:normAutofit/>
          </a:bodyPr>
          <a:lstStyle/>
          <a:p>
            <a:pPr marL="0" indent="0" algn="l">
              <a:lnSpc>
                <a:spcPts val="1680"/>
              </a:lnSpc>
              <a:buNone/>
            </a:pPr>
            <a:r>
              <a:rPr lang="en-US" sz="1200" dirty="0">
                <a:solidFill>
                  <a:srgbClr val="F2F5F6"/>
                </a:solidFill>
                <a:latin typeface="Arial" pitchFamily="34" charset="0"/>
                <a:ea typeface="Arial" pitchFamily="34" charset="-122"/>
                <a:cs typeface="Arial" pitchFamily="34" charset="-120"/>
              </a:rPr>
              <a:t>Graphite — bottom gate (V_b)</a:t>
            </a:r>
            <a:endParaRPr lang="en-US" sz="1200" dirty="0"/>
          </a:p>
        </p:txBody>
      </p:sp>
      <p:sp>
        <p:nvSpPr>
          <p:cNvPr id="12" name="Text 9"/>
          <p:cNvSpPr/>
          <p:nvPr/>
        </p:nvSpPr>
        <p:spPr>
          <a:xfrm>
            <a:off x="711200" y="4556761"/>
            <a:ext cx="3048000" cy="340360"/>
          </a:xfrm>
          <a:prstGeom prst="roundRect">
            <a:avLst>
              <a:gd name="adj" fmla="val 14925"/>
            </a:avLst>
          </a:prstGeom>
          <a:solidFill>
            <a:srgbClr val="B4BFC4"/>
          </a:solidFill>
          <a:ln/>
        </p:spPr>
        <p:txBody>
          <a:bodyPr wrap="square" lIns="112121" tIns="48621" rIns="28301" bIns="23221" rtlCol="0" anchor="t">
            <a:normAutofit/>
          </a:bodyPr>
          <a:lstStyle/>
          <a:p>
            <a:pPr marL="0" indent="0" algn="l">
              <a:lnSpc>
                <a:spcPts val="1680"/>
              </a:lnSpc>
              <a:buNone/>
            </a:pPr>
            <a:r>
              <a:rPr lang="en-US" sz="1200" dirty="0">
                <a:solidFill>
                  <a:srgbClr val="1F2A2E"/>
                </a:solidFill>
                <a:latin typeface="Arial" pitchFamily="34" charset="0"/>
                <a:ea typeface="Arial" pitchFamily="34" charset="-122"/>
                <a:cs typeface="Arial" pitchFamily="34" charset="-120"/>
              </a:rPr>
              <a:t>SiO₂ / Si (Si gate dopes the contacts)</a:t>
            </a:r>
            <a:endParaRPr lang="en-US" sz="1200" dirty="0"/>
          </a:p>
        </p:txBody>
      </p:sp>
      <p:sp>
        <p:nvSpPr>
          <p:cNvPr id="13" name="Text 10"/>
          <p:cNvSpPr/>
          <p:nvPr/>
        </p:nvSpPr>
        <p:spPr>
          <a:xfrm>
            <a:off x="711200" y="4935221"/>
            <a:ext cx="3139440" cy="23114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5F6E74"/>
                </a:solidFill>
                <a:latin typeface="Arial" pitchFamily="34" charset="0"/>
                <a:ea typeface="Arial" pitchFamily="34" charset="-122"/>
                <a:cs typeface="Arial" pitchFamily="34" charset="-120"/>
              </a:rPr>
              <a:t>Cr/Au contacts</a:t>
            </a:r>
            <a:endParaRPr lang="en-US" sz="1200" dirty="0"/>
          </a:p>
        </p:txBody>
      </p:sp>
      <p:sp>
        <p:nvSpPr>
          <p:cNvPr id="14" name="Text 11"/>
          <p:cNvSpPr/>
          <p:nvPr/>
        </p:nvSpPr>
        <p:spPr>
          <a:xfrm>
            <a:off x="4114800" y="2057400"/>
            <a:ext cx="7586980"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11A1E"/>
                </a:solidFill>
                <a:latin typeface="Arial" pitchFamily="34" charset="0"/>
                <a:ea typeface="Arial" pitchFamily="34" charset="-122"/>
                <a:cs typeface="Arial" pitchFamily="34" charset="-120"/>
              </a:rPr>
              <a:t>Samples</a:t>
            </a:r>
            <a:endParaRPr lang="en-US" sz="1600" dirty="0"/>
          </a:p>
        </p:txBody>
      </p:sp>
      <p:sp>
        <p:nvSpPr>
          <p:cNvPr id="15" name="Text 12"/>
          <p:cNvSpPr/>
          <p:nvPr/>
        </p:nvSpPr>
        <p:spPr>
          <a:xfrm>
            <a:off x="4114800" y="2377439"/>
            <a:ext cx="7586980" cy="77216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2B3A40"/>
                </a:solidFill>
                <a:latin typeface="Arial" pitchFamily="34" charset="0"/>
                <a:ea typeface="Arial" pitchFamily="34" charset="-122"/>
                <a:cs typeface="Arial" pitchFamily="34" charset="-120"/>
              </a:rPr>
              <a:t>Two eight-layer rhombohedral graphene devices on a WSe₂ monolayer, with graphite gates. The second device is less homogeneous but reproduces the same features.</a:t>
            </a:r>
            <a:endParaRPr lang="en-US" sz="1400" dirty="0"/>
          </a:p>
        </p:txBody>
      </p:sp>
      <p:sp>
        <p:nvSpPr>
          <p:cNvPr id="16" name="Text 13"/>
          <p:cNvSpPr/>
          <p:nvPr/>
        </p:nvSpPr>
        <p:spPr>
          <a:xfrm>
            <a:off x="4114800" y="3378200"/>
            <a:ext cx="7586980"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11A1E"/>
                </a:solidFill>
                <a:latin typeface="Arial" pitchFamily="34" charset="0"/>
                <a:ea typeface="Arial" pitchFamily="34" charset="-122"/>
                <a:cs typeface="Arial" pitchFamily="34" charset="-120"/>
              </a:rPr>
              <a:t>Main result</a:t>
            </a:r>
            <a:endParaRPr lang="en-US" sz="1600" dirty="0"/>
          </a:p>
        </p:txBody>
      </p:sp>
      <p:sp>
        <p:nvSpPr>
          <p:cNvPr id="17" name="Text 14"/>
          <p:cNvSpPr/>
          <p:nvPr/>
        </p:nvSpPr>
        <p:spPr>
          <a:xfrm>
            <a:off x="4121150" y="3704589"/>
            <a:ext cx="7353300" cy="1037590"/>
          </a:xfrm>
          <a:prstGeom prst="roundRect">
            <a:avLst>
              <a:gd name="adj" fmla="val 11628"/>
            </a:avLst>
          </a:prstGeom>
          <a:solidFill>
            <a:srgbClr val="CCE8EC"/>
          </a:solidFill>
          <a:ln w="12700">
            <a:solidFill>
              <a:srgbClr val="1C3B44"/>
            </a:solidFill>
            <a:prstDash val="solid"/>
          </a:ln>
        </p:spPr>
        <p:txBody>
          <a:bodyPr wrap="square" lIns="174213" tIns="123413" rIns="0" bIns="98013" rtlCol="0" anchor="t">
            <a:normAutofit/>
          </a:bodyPr>
          <a:lstStyle/>
          <a:p>
            <a:pPr marL="0" indent="0" algn="l">
              <a:lnSpc>
                <a:spcPts val="1890"/>
              </a:lnSpc>
              <a:buNone/>
            </a:pPr>
            <a:r>
              <a:rPr lang="en-US" sz="1400" b="1" dirty="0">
                <a:solidFill>
                  <a:srgbClr val="111A1E"/>
                </a:solidFill>
                <a:latin typeface="Arial" pitchFamily="34" charset="0"/>
                <a:ea typeface="Arial" pitchFamily="34" charset="-122"/>
                <a:cs typeface="Arial" pitchFamily="34" charset="-120"/>
              </a:rPr>
              <a:t>Zero-resistance (SC) and finite-resistance (AM) pockets side by side in the same device. Both show superconducting signatures, but they are separated by a sharp boundary and have very different field scales.</a:t>
            </a:r>
            <a:endParaRPr lang="en-US" sz="1400" dirty="0"/>
          </a:p>
        </p:txBody>
      </p:sp>
      <p:sp>
        <p:nvSpPr>
          <p:cNvPr id="19" name="Text 16"/>
          <p:cNvSpPr/>
          <p:nvPr/>
        </p:nvSpPr>
        <p:spPr>
          <a:xfrm>
            <a:off x="10414000" y="6314439"/>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Measurement setup</a:t>
            </a:r>
            <a:endParaRPr lang="en-US" sz="3200" dirty="0"/>
          </a:p>
        </p:txBody>
      </p:sp>
      <p:sp>
        <p:nvSpPr>
          <p:cNvPr id="5" name="Text 2"/>
          <p:cNvSpPr/>
          <p:nvPr/>
        </p:nvSpPr>
        <p:spPr>
          <a:xfrm>
            <a:off x="717550" y="1597659"/>
            <a:ext cx="1836000" cy="936000"/>
          </a:xfrm>
          <a:prstGeom prst="roundRect">
            <a:avLst>
              <a:gd name="adj" fmla="val 15560"/>
            </a:avLst>
          </a:prstGeom>
          <a:solidFill>
            <a:srgbClr val="CCE8EC"/>
          </a:solidFill>
          <a:ln w="12700">
            <a:solidFill>
              <a:srgbClr val="1C3B44"/>
            </a:solidFill>
            <a:prstDash val="solid"/>
          </a:ln>
        </p:spPr>
        <p:txBody>
          <a:bodyPr wrap="square" lIns="67352" tIns="80052" rIns="67352" bIns="54652" rtlCol="0" anchor="t">
            <a:normAutofit/>
          </a:bodyPr>
          <a:lstStyle/>
          <a:p>
            <a:pPr marL="0" indent="0" algn="ctr">
              <a:lnSpc>
                <a:spcPts val="1560"/>
              </a:lnSpc>
              <a:buNone/>
            </a:pPr>
            <a:r>
              <a:rPr lang="en-US" sz="1200" b="1" dirty="0">
                <a:solidFill>
                  <a:srgbClr val="111A1E"/>
                </a:solidFill>
                <a:latin typeface="Arial" pitchFamily="34" charset="0"/>
                <a:ea typeface="Arial" pitchFamily="34" charset="-122"/>
                <a:cs typeface="Arial" pitchFamily="34" charset="-120"/>
              </a:rPr>
              <a:t>Lock-in</a:t>
            </a:r>
            <a:endParaRPr lang="en-US" sz="1200" dirty="0"/>
          </a:p>
          <a:p>
            <a:pPr marL="0" indent="0" algn="ctr">
              <a:lnSpc>
                <a:spcPts val="1560"/>
              </a:lnSpc>
              <a:buNone/>
            </a:pPr>
            <a:r>
              <a:rPr lang="en-US" sz="1200" dirty="0">
                <a:solidFill>
                  <a:srgbClr val="111A1E"/>
                </a:solidFill>
                <a:latin typeface="Arial" pitchFamily="34" charset="0"/>
                <a:ea typeface="Arial" pitchFamily="34" charset="-122"/>
                <a:cs typeface="Arial" pitchFamily="34" charset="-120"/>
              </a:rPr>
              <a:t>0.5–1 nA, below 50 Hz</a:t>
            </a:r>
            <a:endParaRPr lang="en-US" sz="1200" dirty="0"/>
          </a:p>
        </p:txBody>
      </p:sp>
      <p:sp>
        <p:nvSpPr>
          <p:cNvPr id="6" name="Text 3"/>
          <p:cNvSpPr/>
          <p:nvPr/>
        </p:nvSpPr>
        <p:spPr>
          <a:xfrm>
            <a:off x="2575560" y="1838961"/>
            <a:ext cx="335280" cy="41656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00000"/>
                </a:solidFill>
                <a:latin typeface="Arial" pitchFamily="34" charset="0"/>
                <a:ea typeface="Arial" pitchFamily="34" charset="-122"/>
                <a:cs typeface="Arial" pitchFamily="34" charset="-120"/>
              </a:rPr>
              <a:t>→</a:t>
            </a:r>
            <a:endParaRPr lang="en-US" sz="2200" dirty="0"/>
          </a:p>
        </p:txBody>
      </p:sp>
      <p:sp>
        <p:nvSpPr>
          <p:cNvPr id="7" name="Text 4"/>
          <p:cNvSpPr/>
          <p:nvPr/>
        </p:nvSpPr>
        <p:spPr>
          <a:xfrm>
            <a:off x="2952750" y="1597659"/>
            <a:ext cx="1836000" cy="936000"/>
          </a:xfrm>
          <a:prstGeom prst="roundRect">
            <a:avLst>
              <a:gd name="adj" fmla="val 11755"/>
            </a:avLst>
          </a:prstGeom>
          <a:solidFill>
            <a:srgbClr val="CCE8EC"/>
          </a:solidFill>
          <a:ln w="12700">
            <a:solidFill>
              <a:srgbClr val="1C3B44"/>
            </a:solidFill>
            <a:prstDash val="solid"/>
          </a:ln>
        </p:spPr>
        <p:txBody>
          <a:bodyPr wrap="square" lIns="67352" tIns="80052" rIns="67352" bIns="54652" rtlCol="0" anchor="t">
            <a:normAutofit/>
          </a:bodyPr>
          <a:lstStyle/>
          <a:p>
            <a:pPr marL="0" indent="0" algn="ctr">
              <a:lnSpc>
                <a:spcPts val="1560"/>
              </a:lnSpc>
              <a:buNone/>
            </a:pPr>
            <a:r>
              <a:rPr lang="en-US" sz="1200" b="1" dirty="0">
                <a:solidFill>
                  <a:srgbClr val="111A1E"/>
                </a:solidFill>
                <a:latin typeface="Arial" pitchFamily="34" charset="0"/>
                <a:ea typeface="Arial" pitchFamily="34" charset="-122"/>
                <a:cs typeface="Arial" pitchFamily="34" charset="-120"/>
              </a:rPr>
              <a:t>Phosphor-bronze</a:t>
            </a:r>
            <a:r>
              <a:rPr lang="en-US" sz="1200" dirty="0">
                <a:solidFill>
                  <a:srgbClr val="111A1E"/>
                </a:solidFill>
                <a:latin typeface="Arial" pitchFamily="34" charset="0"/>
                <a:ea typeface="Arial" pitchFamily="34" charset="-122"/>
                <a:cs typeface="Arial" pitchFamily="34" charset="-120"/>
              </a:rPr>
              <a:t> dc wiring to the sample stage</a:t>
            </a:r>
            <a:endParaRPr lang="en-US" sz="1200" dirty="0"/>
          </a:p>
        </p:txBody>
      </p:sp>
      <p:sp>
        <p:nvSpPr>
          <p:cNvPr id="8" name="Text 5"/>
          <p:cNvSpPr/>
          <p:nvPr/>
        </p:nvSpPr>
        <p:spPr>
          <a:xfrm>
            <a:off x="4810760" y="1838961"/>
            <a:ext cx="335280" cy="41656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00000"/>
                </a:solidFill>
                <a:latin typeface="Arial" pitchFamily="34" charset="0"/>
                <a:ea typeface="Arial" pitchFamily="34" charset="-122"/>
                <a:cs typeface="Arial" pitchFamily="34" charset="-120"/>
              </a:rPr>
              <a:t>→</a:t>
            </a:r>
            <a:endParaRPr lang="en-US" sz="2200" dirty="0"/>
          </a:p>
        </p:txBody>
      </p:sp>
      <p:sp>
        <p:nvSpPr>
          <p:cNvPr id="9" name="Text 6"/>
          <p:cNvSpPr/>
          <p:nvPr/>
        </p:nvSpPr>
        <p:spPr>
          <a:xfrm>
            <a:off x="5187950" y="1597659"/>
            <a:ext cx="1836000" cy="936000"/>
          </a:xfrm>
          <a:prstGeom prst="roundRect">
            <a:avLst>
              <a:gd name="adj" fmla="val 11755"/>
            </a:avLst>
          </a:prstGeom>
          <a:solidFill>
            <a:srgbClr val="CCE8EC"/>
          </a:solidFill>
          <a:ln w="12700">
            <a:solidFill>
              <a:srgbClr val="1C3B44"/>
            </a:solidFill>
            <a:prstDash val="solid"/>
          </a:ln>
        </p:spPr>
        <p:txBody>
          <a:bodyPr wrap="square" lIns="67352" tIns="80052" rIns="67352" bIns="54652" rtlCol="0" anchor="t">
            <a:normAutofit/>
          </a:bodyPr>
          <a:lstStyle/>
          <a:p>
            <a:pPr marL="0" indent="0" algn="ctr">
              <a:lnSpc>
                <a:spcPts val="1560"/>
              </a:lnSpc>
              <a:buNone/>
            </a:pPr>
            <a:r>
              <a:rPr lang="en-US" sz="1200" b="1" dirty="0">
                <a:solidFill>
                  <a:srgbClr val="111A1E"/>
                </a:solidFill>
                <a:latin typeface="Arial" pitchFamily="34" charset="0"/>
                <a:ea typeface="Arial" pitchFamily="34" charset="-122"/>
                <a:cs typeface="Arial" pitchFamily="34" charset="-120"/>
              </a:rPr>
              <a:t>Ribbon cables</a:t>
            </a:r>
            <a:r>
              <a:rPr lang="en-US" sz="1200" dirty="0">
                <a:solidFill>
                  <a:srgbClr val="111A1E"/>
                </a:solidFill>
                <a:latin typeface="Arial" pitchFamily="34" charset="0"/>
                <a:ea typeface="Arial" pitchFamily="34" charset="-122"/>
                <a:cs typeface="Arial" pitchFamily="34" charset="-120"/>
              </a:rPr>
              <a:t> in the FSE module</a:t>
            </a:r>
            <a:endParaRPr lang="en-US" sz="1200" dirty="0"/>
          </a:p>
        </p:txBody>
      </p:sp>
      <p:sp>
        <p:nvSpPr>
          <p:cNvPr id="10" name="Text 7"/>
          <p:cNvSpPr/>
          <p:nvPr/>
        </p:nvSpPr>
        <p:spPr>
          <a:xfrm>
            <a:off x="7045960" y="1838961"/>
            <a:ext cx="335280" cy="41656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00000"/>
                </a:solidFill>
                <a:latin typeface="Arial" pitchFamily="34" charset="0"/>
                <a:ea typeface="Arial" pitchFamily="34" charset="-122"/>
                <a:cs typeface="Arial" pitchFamily="34" charset="-120"/>
              </a:rPr>
              <a:t>→</a:t>
            </a:r>
            <a:endParaRPr lang="en-US" sz="2200" dirty="0"/>
          </a:p>
        </p:txBody>
      </p:sp>
      <p:sp>
        <p:nvSpPr>
          <p:cNvPr id="11" name="Text 8"/>
          <p:cNvSpPr/>
          <p:nvPr/>
        </p:nvSpPr>
        <p:spPr>
          <a:xfrm>
            <a:off x="7423150" y="1597659"/>
            <a:ext cx="1836000" cy="936000"/>
          </a:xfrm>
          <a:prstGeom prst="roundRect">
            <a:avLst>
              <a:gd name="adj" fmla="val 11755"/>
            </a:avLst>
          </a:prstGeom>
          <a:solidFill>
            <a:srgbClr val="CCE8EC"/>
          </a:solidFill>
          <a:ln w="12700">
            <a:solidFill>
              <a:srgbClr val="1C3B44"/>
            </a:solidFill>
            <a:prstDash val="solid"/>
          </a:ln>
        </p:spPr>
        <p:txBody>
          <a:bodyPr wrap="square" lIns="67352" tIns="80052" rIns="67352" bIns="54652" rtlCol="0" anchor="t">
            <a:noAutofit/>
          </a:bodyPr>
          <a:lstStyle/>
          <a:p>
            <a:pPr marL="0" indent="0" algn="ctr">
              <a:lnSpc>
                <a:spcPts val="1560"/>
              </a:lnSpc>
              <a:buNone/>
            </a:pPr>
            <a:r>
              <a:rPr lang="en-US" sz="1200" b="1" dirty="0">
                <a:solidFill>
                  <a:srgbClr val="111A1E"/>
                </a:solidFill>
                <a:latin typeface="Arial" pitchFamily="34" charset="0"/>
                <a:ea typeface="Arial" pitchFamily="34" charset="-122"/>
                <a:cs typeface="Arial" pitchFamily="34" charset="-120"/>
              </a:rPr>
              <a:t>RC filter on sample Kapton PCB + Silver Epoxy</a:t>
            </a:r>
            <a:endParaRPr lang="en-US" sz="1200" dirty="0"/>
          </a:p>
          <a:p>
            <a:pPr marL="0" indent="0" algn="ctr">
              <a:lnSpc>
                <a:spcPts val="1560"/>
              </a:lnSpc>
              <a:buNone/>
            </a:pPr>
            <a:r>
              <a:rPr lang="en-US" sz="1200" dirty="0">
                <a:solidFill>
                  <a:srgbClr val="111A1E"/>
                </a:solidFill>
                <a:latin typeface="Arial" pitchFamily="34" charset="0"/>
                <a:ea typeface="Arial" pitchFamily="34" charset="-122"/>
                <a:cs typeface="Arial" pitchFamily="34" charset="-120"/>
              </a:rPr>
              <a:t>10 kΩ, 1 nF (≈ 16 kHz)</a:t>
            </a:r>
            <a:endParaRPr lang="en-US" sz="1200" dirty="0"/>
          </a:p>
        </p:txBody>
      </p:sp>
      <p:sp>
        <p:nvSpPr>
          <p:cNvPr id="12" name="Text 9"/>
          <p:cNvSpPr/>
          <p:nvPr/>
        </p:nvSpPr>
        <p:spPr>
          <a:xfrm>
            <a:off x="9281160" y="1838961"/>
            <a:ext cx="335280" cy="41656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C00000"/>
                </a:solidFill>
                <a:latin typeface="Arial" pitchFamily="34" charset="0"/>
                <a:ea typeface="Arial" pitchFamily="34" charset="-122"/>
                <a:cs typeface="Arial" pitchFamily="34" charset="-120"/>
              </a:rPr>
              <a:t>→</a:t>
            </a:r>
            <a:endParaRPr lang="en-US" sz="2200" dirty="0"/>
          </a:p>
        </p:txBody>
      </p:sp>
      <p:sp>
        <p:nvSpPr>
          <p:cNvPr id="13" name="Text 10"/>
          <p:cNvSpPr/>
          <p:nvPr/>
        </p:nvSpPr>
        <p:spPr>
          <a:xfrm>
            <a:off x="9658350" y="1597659"/>
            <a:ext cx="1836000" cy="936000"/>
          </a:xfrm>
          <a:prstGeom prst="roundRect">
            <a:avLst>
              <a:gd name="adj" fmla="val 15560"/>
            </a:avLst>
          </a:prstGeom>
          <a:solidFill>
            <a:srgbClr val="CCE8EC"/>
          </a:solidFill>
          <a:ln w="12700">
            <a:solidFill>
              <a:srgbClr val="1C3B44"/>
            </a:solidFill>
            <a:prstDash val="solid"/>
          </a:ln>
        </p:spPr>
        <p:txBody>
          <a:bodyPr wrap="square" lIns="67352" tIns="80052" rIns="67352" bIns="54652" rtlCol="0" anchor="t">
            <a:normAutofit/>
          </a:bodyPr>
          <a:lstStyle/>
          <a:p>
            <a:pPr marL="0" indent="0" algn="ctr">
              <a:lnSpc>
                <a:spcPts val="1560"/>
              </a:lnSpc>
              <a:buNone/>
            </a:pPr>
            <a:r>
              <a:rPr lang="en-US" sz="1200" b="1" dirty="0">
                <a:solidFill>
                  <a:srgbClr val="111A1E"/>
                </a:solidFill>
                <a:latin typeface="Arial" pitchFamily="34" charset="0"/>
                <a:ea typeface="Arial" pitchFamily="34" charset="-122"/>
                <a:cs typeface="Arial" pitchFamily="34" charset="-120"/>
              </a:rPr>
              <a:t>Sample</a:t>
            </a:r>
            <a:r>
              <a:rPr lang="en-US" sz="1200" dirty="0">
                <a:solidFill>
                  <a:srgbClr val="111A1E"/>
                </a:solidFill>
                <a:latin typeface="Arial" pitchFamily="34" charset="0"/>
                <a:ea typeface="Arial" pitchFamily="34" charset="-122"/>
                <a:cs typeface="Arial" pitchFamily="34" charset="-120"/>
              </a:rPr>
              <a:t> on a copper backplate</a:t>
            </a:r>
            <a:endParaRPr lang="en-US" sz="1200" dirty="0"/>
          </a:p>
        </p:txBody>
      </p:sp>
      <p:sp>
        <p:nvSpPr>
          <p:cNvPr id="14" name="Shape 11"/>
          <p:cNvSpPr/>
          <p:nvPr/>
        </p:nvSpPr>
        <p:spPr>
          <a:xfrm>
            <a:off x="711200" y="2649221"/>
            <a:ext cx="3471333" cy="1407160"/>
          </a:xfrm>
          <a:prstGeom prst="roundRect">
            <a:avLst>
              <a:gd name="adj" fmla="val 9025"/>
            </a:avLst>
          </a:prstGeom>
          <a:solidFill>
            <a:srgbClr val="EAF5F7"/>
          </a:solidFill>
          <a:ln/>
        </p:spPr>
        <p:txBody>
          <a:bodyPr/>
          <a:lstStyle/>
          <a:p>
            <a:endParaRPr lang="en-CH"/>
          </a:p>
        </p:txBody>
      </p:sp>
      <p:sp>
        <p:nvSpPr>
          <p:cNvPr id="15" name="Text 12"/>
          <p:cNvSpPr/>
          <p:nvPr/>
        </p:nvSpPr>
        <p:spPr>
          <a:xfrm>
            <a:off x="889000" y="2801621"/>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Fridge</a:t>
            </a:r>
            <a:endParaRPr lang="en-US" sz="1500" dirty="0"/>
          </a:p>
        </p:txBody>
      </p:sp>
      <p:sp>
        <p:nvSpPr>
          <p:cNvPr id="16" name="Text 13"/>
          <p:cNvSpPr/>
          <p:nvPr/>
        </p:nvSpPr>
        <p:spPr>
          <a:xfrm>
            <a:off x="889000" y="3081021"/>
            <a:ext cx="3209205" cy="6426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Bluefors dilution refrigerator with FSE. Base T 11–14 mK (RuOx), 3-axis vector magnet.</a:t>
            </a:r>
            <a:endParaRPr lang="en-US" sz="1200" dirty="0"/>
          </a:p>
        </p:txBody>
      </p:sp>
      <p:sp>
        <p:nvSpPr>
          <p:cNvPr id="17" name="Shape 14"/>
          <p:cNvSpPr/>
          <p:nvPr/>
        </p:nvSpPr>
        <p:spPr>
          <a:xfrm>
            <a:off x="4360333" y="2649221"/>
            <a:ext cx="3471333" cy="1407160"/>
          </a:xfrm>
          <a:prstGeom prst="roundRect">
            <a:avLst>
              <a:gd name="adj" fmla="val 9025"/>
            </a:avLst>
          </a:prstGeom>
          <a:solidFill>
            <a:srgbClr val="EAF5F7"/>
          </a:solidFill>
          <a:ln/>
        </p:spPr>
        <p:txBody>
          <a:bodyPr/>
          <a:lstStyle/>
          <a:p>
            <a:endParaRPr lang="en-CH"/>
          </a:p>
        </p:txBody>
      </p:sp>
      <p:sp>
        <p:nvSpPr>
          <p:cNvPr id="18" name="Text 15"/>
          <p:cNvSpPr/>
          <p:nvPr/>
        </p:nvSpPr>
        <p:spPr>
          <a:xfrm>
            <a:off x="4538133" y="2801621"/>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Electron temperature</a:t>
            </a:r>
            <a:endParaRPr lang="en-US" sz="1500" dirty="0"/>
          </a:p>
        </p:txBody>
      </p:sp>
      <p:sp>
        <p:nvSpPr>
          <p:cNvPr id="19" name="Text 16"/>
          <p:cNvSpPr/>
          <p:nvPr/>
        </p:nvSpPr>
        <p:spPr>
          <a:xfrm>
            <a:off x="4538133" y="3081021"/>
            <a:ext cx="3209205" cy="8483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 20 </a:t>
            </a:r>
            <a:r>
              <a:rPr lang="en-US" sz="1200" dirty="0" err="1">
                <a:solidFill>
                  <a:srgbClr val="2B3A40"/>
                </a:solidFill>
                <a:latin typeface="Arial" pitchFamily="34" charset="0"/>
                <a:ea typeface="Arial" pitchFamily="34" charset="-122"/>
                <a:cs typeface="Arial" pitchFamily="34" charset="-120"/>
              </a:rPr>
              <a:t>mK</a:t>
            </a:r>
            <a:r>
              <a:rPr lang="en-US" sz="1200" dirty="0">
                <a:solidFill>
                  <a:srgbClr val="2B3A40"/>
                </a:solidFill>
                <a:latin typeface="Arial" pitchFamily="34" charset="0"/>
                <a:ea typeface="Arial" pitchFamily="34" charset="-122"/>
                <a:cs typeface="Arial" pitchFamily="34" charset="-120"/>
              </a:rPr>
              <a:t> by CB thermometry in quantum dots, down to 14 mK from metallic nanowires. Measured earlier with same setup.</a:t>
            </a:r>
            <a:endParaRPr lang="en-US" sz="1200" dirty="0"/>
          </a:p>
        </p:txBody>
      </p:sp>
      <p:sp>
        <p:nvSpPr>
          <p:cNvPr id="20" name="Shape 17"/>
          <p:cNvSpPr/>
          <p:nvPr/>
        </p:nvSpPr>
        <p:spPr>
          <a:xfrm>
            <a:off x="8009467" y="2649221"/>
            <a:ext cx="3471333" cy="1407160"/>
          </a:xfrm>
          <a:prstGeom prst="roundRect">
            <a:avLst>
              <a:gd name="adj" fmla="val 9025"/>
            </a:avLst>
          </a:prstGeom>
          <a:solidFill>
            <a:srgbClr val="EAF5F7"/>
          </a:solidFill>
          <a:ln/>
        </p:spPr>
        <p:txBody>
          <a:bodyPr/>
          <a:lstStyle/>
          <a:p>
            <a:endParaRPr lang="en-CH"/>
          </a:p>
        </p:txBody>
      </p:sp>
      <p:sp>
        <p:nvSpPr>
          <p:cNvPr id="21" name="Text 18"/>
          <p:cNvSpPr/>
          <p:nvPr/>
        </p:nvSpPr>
        <p:spPr>
          <a:xfrm>
            <a:off x="8187267" y="2801621"/>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Excitation</a:t>
            </a:r>
            <a:endParaRPr lang="en-US" sz="1500" dirty="0"/>
          </a:p>
        </p:txBody>
      </p:sp>
      <p:sp>
        <p:nvSpPr>
          <p:cNvPr id="22" name="Text 19"/>
          <p:cNvSpPr/>
          <p:nvPr/>
        </p:nvSpPr>
        <p:spPr>
          <a:xfrm>
            <a:off x="8187267" y="3081021"/>
            <a:ext cx="3209205" cy="6426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The saturation resistance does not change with AC excitation down to 500 pA.</a:t>
            </a:r>
            <a:endParaRPr lang="en-US" sz="1200" dirty="0"/>
          </a:p>
        </p:txBody>
      </p:sp>
      <p:sp>
        <p:nvSpPr>
          <p:cNvPr id="24" name="Text 21"/>
          <p:cNvSpPr/>
          <p:nvPr/>
        </p:nvSpPr>
        <p:spPr>
          <a:xfrm>
            <a:off x="711200" y="6314439"/>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Methods</a:t>
            </a:r>
            <a:endParaRPr lang="en-US" sz="1200" dirty="0"/>
          </a:p>
        </p:txBody>
      </p:sp>
      <p:sp>
        <p:nvSpPr>
          <p:cNvPr id="25" name="Text 22"/>
          <p:cNvSpPr/>
          <p:nvPr/>
        </p:nvSpPr>
        <p:spPr>
          <a:xfrm>
            <a:off x="10414000" y="6314439"/>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Two </a:t>
            </a:r>
            <a:r>
              <a:rPr lang="en-US" dirty="0"/>
              <a:t>phases </a:t>
            </a:r>
            <a:r>
              <a:rPr lang="en-US" sz="3200" b="0" i="0" dirty="0">
                <a:solidFill>
                  <a:srgbClr val="111A1E"/>
                </a:solidFill>
                <a:latin typeface="Arial" pitchFamily="34" charset="0"/>
                <a:ea typeface="Arial" pitchFamily="34" charset="-122"/>
                <a:cs typeface="Arial" pitchFamily="34" charset="-120"/>
              </a:rPr>
              <a:t>at zero field</a:t>
            </a:r>
            <a:endParaRPr lang="en-US" sz="3200" dirty="0"/>
          </a:p>
        </p:txBody>
      </p:sp>
      <p:pic>
        <p:nvPicPr>
          <p:cNvPr id="5" name="Image 1" descr="Map of resistivity versus n and D with SC and AM pockets"/>
          <p:cNvPicPr>
            <a:picLocks noChangeAspect="1"/>
          </p:cNvPicPr>
          <p:nvPr/>
        </p:nvPicPr>
        <p:blipFill>
          <a:blip r:embed="rId4"/>
          <a:srcRect t="-12" b="-12"/>
          <a:stretch/>
        </p:blipFill>
        <p:spPr>
          <a:xfrm>
            <a:off x="540440" y="2092396"/>
            <a:ext cx="3917260" cy="3054135"/>
          </a:xfrm>
          <a:prstGeom prst="rect">
            <a:avLst/>
          </a:prstGeom>
        </p:spPr>
      </p:pic>
      <p:pic>
        <p:nvPicPr>
          <p:cNvPr id="6" name="Image 2" descr="Resistivity versus temperature: blue SC curve drops to zero, red AM curve saturates"/>
          <p:cNvPicPr>
            <a:picLocks noChangeAspect="1"/>
          </p:cNvPicPr>
          <p:nvPr/>
        </p:nvPicPr>
        <p:blipFill>
          <a:blip r:embed="rId5"/>
          <a:srcRect t="-6" b="-6"/>
          <a:stretch/>
        </p:blipFill>
        <p:spPr>
          <a:xfrm>
            <a:off x="4479721" y="2092396"/>
            <a:ext cx="4156279" cy="3054135"/>
          </a:xfrm>
          <a:prstGeom prst="rect">
            <a:avLst/>
          </a:prstGeom>
        </p:spPr>
      </p:pic>
      <p:sp>
        <p:nvSpPr>
          <p:cNvPr id="7" name="Text 2"/>
          <p:cNvSpPr/>
          <p:nvPr/>
        </p:nvSpPr>
        <p:spPr>
          <a:xfrm>
            <a:off x="8871568" y="2480988"/>
            <a:ext cx="2720848" cy="720000"/>
          </a:xfrm>
          <a:prstGeom prst="rect">
            <a:avLst/>
          </a:prstGeom>
          <a:noFill/>
          <a:ln/>
        </p:spPr>
        <p:txBody>
          <a:bodyPr wrap="square" lIns="0" tIns="0" rIns="0" bIns="0" rtlCol="0" anchor="t">
            <a:normAutofit/>
          </a:bodyPr>
          <a:lstStyle/>
          <a:p>
            <a:pPr marL="0" indent="0" algn="l">
              <a:lnSpc>
                <a:spcPts val="1755"/>
              </a:lnSpc>
              <a:buNone/>
            </a:pPr>
            <a:r>
              <a:rPr lang="en-US" sz="2000" b="1" dirty="0">
                <a:solidFill>
                  <a:srgbClr val="1F5FA8"/>
                </a:solidFill>
                <a:latin typeface="Arial" pitchFamily="34" charset="0"/>
                <a:ea typeface="Arial" pitchFamily="34" charset="-122"/>
                <a:cs typeface="Arial" pitchFamily="34" charset="-120"/>
              </a:rPr>
              <a:t>SC</a:t>
            </a:r>
            <a:r>
              <a:rPr lang="en-US" sz="2000" dirty="0">
                <a:solidFill>
                  <a:srgbClr val="2B3A40"/>
                </a:solidFill>
                <a:latin typeface="Arial" pitchFamily="34" charset="0"/>
                <a:ea typeface="Arial" pitchFamily="34" charset="-122"/>
                <a:cs typeface="Arial" pitchFamily="34" charset="-120"/>
              </a:rPr>
              <a:t> (blue): ρ drops below resolution: true zero resistance.</a:t>
            </a:r>
            <a:endParaRPr lang="en-US" sz="2000" dirty="0"/>
          </a:p>
        </p:txBody>
      </p:sp>
      <p:sp>
        <p:nvSpPr>
          <p:cNvPr id="8" name="Text 3"/>
          <p:cNvSpPr/>
          <p:nvPr/>
        </p:nvSpPr>
        <p:spPr>
          <a:xfrm>
            <a:off x="8887752" y="3961187"/>
            <a:ext cx="2720848" cy="720000"/>
          </a:xfrm>
          <a:prstGeom prst="rect">
            <a:avLst/>
          </a:prstGeom>
          <a:noFill/>
          <a:ln/>
        </p:spPr>
        <p:txBody>
          <a:bodyPr wrap="square" lIns="0" tIns="0" rIns="0" bIns="0" rtlCol="0" anchor="t">
            <a:normAutofit/>
          </a:bodyPr>
          <a:lstStyle/>
          <a:p>
            <a:pPr marL="0" indent="0" algn="l">
              <a:lnSpc>
                <a:spcPts val="1755"/>
              </a:lnSpc>
              <a:buNone/>
            </a:pPr>
            <a:r>
              <a:rPr lang="en-US" sz="2000" b="1" dirty="0">
                <a:solidFill>
                  <a:srgbClr val="B8322A"/>
                </a:solidFill>
                <a:latin typeface="Arial" pitchFamily="34" charset="0"/>
                <a:ea typeface="Arial" pitchFamily="34" charset="-122"/>
                <a:cs typeface="Arial" pitchFamily="34" charset="-120"/>
              </a:rPr>
              <a:t>AM</a:t>
            </a:r>
            <a:r>
              <a:rPr lang="en-US" sz="2000" dirty="0">
                <a:solidFill>
                  <a:srgbClr val="2B3A40"/>
                </a:solidFill>
                <a:latin typeface="Arial" pitchFamily="34" charset="0"/>
                <a:ea typeface="Arial" pitchFamily="34" charset="-122"/>
                <a:cs typeface="Arial" pitchFamily="34" charset="-120"/>
              </a:rPr>
              <a:t> (red): sharp drop at Tc, then saturates at a finite value.</a:t>
            </a:r>
            <a:endParaRPr lang="en-US" sz="2000" dirty="0"/>
          </a:p>
        </p:txBody>
      </p:sp>
      <p:sp>
        <p:nvSpPr>
          <p:cNvPr id="10" name="Text 5"/>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Fig. 1a,b</a:t>
            </a:r>
            <a:endParaRPr lang="en-US" sz="1200" dirty="0"/>
          </a:p>
        </p:txBody>
      </p:sp>
      <p:sp>
        <p:nvSpPr>
          <p:cNvPr id="11" name="Text 6"/>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Both pockets show typical superconducting signatures</a:t>
            </a:r>
            <a:endParaRPr lang="en-US" sz="3200" dirty="0"/>
          </a:p>
        </p:txBody>
      </p:sp>
      <p:pic>
        <p:nvPicPr>
          <p:cNvPr id="5" name="Image 1" descr="Maps versus temperature, perpendicular field and current for the SC and AM pockets"/>
          <p:cNvPicPr>
            <a:picLocks noChangeAspect="1"/>
          </p:cNvPicPr>
          <p:nvPr/>
        </p:nvPicPr>
        <p:blipFill>
          <a:blip r:embed="rId4"/>
          <a:srcRect t="-33" b="-33"/>
          <a:stretch/>
        </p:blipFill>
        <p:spPr>
          <a:xfrm>
            <a:off x="866472" y="1623058"/>
            <a:ext cx="4464050" cy="4216400"/>
          </a:xfrm>
          <a:prstGeom prst="rect">
            <a:avLst/>
          </a:prstGeom>
        </p:spPr>
      </p:pic>
      <p:sp>
        <p:nvSpPr>
          <p:cNvPr id="7" name="Text 3"/>
          <p:cNvSpPr/>
          <p:nvPr/>
        </p:nvSpPr>
        <p:spPr>
          <a:xfrm>
            <a:off x="5689600" y="5053437"/>
            <a:ext cx="5937250" cy="557530"/>
          </a:xfrm>
          <a:prstGeom prst="roundRect">
            <a:avLst>
              <a:gd name="adj" fmla="val 21640"/>
            </a:avLst>
          </a:prstGeom>
          <a:solidFill>
            <a:srgbClr val="CCE8EC"/>
          </a:solidFill>
          <a:ln w="12700">
            <a:solidFill>
              <a:srgbClr val="1C3B44"/>
            </a:solidFill>
            <a:prstDash val="solid"/>
          </a:ln>
        </p:spPr>
        <p:txBody>
          <a:bodyPr wrap="square" lIns="174213" tIns="123413" rIns="8668" bIns="98013" rtlCol="0" anchor="t">
            <a:normAutofit/>
          </a:bodyPr>
          <a:lstStyle/>
          <a:p>
            <a:pPr marL="0" indent="0" algn="l">
              <a:lnSpc>
                <a:spcPts val="1890"/>
              </a:lnSpc>
              <a:buNone/>
            </a:pPr>
            <a:r>
              <a:rPr lang="en-US" sz="1400" b="1" dirty="0">
                <a:solidFill>
                  <a:srgbClr val="111A1E"/>
                </a:solidFill>
                <a:latin typeface="Arial" pitchFamily="34" charset="0"/>
                <a:ea typeface="Arial" pitchFamily="34" charset="-122"/>
                <a:cs typeface="Arial" pitchFamily="34" charset="-120"/>
              </a:rPr>
              <a:t>SC = zero R, AM = finite R. Similar signatures, different scales.</a:t>
            </a:r>
            <a:endParaRPr lang="en-US" sz="1400" dirty="0"/>
          </a:p>
        </p:txBody>
      </p:sp>
      <p:sp>
        <p:nvSpPr>
          <p:cNvPr id="8" name="Text 4"/>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Fig. 1c–h</a:t>
            </a:r>
            <a:endParaRPr lang="en-US" sz="1200" dirty="0"/>
          </a:p>
        </p:txBody>
      </p:sp>
      <p:sp>
        <p:nvSpPr>
          <p:cNvPr id="9" name="Text 5"/>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9</a:t>
            </a:r>
            <a:endParaRPr lang="en-US" sz="1200" dirty="0"/>
          </a:p>
        </p:txBody>
      </p:sp>
      <p:sp>
        <p:nvSpPr>
          <p:cNvPr id="11" name="Text 2">
            <a:extLst>
              <a:ext uri="{FF2B5EF4-FFF2-40B4-BE49-F238E27FC236}">
                <a16:creationId xmlns:a16="http://schemas.microsoft.com/office/drawing/2014/main" id="{92832445-88BA-4C70-7861-B873B563F696}"/>
              </a:ext>
            </a:extLst>
          </p:cNvPr>
          <p:cNvSpPr/>
          <p:nvPr/>
        </p:nvSpPr>
        <p:spPr>
          <a:xfrm>
            <a:off x="34983" y="2566566"/>
            <a:ext cx="756000" cy="540000"/>
          </a:xfrm>
          <a:prstGeom prst="rect">
            <a:avLst/>
          </a:prstGeom>
          <a:noFill/>
          <a:ln/>
        </p:spPr>
        <p:txBody>
          <a:bodyPr wrap="square" lIns="0" tIns="0" rIns="0" bIns="0" rtlCol="0" anchor="t">
            <a:normAutofit/>
          </a:bodyPr>
          <a:lstStyle/>
          <a:p>
            <a:pPr marL="0" indent="0" algn="ctr">
              <a:lnSpc>
                <a:spcPts val="1755"/>
              </a:lnSpc>
              <a:buNone/>
            </a:pPr>
            <a:r>
              <a:rPr lang="en-US" sz="2800" b="1" dirty="0">
                <a:solidFill>
                  <a:srgbClr val="1F5FA8"/>
                </a:solidFill>
                <a:latin typeface="Arial" pitchFamily="34" charset="0"/>
                <a:ea typeface="Arial" pitchFamily="34" charset="-122"/>
                <a:cs typeface="Arial" pitchFamily="34" charset="-120"/>
              </a:rPr>
              <a:t>SC</a:t>
            </a:r>
            <a:endParaRPr lang="en-US" sz="2800" dirty="0"/>
          </a:p>
        </p:txBody>
      </p:sp>
      <p:sp>
        <p:nvSpPr>
          <p:cNvPr id="13" name="Text 3">
            <a:extLst>
              <a:ext uri="{FF2B5EF4-FFF2-40B4-BE49-F238E27FC236}">
                <a16:creationId xmlns:a16="http://schemas.microsoft.com/office/drawing/2014/main" id="{F8C3B3A8-B4E6-B002-5721-5468A7B6ABD5}"/>
              </a:ext>
            </a:extLst>
          </p:cNvPr>
          <p:cNvSpPr/>
          <p:nvPr/>
        </p:nvSpPr>
        <p:spPr>
          <a:xfrm>
            <a:off x="34983" y="4719285"/>
            <a:ext cx="756000" cy="540000"/>
          </a:xfrm>
          <a:prstGeom prst="rect">
            <a:avLst/>
          </a:prstGeom>
          <a:noFill/>
          <a:ln/>
        </p:spPr>
        <p:txBody>
          <a:bodyPr wrap="square" lIns="0" tIns="0" rIns="0" bIns="0" rtlCol="0" anchor="t">
            <a:normAutofit/>
          </a:bodyPr>
          <a:lstStyle/>
          <a:p>
            <a:pPr marL="0" indent="0" algn="ctr">
              <a:lnSpc>
                <a:spcPts val="1755"/>
              </a:lnSpc>
              <a:buNone/>
            </a:pPr>
            <a:r>
              <a:rPr lang="en-US" sz="2800" b="1" dirty="0">
                <a:solidFill>
                  <a:srgbClr val="B8322A"/>
                </a:solidFill>
                <a:latin typeface="Arial" pitchFamily="34" charset="0"/>
                <a:ea typeface="Arial" pitchFamily="34" charset="-122"/>
                <a:cs typeface="Arial" pitchFamily="34" charset="-120"/>
              </a:rPr>
              <a:t>AM</a:t>
            </a:r>
            <a:endParaRPr lang="en-US" sz="2800" dirty="0"/>
          </a:p>
        </p:txBody>
      </p:sp>
      <p:grpSp>
        <p:nvGrpSpPr>
          <p:cNvPr id="21" name="Group 20">
            <a:extLst>
              <a:ext uri="{FF2B5EF4-FFF2-40B4-BE49-F238E27FC236}">
                <a16:creationId xmlns:a16="http://schemas.microsoft.com/office/drawing/2014/main" id="{13DEA43A-E9A3-2F3A-5CC4-10CEE0011932}"/>
              </a:ext>
            </a:extLst>
          </p:cNvPr>
          <p:cNvGrpSpPr/>
          <p:nvPr/>
        </p:nvGrpSpPr>
        <p:grpSpPr>
          <a:xfrm>
            <a:off x="6087745" y="2341375"/>
            <a:ext cx="5563934" cy="1987884"/>
            <a:chOff x="6087745" y="1620015"/>
            <a:chExt cx="5563934" cy="1987884"/>
          </a:xfrm>
        </p:grpSpPr>
        <p:sp>
          <p:nvSpPr>
            <p:cNvPr id="6" name="Text 2"/>
            <p:cNvSpPr/>
            <p:nvPr/>
          </p:nvSpPr>
          <p:spPr>
            <a:xfrm>
              <a:off x="6861480" y="1648460"/>
              <a:ext cx="4790199" cy="1959439"/>
            </a:xfrm>
            <a:prstGeom prst="rect">
              <a:avLst/>
            </a:prstGeom>
            <a:noFill/>
            <a:ln/>
          </p:spPr>
          <p:txBody>
            <a:bodyPr wrap="square" lIns="0" tIns="0" rIns="0" bIns="0" rtlCol="0" anchor="t">
              <a:normAutofit/>
            </a:bodyPr>
            <a:lstStyle/>
            <a:p>
              <a:pPr algn="l">
                <a:lnSpc>
                  <a:spcPts val="1755"/>
                </a:lnSpc>
                <a:buSzPct val="100000"/>
              </a:pPr>
              <a:r>
                <a:rPr lang="en-US" sz="2800" dirty="0">
                  <a:solidFill>
                    <a:srgbClr val="2B3A40"/>
                  </a:solidFill>
                  <a:latin typeface="Arial" pitchFamily="34" charset="0"/>
                  <a:ea typeface="Arial" pitchFamily="34" charset="-122"/>
                  <a:cs typeface="Arial" pitchFamily="34" charset="-120"/>
                </a:rPr>
                <a:t> </a:t>
              </a:r>
            </a:p>
            <a:p>
              <a:pPr algn="l">
                <a:lnSpc>
                  <a:spcPts val="1755"/>
                </a:lnSpc>
                <a:buSzPct val="100000"/>
              </a:pPr>
              <a:r>
                <a:rPr lang="en-US" sz="2800" dirty="0">
                  <a:solidFill>
                    <a:srgbClr val="2B3A40"/>
                  </a:solidFill>
                  <a:latin typeface="Arial" pitchFamily="34" charset="0"/>
                  <a:ea typeface="Arial" pitchFamily="34" charset="-122"/>
                  <a:cs typeface="Arial" pitchFamily="34" charset="-120"/>
                </a:rPr>
                <a:t>Critical temperature</a:t>
              </a:r>
            </a:p>
            <a:p>
              <a:pPr algn="l">
                <a:lnSpc>
                  <a:spcPts val="1755"/>
                </a:lnSpc>
                <a:buSzPct val="100000"/>
              </a:pPr>
              <a:endParaRPr lang="en-US" sz="2800" dirty="0">
                <a:solidFill>
                  <a:srgbClr val="2B3A40"/>
                </a:solidFill>
                <a:latin typeface="Arial" pitchFamily="34" charset="0"/>
                <a:ea typeface="Arial" pitchFamily="34" charset="-122"/>
                <a:cs typeface="Arial" pitchFamily="34" charset="-120"/>
              </a:endParaRPr>
            </a:p>
            <a:p>
              <a:pPr algn="l">
                <a:lnSpc>
                  <a:spcPts val="1755"/>
                </a:lnSpc>
                <a:buSzPct val="100000"/>
              </a:pPr>
              <a:endParaRPr lang="en-US" sz="2800" dirty="0">
                <a:solidFill>
                  <a:srgbClr val="2B3A40"/>
                </a:solidFill>
                <a:latin typeface="Arial" pitchFamily="34" charset="0"/>
                <a:ea typeface="Arial" pitchFamily="34" charset="-122"/>
                <a:cs typeface="Arial" pitchFamily="34" charset="-120"/>
              </a:endParaRPr>
            </a:p>
            <a:p>
              <a:pPr algn="l">
                <a:lnSpc>
                  <a:spcPts val="1755"/>
                </a:lnSpc>
                <a:buSzPct val="100000"/>
              </a:pPr>
              <a:r>
                <a:rPr lang="en-US" sz="2800" dirty="0">
                  <a:solidFill>
                    <a:srgbClr val="2B3A40"/>
                  </a:solidFill>
                  <a:latin typeface="Arial" pitchFamily="34" charset="0"/>
                  <a:ea typeface="Arial" pitchFamily="34" charset="-122"/>
                  <a:cs typeface="Arial" pitchFamily="34" charset="-120"/>
                </a:rPr>
                <a:t>Critical perpendicular field</a:t>
              </a:r>
            </a:p>
            <a:p>
              <a:pPr algn="l">
                <a:lnSpc>
                  <a:spcPts val="1755"/>
                </a:lnSpc>
                <a:buSzPct val="100000"/>
              </a:pPr>
              <a:endParaRPr lang="en-US" sz="2800" dirty="0">
                <a:solidFill>
                  <a:srgbClr val="2B3A40"/>
                </a:solidFill>
                <a:latin typeface="Arial" pitchFamily="34" charset="0"/>
                <a:ea typeface="Arial" pitchFamily="34" charset="-122"/>
                <a:cs typeface="Arial" pitchFamily="34" charset="-120"/>
              </a:endParaRPr>
            </a:p>
            <a:p>
              <a:pPr algn="l">
                <a:lnSpc>
                  <a:spcPts val="1755"/>
                </a:lnSpc>
                <a:buSzPct val="100000"/>
              </a:pPr>
              <a:endParaRPr lang="en-US" sz="2800" dirty="0">
                <a:solidFill>
                  <a:srgbClr val="2B3A40"/>
                </a:solidFill>
                <a:latin typeface="Arial" pitchFamily="34" charset="0"/>
                <a:ea typeface="Arial" pitchFamily="34" charset="-122"/>
                <a:cs typeface="Arial" pitchFamily="34" charset="-120"/>
              </a:endParaRPr>
            </a:p>
            <a:p>
              <a:pPr algn="l">
                <a:lnSpc>
                  <a:spcPts val="1755"/>
                </a:lnSpc>
                <a:buSzPct val="100000"/>
              </a:pPr>
              <a:r>
                <a:rPr lang="en-US" sz="2800" dirty="0">
                  <a:solidFill>
                    <a:srgbClr val="2B3A40"/>
                  </a:solidFill>
                  <a:latin typeface="Arial" pitchFamily="34" charset="0"/>
                  <a:ea typeface="Arial" pitchFamily="34" charset="-122"/>
                  <a:cs typeface="Arial" pitchFamily="34" charset="-120"/>
                </a:rPr>
                <a:t>Critical current</a:t>
              </a:r>
              <a:endParaRPr lang="en-US" sz="2800" dirty="0"/>
            </a:p>
          </p:txBody>
        </p:sp>
        <p:pic>
          <p:nvPicPr>
            <p:cNvPr id="15" name="Picture 14">
              <a:extLst>
                <a:ext uri="{FF2B5EF4-FFF2-40B4-BE49-F238E27FC236}">
                  <a16:creationId xmlns:a16="http://schemas.microsoft.com/office/drawing/2014/main" id="{BF82A363-315C-A4CC-6F00-B67493719812}"/>
                </a:ext>
              </a:extLst>
            </p:cNvPr>
            <p:cNvPicPr>
              <a:picLocks noChangeAspect="1"/>
            </p:cNvPicPr>
            <p:nvPr/>
          </p:nvPicPr>
          <p:blipFill>
            <a:blip r:embed="rId5"/>
            <a:stretch>
              <a:fillRect/>
            </a:stretch>
          </p:blipFill>
          <p:spPr>
            <a:xfrm>
              <a:off x="6087745" y="1620015"/>
              <a:ext cx="700088" cy="633413"/>
            </a:xfrm>
            <a:prstGeom prst="rect">
              <a:avLst/>
            </a:prstGeom>
          </p:spPr>
        </p:pic>
        <p:pic>
          <p:nvPicPr>
            <p:cNvPr id="17" name="Picture 16">
              <a:extLst>
                <a:ext uri="{FF2B5EF4-FFF2-40B4-BE49-F238E27FC236}">
                  <a16:creationId xmlns:a16="http://schemas.microsoft.com/office/drawing/2014/main" id="{FB2DD833-B524-054F-7C5F-B4CE24611D3E}"/>
                </a:ext>
              </a:extLst>
            </p:cNvPr>
            <p:cNvPicPr>
              <a:picLocks noChangeAspect="1"/>
            </p:cNvPicPr>
            <p:nvPr/>
          </p:nvPicPr>
          <p:blipFill>
            <a:blip r:embed="rId5"/>
            <a:stretch>
              <a:fillRect/>
            </a:stretch>
          </p:blipFill>
          <p:spPr>
            <a:xfrm>
              <a:off x="6087745" y="2284345"/>
              <a:ext cx="700088" cy="633413"/>
            </a:xfrm>
            <a:prstGeom prst="rect">
              <a:avLst/>
            </a:prstGeom>
          </p:spPr>
        </p:pic>
        <p:pic>
          <p:nvPicPr>
            <p:cNvPr id="19" name="Picture 18">
              <a:extLst>
                <a:ext uri="{FF2B5EF4-FFF2-40B4-BE49-F238E27FC236}">
                  <a16:creationId xmlns:a16="http://schemas.microsoft.com/office/drawing/2014/main" id="{CFFD3204-FF1B-079A-BB2C-FBDE7ECD18DE}"/>
                </a:ext>
              </a:extLst>
            </p:cNvPr>
            <p:cNvPicPr>
              <a:picLocks noChangeAspect="1"/>
            </p:cNvPicPr>
            <p:nvPr/>
          </p:nvPicPr>
          <p:blipFill>
            <a:blip r:embed="rId5"/>
            <a:stretch>
              <a:fillRect/>
            </a:stretch>
          </p:blipFill>
          <p:spPr>
            <a:xfrm>
              <a:off x="6087745" y="2974486"/>
              <a:ext cx="700088" cy="633413"/>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In plane field evolution</a:t>
            </a:r>
            <a:endParaRPr lang="en-US" sz="3200" dirty="0"/>
          </a:p>
        </p:txBody>
      </p:sp>
      <p:pic>
        <p:nvPicPr>
          <p:cNvPr id="5" name="Image 1" descr="Resistivity maps versus the two gate voltages at in-plane fields of 0, 75, 100, 215 and 280 mT, 1.5 T and 3.5 T"/>
          <p:cNvPicPr>
            <a:picLocks noChangeAspect="1"/>
          </p:cNvPicPr>
          <p:nvPr/>
        </p:nvPicPr>
        <p:blipFill>
          <a:blip r:embed="rId4"/>
          <a:srcRect l="-24" r="-24"/>
          <a:stretch/>
        </p:blipFill>
        <p:spPr>
          <a:xfrm>
            <a:off x="1689100" y="1623058"/>
            <a:ext cx="8813800" cy="3175000"/>
          </a:xfrm>
          <a:prstGeom prst="rect">
            <a:avLst/>
          </a:prstGeom>
        </p:spPr>
      </p:pic>
      <p:sp>
        <p:nvSpPr>
          <p:cNvPr id="6" name="Text 2"/>
          <p:cNvSpPr/>
          <p:nvPr/>
        </p:nvSpPr>
        <p:spPr>
          <a:xfrm>
            <a:off x="711200" y="5001258"/>
            <a:ext cx="2052320" cy="820420"/>
          </a:xfrm>
          <a:prstGeom prst="roundRect">
            <a:avLst>
              <a:gd name="adj" fmla="val 12384"/>
            </a:avLst>
          </a:prstGeom>
          <a:solidFill>
            <a:srgbClr val="EAF5F7"/>
          </a:solidFill>
          <a:ln/>
        </p:spPr>
        <p:txBody>
          <a:bodyPr wrap="square" lIns="97242" tIns="71842" rIns="43293" bIns="464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0 mT</a:t>
            </a:r>
            <a:endParaRPr lang="en-US" sz="1200" dirty="0"/>
          </a:p>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AM pocket and a tiny SC, separate</a:t>
            </a:r>
            <a:endParaRPr lang="en-US" sz="1200" dirty="0"/>
          </a:p>
        </p:txBody>
      </p:sp>
      <p:sp>
        <p:nvSpPr>
          <p:cNvPr id="7" name="Text 3"/>
          <p:cNvSpPr/>
          <p:nvPr/>
        </p:nvSpPr>
        <p:spPr>
          <a:xfrm>
            <a:off x="2890520" y="5001258"/>
            <a:ext cx="2052320" cy="820420"/>
          </a:xfrm>
          <a:prstGeom prst="roundRect">
            <a:avLst>
              <a:gd name="adj" fmla="val 12384"/>
            </a:avLst>
          </a:prstGeom>
          <a:solidFill>
            <a:srgbClr val="EAF5F7"/>
          </a:solidFill>
          <a:ln/>
        </p:spPr>
        <p:txBody>
          <a:bodyPr wrap="square" lIns="97242" tIns="71842" rIns="43293" bIns="464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75–100 mT</a:t>
            </a:r>
            <a:endParaRPr lang="en-US" sz="1200" dirty="0"/>
          </a:p>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both grow and connect</a:t>
            </a:r>
            <a:endParaRPr lang="en-US" sz="1200" dirty="0"/>
          </a:p>
        </p:txBody>
      </p:sp>
      <p:sp>
        <p:nvSpPr>
          <p:cNvPr id="8" name="Text 4"/>
          <p:cNvSpPr/>
          <p:nvPr/>
        </p:nvSpPr>
        <p:spPr>
          <a:xfrm>
            <a:off x="5069840" y="5001258"/>
            <a:ext cx="2052320" cy="820420"/>
          </a:xfrm>
          <a:prstGeom prst="roundRect">
            <a:avLst>
              <a:gd name="adj" fmla="val 12384"/>
            </a:avLst>
          </a:prstGeom>
          <a:solidFill>
            <a:srgbClr val="EAF5F7"/>
          </a:solidFill>
          <a:ln/>
        </p:spPr>
        <p:txBody>
          <a:bodyPr wrap="square" lIns="97242" tIns="71842" rIns="43293" bIns="464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215–280 mT</a:t>
            </a:r>
            <a:endParaRPr lang="en-US" sz="1200" dirty="0"/>
          </a:p>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one broad band, SC along its edge</a:t>
            </a:r>
            <a:endParaRPr lang="en-US" sz="1200" dirty="0"/>
          </a:p>
        </p:txBody>
      </p:sp>
      <p:sp>
        <p:nvSpPr>
          <p:cNvPr id="9" name="Text 5"/>
          <p:cNvSpPr/>
          <p:nvPr/>
        </p:nvSpPr>
        <p:spPr>
          <a:xfrm>
            <a:off x="7249160" y="5001258"/>
            <a:ext cx="2052320" cy="820420"/>
          </a:xfrm>
          <a:prstGeom prst="roundRect">
            <a:avLst>
              <a:gd name="adj" fmla="val 12384"/>
            </a:avLst>
          </a:prstGeom>
          <a:solidFill>
            <a:srgbClr val="EAF5F7"/>
          </a:solidFill>
          <a:ln/>
        </p:spPr>
        <p:txBody>
          <a:bodyPr wrap="square" lIns="97242" tIns="71842" rIns="43293" bIns="464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1.5 T</a:t>
            </a:r>
            <a:endParaRPr lang="en-US" sz="1200" dirty="0"/>
          </a:p>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SC gone, the whole band is AM</a:t>
            </a:r>
            <a:endParaRPr lang="en-US" sz="1200" dirty="0"/>
          </a:p>
        </p:txBody>
      </p:sp>
      <p:sp>
        <p:nvSpPr>
          <p:cNvPr id="10" name="Text 6"/>
          <p:cNvSpPr/>
          <p:nvPr/>
        </p:nvSpPr>
        <p:spPr>
          <a:xfrm>
            <a:off x="9428480" y="5001258"/>
            <a:ext cx="2052320" cy="820420"/>
          </a:xfrm>
          <a:prstGeom prst="roundRect">
            <a:avLst>
              <a:gd name="adj" fmla="val 12384"/>
            </a:avLst>
          </a:prstGeom>
          <a:solidFill>
            <a:srgbClr val="EAF5F7"/>
          </a:solidFill>
          <a:ln/>
        </p:spPr>
        <p:txBody>
          <a:bodyPr wrap="square" lIns="97242" tIns="71842" rIns="43293" bIns="464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3.5 T</a:t>
            </a:r>
            <a:endParaRPr lang="en-US" sz="1200" dirty="0"/>
          </a:p>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only a small AM remains</a:t>
            </a:r>
            <a:endParaRPr lang="en-US" sz="1200" dirty="0"/>
          </a:p>
        </p:txBody>
      </p:sp>
      <p:sp>
        <p:nvSpPr>
          <p:cNvPr id="11" name="Text 7"/>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Extended Data Fig. 7</a:t>
            </a:r>
            <a:endParaRPr lang="en-US" sz="1200" dirty="0"/>
          </a:p>
        </p:txBody>
      </p:sp>
      <p:sp>
        <p:nvSpPr>
          <p:cNvPr id="12" name="Text 8"/>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In-plane field: a sharp SC/AM boundary</a:t>
            </a:r>
            <a:endParaRPr lang="en-US" sz="3200" dirty="0"/>
          </a:p>
        </p:txBody>
      </p:sp>
      <p:pic>
        <p:nvPicPr>
          <p:cNvPr id="5" name="Image 1" descr="Fig. 2: resistivity maps at 100 and 350 mT in-plane field, line cuts, and temperature dependence across the SC/AM boundary"/>
          <p:cNvPicPr>
            <a:picLocks noChangeAspect="1"/>
          </p:cNvPicPr>
          <p:nvPr/>
        </p:nvPicPr>
        <p:blipFill>
          <a:blip r:embed="rId4"/>
          <a:srcRect l="3425" t="2133" r="-28"/>
          <a:stretch>
            <a:fillRect/>
          </a:stretch>
        </p:blipFill>
        <p:spPr>
          <a:xfrm>
            <a:off x="267072" y="1820708"/>
            <a:ext cx="8445128" cy="3797774"/>
          </a:xfrm>
          <a:prstGeom prst="rect">
            <a:avLst/>
          </a:prstGeom>
        </p:spPr>
      </p:pic>
      <p:sp>
        <p:nvSpPr>
          <p:cNvPr id="6" name="Text 2"/>
          <p:cNvSpPr/>
          <p:nvPr/>
        </p:nvSpPr>
        <p:spPr>
          <a:xfrm>
            <a:off x="8966200" y="2105025"/>
            <a:ext cx="2514600" cy="845820"/>
          </a:xfrm>
          <a:prstGeom prst="roundRect">
            <a:avLst>
              <a:gd name="adj" fmla="val 12012"/>
            </a:avLst>
          </a:prstGeom>
          <a:solidFill>
            <a:srgbClr val="EAF5F7"/>
          </a:solidFill>
          <a:ln/>
        </p:spPr>
        <p:txBody>
          <a:bodyPr wrap="square" lIns="109942" tIns="84542" rIns="42886" bIns="591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Merging:</a:t>
            </a:r>
            <a:r>
              <a:rPr lang="en-US" sz="1200" dirty="0">
                <a:solidFill>
                  <a:srgbClr val="2B3A40"/>
                </a:solidFill>
                <a:latin typeface="Arial" pitchFamily="34" charset="0"/>
                <a:ea typeface="Arial" pitchFamily="34" charset="-122"/>
                <a:cs typeface="Arial" pitchFamily="34" charset="-120"/>
              </a:rPr>
              <a:t> B field (in plane) expands both pockets until they touch (≈ 100 mT).</a:t>
            </a:r>
            <a:endParaRPr lang="en-US" sz="1200" dirty="0"/>
          </a:p>
        </p:txBody>
      </p:sp>
      <p:sp>
        <p:nvSpPr>
          <p:cNvPr id="7" name="Text 3"/>
          <p:cNvSpPr/>
          <p:nvPr/>
        </p:nvSpPr>
        <p:spPr>
          <a:xfrm>
            <a:off x="8966200" y="3077846"/>
            <a:ext cx="2514600" cy="845820"/>
          </a:xfrm>
          <a:prstGeom prst="roundRect">
            <a:avLst>
              <a:gd name="adj" fmla="val 12012"/>
            </a:avLst>
          </a:prstGeom>
          <a:solidFill>
            <a:srgbClr val="EAF5F7"/>
          </a:solidFill>
          <a:ln/>
        </p:spPr>
        <p:txBody>
          <a:bodyPr wrap="square" lIns="109942" tIns="84542" rIns="42886" bIns="59142" rtlCol="0" anchor="t">
            <a:normAutofit/>
          </a:bodyPr>
          <a:lstStyle/>
          <a:p>
            <a:pPr marL="0" indent="0" algn="l">
              <a:lnSpc>
                <a:spcPts val="1620"/>
              </a:lnSpc>
              <a:buNone/>
            </a:pPr>
            <a:r>
              <a:rPr lang="en-US" sz="1200" b="1" dirty="0">
                <a:solidFill>
                  <a:srgbClr val="2B3A40"/>
                </a:solidFill>
                <a:latin typeface="Arial" pitchFamily="34" charset="0"/>
                <a:ea typeface="Arial" pitchFamily="34" charset="-122"/>
                <a:cs typeface="Arial" pitchFamily="34" charset="-120"/>
              </a:rPr>
              <a:t>Phases:</a:t>
            </a:r>
            <a:r>
              <a:rPr lang="en-US" sz="1200" dirty="0">
                <a:solidFill>
                  <a:srgbClr val="2B3A40"/>
                </a:solidFill>
                <a:latin typeface="Arial" pitchFamily="34" charset="0"/>
                <a:ea typeface="Arial" pitchFamily="34" charset="-122"/>
                <a:cs typeface="Arial" pitchFamily="34" charset="-120"/>
              </a:rPr>
              <a:t> SC next to the half-metal, AM next to the unpolarized metal.</a:t>
            </a:r>
            <a:endParaRPr lang="en-US" sz="1200" dirty="0"/>
          </a:p>
        </p:txBody>
      </p:sp>
      <p:sp>
        <p:nvSpPr>
          <p:cNvPr id="9" name="Text 5"/>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Fig. 2</a:t>
            </a:r>
            <a:endParaRPr lang="en-US" sz="1200" dirty="0"/>
          </a:p>
        </p:txBody>
      </p:sp>
      <p:sp>
        <p:nvSpPr>
          <p:cNvPr id="10" name="Text 6"/>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10</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dirty="0"/>
              <a:t>Double</a:t>
            </a:r>
            <a:r>
              <a:rPr lang="en-US" sz="3200" b="0" i="0" dirty="0">
                <a:solidFill>
                  <a:srgbClr val="111A1E"/>
                </a:solidFill>
                <a:latin typeface="Arial" pitchFamily="34" charset="0"/>
                <a:ea typeface="Arial" pitchFamily="34" charset="-122"/>
                <a:cs typeface="Arial" pitchFamily="34" charset="-120"/>
              </a:rPr>
              <a:t> dome</a:t>
            </a:r>
            <a:endParaRPr lang="en-US" sz="3200" dirty="0"/>
          </a:p>
        </p:txBody>
      </p:sp>
      <p:pic>
        <p:nvPicPr>
          <p:cNvPr id="5" name="Image 1" descr="Differential resistance maps versus current, gate and temperature, with I–V curves"/>
          <p:cNvPicPr>
            <a:picLocks noChangeAspect="1"/>
          </p:cNvPicPr>
          <p:nvPr/>
        </p:nvPicPr>
        <p:blipFill>
          <a:blip r:embed="rId4"/>
          <a:srcRect l="-5" t="770" r="-5"/>
          <a:stretch>
            <a:fillRect/>
          </a:stretch>
        </p:blipFill>
        <p:spPr>
          <a:xfrm>
            <a:off x="53835" y="1837114"/>
            <a:ext cx="8364103" cy="3923522"/>
          </a:xfrm>
          <a:prstGeom prst="rect">
            <a:avLst/>
          </a:prstGeom>
        </p:spPr>
      </p:pic>
      <p:sp>
        <p:nvSpPr>
          <p:cNvPr id="9" name="Text 5"/>
          <p:cNvSpPr/>
          <p:nvPr/>
        </p:nvSpPr>
        <p:spPr>
          <a:xfrm>
            <a:off x="8366760" y="3475673"/>
            <a:ext cx="3771405" cy="1024766"/>
          </a:xfrm>
          <a:prstGeom prst="rect">
            <a:avLst/>
          </a:prstGeom>
          <a:noFill/>
          <a:ln/>
        </p:spPr>
        <p:txBody>
          <a:bodyPr wrap="square" lIns="0" tIns="0" rIns="0" bIns="0" rtlCol="0" anchor="t">
            <a:normAutofit/>
          </a:bodyPr>
          <a:lstStyle/>
          <a:p>
            <a:pPr marL="0" indent="0" algn="ctr">
              <a:lnSpc>
                <a:spcPts val="1755"/>
              </a:lnSpc>
              <a:buNone/>
            </a:pPr>
            <a:r>
              <a:rPr lang="en-US" b="1" dirty="0">
                <a:solidFill>
                  <a:srgbClr val="2B3A40"/>
                </a:solidFill>
                <a:latin typeface="Arial" pitchFamily="34" charset="0"/>
                <a:ea typeface="Arial" pitchFamily="34" charset="-122"/>
                <a:cs typeface="Arial" pitchFamily="34" charset="-120"/>
              </a:rPr>
              <a:t>AM:</a:t>
            </a:r>
            <a:r>
              <a:rPr lang="en-US" dirty="0">
                <a:solidFill>
                  <a:srgbClr val="2B3A40"/>
                </a:solidFill>
                <a:latin typeface="Arial" pitchFamily="34" charset="0"/>
                <a:ea typeface="Arial" pitchFamily="34" charset="-122"/>
                <a:cs typeface="Arial" pitchFamily="34" charset="-120"/>
              </a:rPr>
              <a:t> ~8nA current can </a:t>
            </a:r>
            <a:r>
              <a:rPr lang="en-US" i="1" dirty="0">
                <a:solidFill>
                  <a:srgbClr val="2B3A40"/>
                </a:solidFill>
                <a:latin typeface="Arial" pitchFamily="34" charset="0"/>
                <a:ea typeface="Arial" pitchFamily="34" charset="-122"/>
                <a:cs typeface="Arial" pitchFamily="34" charset="-120"/>
              </a:rPr>
              <a:t>lower</a:t>
            </a:r>
            <a:r>
              <a:rPr lang="en-US" dirty="0">
                <a:solidFill>
                  <a:srgbClr val="2B3A40"/>
                </a:solidFill>
                <a:latin typeface="Arial" pitchFamily="34" charset="0"/>
                <a:ea typeface="Arial" pitchFamily="34" charset="-122"/>
                <a:cs typeface="Arial" pitchFamily="34" charset="-120"/>
              </a:rPr>
              <a:t> dV/</a:t>
            </a:r>
            <a:r>
              <a:rPr lang="en-US" dirty="0" err="1">
                <a:solidFill>
                  <a:srgbClr val="2B3A40"/>
                </a:solidFill>
                <a:latin typeface="Arial" pitchFamily="34" charset="0"/>
                <a:ea typeface="Arial" pitchFamily="34" charset="-122"/>
                <a:cs typeface="Arial" pitchFamily="34" charset="-120"/>
              </a:rPr>
              <a:t>dI</a:t>
            </a:r>
            <a:endParaRPr lang="en-US" dirty="0">
              <a:solidFill>
                <a:srgbClr val="2B3A40"/>
              </a:solidFill>
              <a:latin typeface="Arial" pitchFamily="34" charset="0"/>
              <a:ea typeface="Arial" pitchFamily="34" charset="-122"/>
              <a:cs typeface="Arial" pitchFamily="34" charset="-120"/>
            </a:endParaRPr>
          </a:p>
          <a:p>
            <a:pPr marL="0" indent="0" algn="ctr">
              <a:lnSpc>
                <a:spcPts val="1755"/>
              </a:lnSpc>
              <a:buNone/>
            </a:pPr>
            <a:endParaRPr lang="en-US" dirty="0">
              <a:solidFill>
                <a:srgbClr val="2B3A40"/>
              </a:solidFill>
              <a:latin typeface="Arial" pitchFamily="34" charset="0"/>
              <a:ea typeface="Arial" pitchFamily="34" charset="-122"/>
              <a:cs typeface="Arial" pitchFamily="34" charset="-120"/>
            </a:endParaRPr>
          </a:p>
          <a:p>
            <a:pPr marL="0" indent="0" algn="ctr">
              <a:lnSpc>
                <a:spcPts val="1755"/>
              </a:lnSpc>
              <a:buNone/>
            </a:pPr>
            <a:r>
              <a:rPr lang="en-US" b="1" dirty="0">
                <a:solidFill>
                  <a:srgbClr val="2B3A40"/>
                </a:solidFill>
                <a:latin typeface="Arial" pitchFamily="34" charset="0"/>
                <a:cs typeface="Arial" pitchFamily="34" charset="-120"/>
              </a:rPr>
              <a:t>SC: </a:t>
            </a:r>
            <a:r>
              <a:rPr lang="en-US" dirty="0">
                <a:solidFill>
                  <a:srgbClr val="2B3A40"/>
                </a:solidFill>
                <a:latin typeface="Arial" pitchFamily="34" charset="0"/>
                <a:cs typeface="Arial" pitchFamily="34" charset="-120"/>
              </a:rPr>
              <a:t>BKT transition 61 </a:t>
            </a:r>
            <a:r>
              <a:rPr lang="en-US" dirty="0" err="1">
                <a:solidFill>
                  <a:srgbClr val="2B3A40"/>
                </a:solidFill>
                <a:latin typeface="Arial" pitchFamily="34" charset="0"/>
                <a:cs typeface="Arial" pitchFamily="34" charset="-120"/>
              </a:rPr>
              <a:t>mK</a:t>
            </a:r>
            <a:endParaRPr lang="en-US" b="1" dirty="0"/>
          </a:p>
        </p:txBody>
      </p:sp>
      <p:sp>
        <p:nvSpPr>
          <p:cNvPr id="11" name="Text 7"/>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Fig. 3</a:t>
            </a:r>
            <a:endParaRPr lang="en-US" sz="1200" dirty="0"/>
          </a:p>
        </p:txBody>
      </p:sp>
      <p:sp>
        <p:nvSpPr>
          <p:cNvPr id="12" name="Text 8"/>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11</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Very different field scales for SC and AM</a:t>
            </a:r>
            <a:endParaRPr lang="en-US" sz="3200" dirty="0"/>
          </a:p>
        </p:txBody>
      </p:sp>
      <p:pic>
        <p:nvPicPr>
          <p:cNvPr id="5" name="Image 1" descr="Critical current and field maps showing an inner SC diamond and an outer AM diamond"/>
          <p:cNvPicPr>
            <a:picLocks noChangeAspect="1"/>
          </p:cNvPicPr>
          <p:nvPr/>
        </p:nvPicPr>
        <p:blipFill>
          <a:blip r:embed="rId4"/>
          <a:srcRect l="15720" t="746" r="11813"/>
          <a:stretch>
            <a:fillRect/>
          </a:stretch>
        </p:blipFill>
        <p:spPr>
          <a:xfrm>
            <a:off x="388112" y="1499790"/>
            <a:ext cx="5548175" cy="4736621"/>
          </a:xfrm>
          <a:prstGeom prst="rect">
            <a:avLst/>
          </a:prstGeom>
        </p:spPr>
      </p:pic>
      <p:sp>
        <p:nvSpPr>
          <p:cNvPr id="6" name="Text 2"/>
          <p:cNvSpPr/>
          <p:nvPr/>
        </p:nvSpPr>
        <p:spPr>
          <a:xfrm>
            <a:off x="6527800" y="1685292"/>
            <a:ext cx="1962150" cy="54000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F5FA8"/>
                </a:solidFill>
                <a:latin typeface="Arial" pitchFamily="34" charset="0"/>
                <a:ea typeface="Arial" pitchFamily="34" charset="-122"/>
                <a:cs typeface="Arial" pitchFamily="34" charset="-120"/>
              </a:rPr>
              <a:t>≈ 4 mT</a:t>
            </a:r>
            <a:endParaRPr lang="en-US" sz="3600" dirty="0"/>
          </a:p>
        </p:txBody>
      </p:sp>
      <p:sp>
        <p:nvSpPr>
          <p:cNvPr id="7" name="Text 3"/>
          <p:cNvSpPr/>
          <p:nvPr/>
        </p:nvSpPr>
        <p:spPr>
          <a:xfrm>
            <a:off x="8610600" y="1831150"/>
            <a:ext cx="2956306" cy="248285"/>
          </a:xfrm>
          <a:prstGeom prst="rect">
            <a:avLst/>
          </a:prstGeom>
          <a:noFill/>
          <a:ln/>
        </p:spPr>
        <p:txBody>
          <a:bodyPr wrap="square" lIns="0" tIns="0" rIns="0" bIns="0" rtlCol="0" anchor="t">
            <a:normAutofit/>
          </a:bodyPr>
          <a:lstStyle/>
          <a:p>
            <a:pPr marL="0" indent="0" algn="ctr">
              <a:lnSpc>
                <a:spcPts val="1755"/>
              </a:lnSpc>
              <a:buNone/>
            </a:pPr>
            <a:r>
              <a:rPr lang="en-US" sz="1300" b="1" dirty="0">
                <a:solidFill>
                  <a:srgbClr val="2B3A40"/>
                </a:solidFill>
                <a:latin typeface="Arial" pitchFamily="34" charset="0"/>
                <a:ea typeface="Arial" pitchFamily="34" charset="-122"/>
                <a:cs typeface="Arial" pitchFamily="34" charset="-120"/>
              </a:rPr>
              <a:t>SC</a:t>
            </a:r>
            <a:r>
              <a:rPr lang="en-US" sz="1300" dirty="0">
                <a:solidFill>
                  <a:srgbClr val="2B3A40"/>
                </a:solidFill>
                <a:latin typeface="Arial" pitchFamily="34" charset="0"/>
                <a:ea typeface="Arial" pitchFamily="34" charset="-122"/>
                <a:cs typeface="Arial" pitchFamily="34" charset="-120"/>
              </a:rPr>
              <a:t> critical B⊥ → ξ ≈ 300 nm</a:t>
            </a:r>
            <a:endParaRPr lang="en-US" sz="1300" dirty="0"/>
          </a:p>
        </p:txBody>
      </p:sp>
      <p:sp>
        <p:nvSpPr>
          <p:cNvPr id="8" name="Text 4"/>
          <p:cNvSpPr/>
          <p:nvPr/>
        </p:nvSpPr>
        <p:spPr>
          <a:xfrm>
            <a:off x="6527800" y="2592071"/>
            <a:ext cx="1962150" cy="54000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B8322A"/>
                </a:solidFill>
                <a:latin typeface="Arial" pitchFamily="34" charset="0"/>
                <a:ea typeface="Arial" pitchFamily="34" charset="-122"/>
                <a:cs typeface="Arial" pitchFamily="34" charset="-120"/>
              </a:rPr>
              <a:t>≈ 300 mT</a:t>
            </a:r>
            <a:endParaRPr lang="en-US" sz="3600" dirty="0"/>
          </a:p>
        </p:txBody>
      </p:sp>
      <p:sp>
        <p:nvSpPr>
          <p:cNvPr id="9" name="Text 5"/>
          <p:cNvSpPr/>
          <p:nvPr/>
        </p:nvSpPr>
        <p:spPr>
          <a:xfrm>
            <a:off x="8610600" y="2737929"/>
            <a:ext cx="2956306" cy="248285"/>
          </a:xfrm>
          <a:prstGeom prst="rect">
            <a:avLst/>
          </a:prstGeom>
          <a:noFill/>
          <a:ln/>
        </p:spPr>
        <p:txBody>
          <a:bodyPr wrap="square" lIns="0" tIns="0" rIns="0" bIns="0" rtlCol="0" anchor="t">
            <a:normAutofit/>
          </a:bodyPr>
          <a:lstStyle/>
          <a:p>
            <a:pPr marL="0" indent="0" algn="ctr">
              <a:lnSpc>
                <a:spcPts val="1755"/>
              </a:lnSpc>
              <a:buNone/>
            </a:pPr>
            <a:r>
              <a:rPr lang="en-US" sz="1300" b="1" dirty="0">
                <a:solidFill>
                  <a:srgbClr val="2B3A40"/>
                </a:solidFill>
                <a:latin typeface="Arial" pitchFamily="34" charset="0"/>
                <a:ea typeface="Arial" pitchFamily="34" charset="-122"/>
                <a:cs typeface="Arial" pitchFamily="34" charset="-120"/>
              </a:rPr>
              <a:t>AM</a:t>
            </a:r>
            <a:r>
              <a:rPr lang="en-US" sz="1300" dirty="0">
                <a:solidFill>
                  <a:srgbClr val="2B3A40"/>
                </a:solidFill>
                <a:latin typeface="Arial" pitchFamily="34" charset="0"/>
                <a:ea typeface="Arial" pitchFamily="34" charset="-122"/>
                <a:cs typeface="Arial" pitchFamily="34" charset="-120"/>
              </a:rPr>
              <a:t> critical B⊥ → ξ ≈ 30 nm</a:t>
            </a:r>
            <a:endParaRPr lang="en-US" sz="1300" dirty="0"/>
          </a:p>
        </p:txBody>
      </p:sp>
      <p:sp>
        <p:nvSpPr>
          <p:cNvPr id="10" name="Text 6"/>
          <p:cNvSpPr/>
          <p:nvPr/>
        </p:nvSpPr>
        <p:spPr>
          <a:xfrm>
            <a:off x="6527800" y="3498850"/>
            <a:ext cx="1962150" cy="54000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111A1E"/>
                </a:solidFill>
                <a:latin typeface="Arial" pitchFamily="34" charset="0"/>
                <a:ea typeface="Arial" pitchFamily="34" charset="-122"/>
                <a:cs typeface="Arial" pitchFamily="34" charset="-120"/>
              </a:rPr>
              <a:t>≈ 4×</a:t>
            </a:r>
            <a:endParaRPr lang="en-US" sz="3600" dirty="0"/>
          </a:p>
        </p:txBody>
      </p:sp>
      <p:sp>
        <p:nvSpPr>
          <p:cNvPr id="11" name="Text 7"/>
          <p:cNvSpPr/>
          <p:nvPr/>
        </p:nvSpPr>
        <p:spPr>
          <a:xfrm>
            <a:off x="8610600" y="3644708"/>
            <a:ext cx="2956306" cy="248285"/>
          </a:xfrm>
          <a:prstGeom prst="rect">
            <a:avLst/>
          </a:prstGeom>
          <a:noFill/>
          <a:ln/>
        </p:spPr>
        <p:txBody>
          <a:bodyPr wrap="square" lIns="0" tIns="0" rIns="0" bIns="0" rtlCol="0" anchor="t">
            <a:normAutofit/>
          </a:bodyPr>
          <a:lstStyle/>
          <a:p>
            <a:pPr marL="0" indent="0" algn="ctr">
              <a:lnSpc>
                <a:spcPts val="1755"/>
              </a:lnSpc>
              <a:buNone/>
            </a:pPr>
            <a:r>
              <a:rPr lang="en-US" sz="1300" dirty="0">
                <a:solidFill>
                  <a:srgbClr val="2B3A40"/>
                </a:solidFill>
                <a:latin typeface="Arial" pitchFamily="34" charset="0"/>
                <a:ea typeface="Arial" pitchFamily="34" charset="-122"/>
                <a:cs typeface="Arial" pitchFamily="34" charset="-120"/>
              </a:rPr>
              <a:t>higher critical in-plane field by the </a:t>
            </a:r>
            <a:r>
              <a:rPr lang="en-US" sz="1300" b="1" dirty="0">
                <a:solidFill>
                  <a:srgbClr val="2B3A40"/>
                </a:solidFill>
                <a:latin typeface="Arial" pitchFamily="34" charset="0"/>
                <a:ea typeface="Arial" pitchFamily="34" charset="-122"/>
                <a:cs typeface="Arial" pitchFamily="34" charset="-120"/>
              </a:rPr>
              <a:t>AM</a:t>
            </a:r>
            <a:endParaRPr lang="en-US" sz="1300" dirty="0"/>
          </a:p>
        </p:txBody>
      </p:sp>
      <p:sp>
        <p:nvSpPr>
          <p:cNvPr id="12" name="Text 8"/>
          <p:cNvSpPr/>
          <p:nvPr/>
        </p:nvSpPr>
        <p:spPr>
          <a:xfrm>
            <a:off x="6534150" y="4686501"/>
            <a:ext cx="4940300" cy="797560"/>
          </a:xfrm>
          <a:prstGeom prst="roundRect">
            <a:avLst>
              <a:gd name="adj" fmla="val 15127"/>
            </a:avLst>
          </a:prstGeom>
          <a:solidFill>
            <a:srgbClr val="CCE8EC"/>
          </a:solidFill>
          <a:ln w="12700">
            <a:solidFill>
              <a:srgbClr val="1C3B44"/>
            </a:solidFill>
            <a:prstDash val="solid"/>
          </a:ln>
        </p:spPr>
        <p:txBody>
          <a:bodyPr wrap="square" lIns="174213" tIns="123413" rIns="38577" bIns="98013" rtlCol="0" anchor="t">
            <a:normAutofit/>
          </a:bodyPr>
          <a:lstStyle/>
          <a:p>
            <a:pPr marL="0" indent="0" algn="l">
              <a:lnSpc>
                <a:spcPts val="1890"/>
              </a:lnSpc>
              <a:buNone/>
            </a:pPr>
            <a:r>
              <a:rPr lang="en-US" sz="1400" b="1" dirty="0">
                <a:solidFill>
                  <a:srgbClr val="111A1E"/>
                </a:solidFill>
                <a:latin typeface="Arial" pitchFamily="34" charset="0"/>
                <a:ea typeface="Arial" pitchFamily="34" charset="-122"/>
                <a:cs typeface="Arial" pitchFamily="34" charset="-120"/>
              </a:rPr>
              <a:t>The AM is unlikely to be just a phase-disordered version of the neighbouring SC.</a:t>
            </a:r>
            <a:endParaRPr lang="en-US" sz="1400" dirty="0"/>
          </a:p>
        </p:txBody>
      </p:sp>
      <p:sp>
        <p:nvSpPr>
          <p:cNvPr id="13" name="Text 9"/>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Fig. 4</a:t>
            </a:r>
            <a:endParaRPr lang="en-US" sz="1200" dirty="0"/>
          </a:p>
        </p:txBody>
      </p:sp>
      <p:sp>
        <p:nvSpPr>
          <p:cNvPr id="14" name="Text 10"/>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12</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73604"/>
          </a:xfrm>
          <a:prstGeom prst="rect">
            <a:avLst/>
          </a:prstGeom>
          <a:noFill/>
          <a:ln/>
        </p:spPr>
        <p:txBody>
          <a:bodyPr wrap="square" lIns="0" tIns="0" rIns="0" bIns="0" rtlCol="0" anchor="t">
            <a:normAutofit/>
          </a:bodyPr>
          <a:lstStyle/>
          <a:p>
            <a:pPr marL="0" indent="0" algn="l">
              <a:lnSpc>
                <a:spcPts val="3565"/>
              </a:lnSpc>
              <a:buNone/>
            </a:pPr>
            <a:r>
              <a:rPr lang="en-US" sz="3100" b="0" i="0" dirty="0">
                <a:solidFill>
                  <a:srgbClr val="111A1E"/>
                </a:solidFill>
                <a:latin typeface="Arial" pitchFamily="34" charset="0"/>
                <a:ea typeface="Arial" pitchFamily="34" charset="-122"/>
                <a:cs typeface="Arial" pitchFamily="34" charset="-120"/>
              </a:rPr>
              <a:t>SC vs AM</a:t>
            </a:r>
            <a:endParaRPr lang="en-US" sz="3100" dirty="0"/>
          </a:p>
        </p:txBody>
      </p:sp>
      <p:graphicFrame>
        <p:nvGraphicFramePr>
          <p:cNvPr id="5" name="Table 0"/>
          <p:cNvGraphicFramePr>
            <a:graphicFrameLocks noGrp="1"/>
          </p:cNvGraphicFramePr>
          <p:nvPr>
            <p:extLst>
              <p:ext uri="{D42A27DB-BD31-4B8C-83A1-F6EECF244321}">
                <p14:modId xmlns:p14="http://schemas.microsoft.com/office/powerpoint/2010/main" val="1367324540"/>
              </p:ext>
            </p:extLst>
          </p:nvPr>
        </p:nvGraphicFramePr>
        <p:xfrm>
          <a:off x="723900" y="1616602"/>
          <a:ext cx="10756900" cy="3423285"/>
        </p:xfrm>
        <a:graphic>
          <a:graphicData uri="http://schemas.openxmlformats.org/drawingml/2006/table">
            <a:tbl>
              <a:tblPr/>
              <a:tblGrid>
                <a:gridCol w="3872484">
                  <a:extLst>
                    <a:ext uri="{9D8B030D-6E8A-4147-A177-3AD203B41FA5}">
                      <a16:colId xmlns:a16="http://schemas.microsoft.com/office/drawing/2014/main" val="20000"/>
                    </a:ext>
                  </a:extLst>
                </a:gridCol>
                <a:gridCol w="3442208">
                  <a:extLst>
                    <a:ext uri="{9D8B030D-6E8A-4147-A177-3AD203B41FA5}">
                      <a16:colId xmlns:a16="http://schemas.microsoft.com/office/drawing/2014/main" val="20001"/>
                    </a:ext>
                  </a:extLst>
                </a:gridCol>
                <a:gridCol w="3442208">
                  <a:extLst>
                    <a:ext uri="{9D8B030D-6E8A-4147-A177-3AD203B41FA5}">
                      <a16:colId xmlns:a16="http://schemas.microsoft.com/office/drawing/2014/main" val="20002"/>
                    </a:ext>
                  </a:extLst>
                </a:gridCol>
              </a:tblGrid>
              <a:tr h="380365">
                <a:tc>
                  <a:txBody>
                    <a:bodyPr/>
                    <a:lstStyle/>
                    <a:p>
                      <a:pPr marL="0" indent="0">
                        <a:lnSpc>
                          <a:spcPts val="1695"/>
                        </a:lnSpc>
                        <a:buNone/>
                      </a:pPr>
                      <a:r>
                        <a:rPr lang="en-US" sz="1211" b="1" dirty="0">
                          <a:solidFill>
                            <a:srgbClr val="2B3A40"/>
                          </a:solidFill>
                          <a:latin typeface="Arial" pitchFamily="34" charset="0"/>
                          <a:ea typeface="Arial" pitchFamily="34" charset="-122"/>
                          <a:cs typeface="Arial" pitchFamily="34" charset="-120"/>
                        </a:rPr>
                        <a:t>Property</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A4B9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A4B9BC"/>
                      </a:solidFill>
                      <a:prstDash val="solid"/>
                      <a:round/>
                      <a:headEnd type="none" w="med" len="med"/>
                      <a:tailEnd type="none" w="med" len="med"/>
                    </a:lnB>
                    <a:solidFill>
                      <a:srgbClr val="CCE8EC"/>
                    </a:solidFill>
                  </a:tcPr>
                </a:tc>
                <a:tc>
                  <a:txBody>
                    <a:bodyPr/>
                    <a:lstStyle/>
                    <a:p>
                      <a:pPr marL="0" indent="0">
                        <a:lnSpc>
                          <a:spcPts val="1695"/>
                        </a:lnSpc>
                        <a:buNone/>
                      </a:pPr>
                      <a:r>
                        <a:rPr lang="en-US" sz="1211" b="1" dirty="0">
                          <a:solidFill>
                            <a:srgbClr val="1F5FA8"/>
                          </a:solidFill>
                          <a:latin typeface="Arial" pitchFamily="34" charset="0"/>
                          <a:ea typeface="Arial" pitchFamily="34" charset="-122"/>
                          <a:cs typeface="Arial" pitchFamily="34" charset="-120"/>
                        </a:rPr>
                        <a:t>SC</a:t>
                      </a:r>
                      <a:endParaRPr lang="en-US" sz="1211" dirty="0">
                        <a:latin typeface="Arial" charset="0"/>
                        <a:ea typeface="Arial" charset="0"/>
                        <a:cs typeface="Arial" charset="0"/>
                      </a:endParaRPr>
                    </a:p>
                  </a:txBody>
                  <a:tcPr marL="114300" marR="114300" marT="76200" marB="76200">
                    <a:lnL w="12700" cap="flat" cmpd="sng" algn="ctr">
                      <a:solidFill>
                        <a:srgbClr val="A4B9BC"/>
                      </a:solidFill>
                      <a:prstDash val="solid"/>
                      <a:round/>
                      <a:headEnd type="none" w="med" len="med"/>
                      <a:tailEnd type="none" w="med" len="med"/>
                    </a:lnL>
                    <a:lnR w="12700" cap="flat" cmpd="sng" algn="ctr">
                      <a:solidFill>
                        <a:srgbClr val="A4B9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A4B9BC"/>
                      </a:solidFill>
                      <a:prstDash val="solid"/>
                      <a:round/>
                      <a:headEnd type="none" w="med" len="med"/>
                      <a:tailEnd type="none" w="med" len="med"/>
                    </a:lnB>
                    <a:solidFill>
                      <a:srgbClr val="CCE8EC"/>
                    </a:solidFill>
                  </a:tcPr>
                </a:tc>
                <a:tc>
                  <a:txBody>
                    <a:bodyPr/>
                    <a:lstStyle/>
                    <a:p>
                      <a:pPr marL="0" indent="0">
                        <a:lnSpc>
                          <a:spcPts val="1695"/>
                        </a:lnSpc>
                        <a:buNone/>
                      </a:pPr>
                      <a:r>
                        <a:rPr lang="en-US" sz="1211" b="1" dirty="0">
                          <a:solidFill>
                            <a:srgbClr val="B8322A"/>
                          </a:solidFill>
                          <a:latin typeface="Arial" pitchFamily="34" charset="0"/>
                          <a:ea typeface="Arial" pitchFamily="34" charset="-122"/>
                          <a:cs typeface="Arial" pitchFamily="34" charset="-120"/>
                        </a:rPr>
                        <a:t>AM</a:t>
                      </a:r>
                      <a:endParaRPr lang="en-US" sz="1211" dirty="0">
                        <a:latin typeface="Arial" charset="0"/>
                        <a:ea typeface="Arial" charset="0"/>
                        <a:cs typeface="Arial" charset="0"/>
                      </a:endParaRPr>
                    </a:p>
                  </a:txBody>
                  <a:tcPr marL="114300" marR="114300" marT="76200" marB="76200">
                    <a:lnL w="12700" cap="flat" cmpd="sng" algn="ctr">
                      <a:solidFill>
                        <a:srgbClr val="A4B9BC"/>
                      </a:solidFill>
                      <a:prstDash val="solid"/>
                      <a:round/>
                      <a:headEnd type="none" w="med" len="med"/>
                      <a:tailEnd type="none" w="med" len="med"/>
                    </a:lnL>
                    <a:lnR w="12700" cap="flat" cmpd="sng" algn="ctr">
                      <a:solidFill>
                        <a:srgbClr val="A4B9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A4B9BC"/>
                      </a:solidFill>
                      <a:prstDash val="solid"/>
                      <a:round/>
                      <a:headEnd type="none" w="med" len="med"/>
                      <a:tailEnd type="none" w="med" len="med"/>
                    </a:lnB>
                    <a:solidFill>
                      <a:srgbClr val="CCE8EC"/>
                    </a:solidFill>
                  </a:tcPr>
                </a:tc>
                <a:extLst>
                  <a:ext uri="{0D108BD9-81ED-4DB2-BD59-A6C34878D82A}">
                    <a16:rowId xmlns:a16="http://schemas.microsoft.com/office/drawing/2014/main" val="10000"/>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Low-T resistance</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A4B9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zero</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A4B9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finite: R_sat/R_N ≈ 0.1 - 0.4</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A4B9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Critical B⊥ (→ ξ)</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 4 mT (≈ 300 nm)</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 300 mT (≈ 30 nm)</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Critical B∥</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 1.4 T</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 3.9 T</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4"/>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Pauli-limit violation ratio</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 14x</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 16x</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BKT transition</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yes, ≈ 61 mK</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no</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6"/>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Hysteresis near B = 0</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yes</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not seen</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7"/>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Neighbouring normal state</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half-metal (spin-polarized)</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unpolarized metal</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8"/>
                  </a:ext>
                </a:extLst>
              </a:tr>
              <a:tr h="380365">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Current response</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ct val="100000"/>
                        </a:lnSpc>
                        <a:buNone/>
                      </a:pPr>
                      <a:r>
                        <a:rPr lang="en-CH" sz="1210" dirty="0" err="1">
                          <a:latin typeface="+mj-lt"/>
                        </a:rPr>
                        <a:t>dV</a:t>
                      </a:r>
                      <a:r>
                        <a:rPr lang="en-CH" sz="1210" dirty="0">
                          <a:latin typeface="+mj-lt"/>
                        </a:rPr>
                        <a:t>/</a:t>
                      </a:r>
                      <a:r>
                        <a:rPr lang="en-CH" sz="1210" dirty="0" err="1">
                          <a:latin typeface="+mj-lt"/>
                        </a:rPr>
                        <a:t>dI</a:t>
                      </a:r>
                      <a:r>
                        <a:rPr lang="en-CH" sz="1210" dirty="0">
                          <a:latin typeface="+mj-lt"/>
                        </a:rPr>
                        <a:t> = 0 up to one critical current, then normal</a:t>
                      </a:r>
                      <a:endParaRPr lang="en-US" sz="1210" dirty="0">
                        <a:latin typeface="+mj-lt"/>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695"/>
                        </a:lnSpc>
                        <a:buNone/>
                      </a:pPr>
                      <a:r>
                        <a:rPr lang="en-US" sz="1211" dirty="0">
                          <a:solidFill>
                            <a:srgbClr val="2B3A40"/>
                          </a:solidFill>
                          <a:latin typeface="Arial" pitchFamily="34" charset="0"/>
                          <a:ea typeface="Arial" pitchFamily="34" charset="-122"/>
                          <a:cs typeface="Arial" pitchFamily="34" charset="-120"/>
                        </a:rPr>
                        <a:t>outer dome, non-monotonic dV/</a:t>
                      </a:r>
                      <a:r>
                        <a:rPr lang="en-US" sz="1211" dirty="0" err="1">
                          <a:solidFill>
                            <a:srgbClr val="2B3A40"/>
                          </a:solidFill>
                          <a:latin typeface="Arial" pitchFamily="34" charset="0"/>
                          <a:ea typeface="Arial" pitchFamily="34" charset="-122"/>
                          <a:cs typeface="Arial" pitchFamily="34" charset="-120"/>
                        </a:rPr>
                        <a:t>dI</a:t>
                      </a:r>
                      <a:r>
                        <a:rPr lang="en-US" sz="1211" dirty="0">
                          <a:solidFill>
                            <a:srgbClr val="2B3A40"/>
                          </a:solidFill>
                          <a:latin typeface="Arial" pitchFamily="34" charset="0"/>
                          <a:ea typeface="Arial" pitchFamily="34" charset="-122"/>
                          <a:cs typeface="Arial" pitchFamily="34" charset="-120"/>
                        </a:rPr>
                        <a:t>, drops/rises</a:t>
                      </a:r>
                      <a:endParaRPr lang="en-US" sz="1211"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7" name="Text 3"/>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Okounkova et al., Nature 658, 65 (2026), main text and Methods</a:t>
            </a:r>
            <a:endParaRPr lang="en-US" sz="1200" dirty="0"/>
          </a:p>
        </p:txBody>
      </p:sp>
      <p:sp>
        <p:nvSpPr>
          <p:cNvPr id="8" name="Text 4"/>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13</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Comparison with thin-film anomalous metals</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642191137"/>
              </p:ext>
            </p:extLst>
          </p:nvPr>
        </p:nvGraphicFramePr>
        <p:xfrm>
          <a:off x="723900" y="1635758"/>
          <a:ext cx="10756900" cy="3467100"/>
        </p:xfrm>
        <a:graphic>
          <a:graphicData uri="http://schemas.openxmlformats.org/drawingml/2006/table">
            <a:tbl>
              <a:tblPr/>
              <a:tblGrid>
                <a:gridCol w="2581656">
                  <a:extLst>
                    <a:ext uri="{9D8B030D-6E8A-4147-A177-3AD203B41FA5}">
                      <a16:colId xmlns:a16="http://schemas.microsoft.com/office/drawing/2014/main" val="20000"/>
                    </a:ext>
                  </a:extLst>
                </a:gridCol>
                <a:gridCol w="4087622">
                  <a:extLst>
                    <a:ext uri="{9D8B030D-6E8A-4147-A177-3AD203B41FA5}">
                      <a16:colId xmlns:a16="http://schemas.microsoft.com/office/drawing/2014/main" val="20001"/>
                    </a:ext>
                  </a:extLst>
                </a:gridCol>
                <a:gridCol w="4087622">
                  <a:extLst>
                    <a:ext uri="{9D8B030D-6E8A-4147-A177-3AD203B41FA5}">
                      <a16:colId xmlns:a16="http://schemas.microsoft.com/office/drawing/2014/main" val="20002"/>
                    </a:ext>
                  </a:extLst>
                </a:gridCol>
              </a:tblGrid>
              <a:tr h="396240">
                <a:tc>
                  <a:txBody>
                    <a:bodyPr/>
                    <a:lstStyle/>
                    <a:p>
                      <a:pPr marL="0" indent="0">
                        <a:lnSpc>
                          <a:spcPts val="1820"/>
                        </a:lnSpc>
                        <a:buNone/>
                      </a:pPr>
                      <a:r>
                        <a:rPr lang="en-US" sz="1300" b="1" dirty="0">
                          <a:solidFill>
                            <a:srgbClr val="2B3A40"/>
                          </a:solidFill>
                          <a:latin typeface="Arial" pitchFamily="34" charset="0"/>
                          <a:ea typeface="Arial" pitchFamily="34" charset="-122"/>
                          <a:cs typeface="Arial" pitchFamily="34" charset="-120"/>
                        </a:rPr>
                        <a:t>Aspect</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A4B9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A4B9BC"/>
                      </a:solidFill>
                      <a:prstDash val="solid"/>
                      <a:round/>
                      <a:headEnd type="none" w="med" len="med"/>
                      <a:tailEnd type="none" w="med" len="med"/>
                    </a:lnB>
                    <a:solidFill>
                      <a:srgbClr val="CCE8EC"/>
                    </a:solidFill>
                  </a:tcPr>
                </a:tc>
                <a:tc>
                  <a:txBody>
                    <a:bodyPr/>
                    <a:lstStyle/>
                    <a:p>
                      <a:pPr marL="0" indent="0">
                        <a:lnSpc>
                          <a:spcPts val="1820"/>
                        </a:lnSpc>
                        <a:buNone/>
                      </a:pPr>
                      <a:r>
                        <a:rPr lang="en-US" sz="1300" b="1" dirty="0">
                          <a:solidFill>
                            <a:srgbClr val="2B3A40"/>
                          </a:solidFill>
                          <a:latin typeface="Arial" pitchFamily="34" charset="0"/>
                          <a:ea typeface="Arial" pitchFamily="34" charset="-122"/>
                          <a:cs typeface="Arial" pitchFamily="34" charset="-120"/>
                        </a:rPr>
                        <a:t>Thin films</a:t>
                      </a:r>
                      <a:endParaRPr lang="en-US" sz="1300" dirty="0">
                        <a:latin typeface="Arial" charset="0"/>
                        <a:ea typeface="Arial" charset="0"/>
                        <a:cs typeface="Arial" charset="0"/>
                      </a:endParaRPr>
                    </a:p>
                  </a:txBody>
                  <a:tcPr marL="114300" marR="114300" marT="76200" marB="76200">
                    <a:lnL w="12700" cap="flat" cmpd="sng" algn="ctr">
                      <a:solidFill>
                        <a:srgbClr val="A4B9BC"/>
                      </a:solidFill>
                      <a:prstDash val="solid"/>
                      <a:round/>
                      <a:headEnd type="none" w="med" len="med"/>
                      <a:tailEnd type="none" w="med" len="med"/>
                    </a:lnL>
                    <a:lnR w="12700" cap="flat" cmpd="sng" algn="ctr">
                      <a:solidFill>
                        <a:srgbClr val="A4B9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A4B9BC"/>
                      </a:solidFill>
                      <a:prstDash val="solid"/>
                      <a:round/>
                      <a:headEnd type="none" w="med" len="med"/>
                      <a:tailEnd type="none" w="med" len="med"/>
                    </a:lnB>
                    <a:solidFill>
                      <a:srgbClr val="CCE8EC"/>
                    </a:solidFill>
                  </a:tcPr>
                </a:tc>
                <a:tc>
                  <a:txBody>
                    <a:bodyPr/>
                    <a:lstStyle/>
                    <a:p>
                      <a:pPr marL="0" indent="0">
                        <a:lnSpc>
                          <a:spcPts val="1820"/>
                        </a:lnSpc>
                        <a:buNone/>
                      </a:pPr>
                      <a:r>
                        <a:rPr lang="en-US" sz="1300" b="1" dirty="0">
                          <a:solidFill>
                            <a:srgbClr val="2B3A40"/>
                          </a:solidFill>
                          <a:latin typeface="Arial" pitchFamily="34" charset="0"/>
                          <a:ea typeface="Arial" pitchFamily="34" charset="-122"/>
                          <a:cs typeface="Arial" pitchFamily="34" charset="-120"/>
                        </a:rPr>
                        <a:t>Rhombohedral graphene</a:t>
                      </a:r>
                      <a:endParaRPr lang="en-US" sz="1300" dirty="0">
                        <a:latin typeface="Arial" charset="0"/>
                        <a:ea typeface="Arial" charset="0"/>
                        <a:cs typeface="Arial" charset="0"/>
                      </a:endParaRPr>
                    </a:p>
                  </a:txBody>
                  <a:tcPr marL="114300" marR="114300" marT="76200" marB="76200">
                    <a:lnL w="12700" cap="flat" cmpd="sng" algn="ctr">
                      <a:solidFill>
                        <a:srgbClr val="A4B9BC"/>
                      </a:solidFill>
                      <a:prstDash val="solid"/>
                      <a:round/>
                      <a:headEnd type="none" w="med" len="med"/>
                      <a:tailEnd type="none" w="med" len="med"/>
                    </a:lnL>
                    <a:lnR w="12700" cap="flat" cmpd="sng" algn="ctr">
                      <a:solidFill>
                        <a:srgbClr val="A4B9BC"/>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A4B9BC"/>
                      </a:solidFill>
                      <a:prstDash val="solid"/>
                      <a:round/>
                      <a:headEnd type="none" w="med" len="med"/>
                      <a:tailEnd type="none" w="med" len="med"/>
                    </a:lnB>
                    <a:solidFill>
                      <a:srgbClr val="CCE8EC"/>
                    </a:solidFill>
                  </a:tcPr>
                </a:tc>
                <a:extLst>
                  <a:ext uri="{0D108BD9-81ED-4DB2-BD59-A6C34878D82A}">
                    <a16:rowId xmlns:a16="http://schemas.microsoft.com/office/drawing/2014/main" val="10000"/>
                  </a:ext>
                </a:extLst>
              </a:tr>
              <a:tr h="858520">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Systems</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A4B9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Amorphous films (e.g. a-MoGe), cuprate films, gated vdW materials, Josephson arrays</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A4B9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8-layer rhombohedral graphene on WSe₂</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A4B9BC"/>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396240">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Disorder</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Disordered or granular</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Ultra-clean, ξ/ℓ ≪ 1</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2"/>
                  </a:ext>
                </a:extLst>
              </a:tr>
              <a:tr h="396240">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Sheet resistance</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R□ ~ R_Q = h/4e² ≈ 6.45 kΩ</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R□ ≪ R_Q </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r h="627380">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Phase space</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Intermediate regime when tuning through a superconductor–insulator/metal transition</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Pocket beside true SC, sharp boundary</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4"/>
                  </a:ext>
                </a:extLst>
              </a:tr>
              <a:tr h="396240">
                <a:tc>
                  <a:txBody>
                    <a:bodyPr/>
                    <a:lstStyle/>
                    <a:p>
                      <a:pPr marL="0" indent="0">
                        <a:lnSpc>
                          <a:spcPts val="1820"/>
                        </a:lnSpc>
                        <a:buNone/>
                      </a:pPr>
                      <a:r>
                        <a:rPr lang="en-US" sz="1300" dirty="0" err="1">
                          <a:solidFill>
                            <a:srgbClr val="2B3A40"/>
                          </a:solidFill>
                          <a:latin typeface="Arial" pitchFamily="34" charset="0"/>
                          <a:ea typeface="Arial" pitchFamily="34" charset="-122"/>
                          <a:cs typeface="Arial" pitchFamily="34" charset="-120"/>
                        </a:rPr>
                        <a:t>R_sat</a:t>
                      </a:r>
                      <a:r>
                        <a:rPr lang="en-US" sz="1300" dirty="0">
                          <a:solidFill>
                            <a:srgbClr val="2B3A40"/>
                          </a:solidFill>
                          <a:latin typeface="Arial" pitchFamily="34" charset="0"/>
                          <a:ea typeface="Arial" pitchFamily="34" charset="-122"/>
                          <a:cs typeface="Arial" pitchFamily="34" charset="-120"/>
                        </a:rPr>
                        <a:t> / R_N</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Typically smaller</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 0.1–0.4, relatively large</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5"/>
                  </a:ext>
                </a:extLst>
              </a:tr>
              <a:tr h="396240">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Theory</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Likely quantum phase fluctuations</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1820"/>
                        </a:lnSpc>
                        <a:buNone/>
                      </a:pPr>
                      <a:r>
                        <a:rPr lang="en-US" sz="1300" dirty="0">
                          <a:solidFill>
                            <a:srgbClr val="2B3A40"/>
                          </a:solidFill>
                          <a:latin typeface="Arial" pitchFamily="34" charset="0"/>
                          <a:ea typeface="Arial" pitchFamily="34" charset="-122"/>
                          <a:cs typeface="Arial" pitchFamily="34" charset="-120"/>
                        </a:rPr>
                        <a:t>unexpected</a:t>
                      </a:r>
                      <a:endParaRPr lang="en-US" sz="1300" dirty="0">
                        <a:latin typeface="Arial" charset="0"/>
                        <a:ea typeface="Arial" charset="0"/>
                        <a:cs typeface="Arial" charset="0"/>
                      </a:endParaRPr>
                    </a:p>
                  </a:txBody>
                  <a:tcPr marL="114300" marR="114300" marT="76200" marB="7620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 2"/>
          <p:cNvSpPr/>
          <p:nvPr/>
        </p:nvSpPr>
        <p:spPr>
          <a:xfrm>
            <a:off x="711200" y="5306058"/>
            <a:ext cx="11092688" cy="248285"/>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2B3A40"/>
                </a:solidFill>
                <a:latin typeface="Arial" pitchFamily="34" charset="0"/>
                <a:ea typeface="Arial" pitchFamily="34" charset="-122"/>
                <a:cs typeface="Arial" pitchFamily="34" charset="-120"/>
              </a:rPr>
              <a:t>Common properties:</a:t>
            </a:r>
            <a:r>
              <a:rPr lang="en-US" sz="1300" dirty="0">
                <a:solidFill>
                  <a:srgbClr val="2B3A40"/>
                </a:solidFill>
                <a:latin typeface="Arial" pitchFamily="34" charset="0"/>
                <a:ea typeface="Arial" pitchFamily="34" charset="-122"/>
                <a:cs typeface="Arial" pitchFamily="34" charset="-120"/>
              </a:rPr>
              <a:t> sharp drop at Tc, then saturation. Well-defined critical fields and currents. </a:t>
            </a:r>
            <a:endParaRPr lang="en-US" sz="1300" dirty="0"/>
          </a:p>
        </p:txBody>
      </p:sp>
      <p:sp>
        <p:nvSpPr>
          <p:cNvPr id="7" name="Text 3"/>
          <p:cNvSpPr/>
          <p:nvPr/>
        </p:nvSpPr>
        <p:spPr>
          <a:xfrm>
            <a:off x="711200" y="6314442"/>
            <a:ext cx="967994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E74"/>
                </a:solidFill>
                <a:latin typeface="Arial" pitchFamily="34" charset="0"/>
                <a:ea typeface="Arial" pitchFamily="34" charset="-122"/>
                <a:cs typeface="Arial" pitchFamily="34" charset="-120"/>
              </a:rPr>
              <a:t>Kapitulnik, Kivelson &amp; Spivak, Rev. Mod. Phys. 91, 011002 (2019); Sacépé et al., Nat. Phys. 16, 734 (2020)</a:t>
            </a:r>
            <a:endParaRPr lang="en-US" sz="1200" dirty="0"/>
          </a:p>
        </p:txBody>
      </p:sp>
      <p:sp>
        <p:nvSpPr>
          <p:cNvPr id="8" name="Text 4"/>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14</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dirty="0"/>
              <a:t>Bullet proof experiments</a:t>
            </a:r>
            <a:endParaRPr lang="en-US" sz="3200" dirty="0"/>
          </a:p>
        </p:txBody>
      </p:sp>
      <p:sp>
        <p:nvSpPr>
          <p:cNvPr id="5" name="Shape 2"/>
          <p:cNvSpPr/>
          <p:nvPr/>
        </p:nvSpPr>
        <p:spPr>
          <a:xfrm>
            <a:off x="711200" y="1623058"/>
            <a:ext cx="3471333" cy="995680"/>
          </a:xfrm>
          <a:prstGeom prst="roundRect">
            <a:avLst>
              <a:gd name="adj" fmla="val 12755"/>
            </a:avLst>
          </a:prstGeom>
          <a:solidFill>
            <a:srgbClr val="EAF5F7"/>
          </a:solidFill>
          <a:ln/>
        </p:spPr>
        <p:txBody>
          <a:bodyPr/>
          <a:lstStyle/>
          <a:p>
            <a:endParaRPr lang="en-CH"/>
          </a:p>
        </p:txBody>
      </p:sp>
      <p:sp>
        <p:nvSpPr>
          <p:cNvPr id="6" name="Text 3"/>
          <p:cNvSpPr/>
          <p:nvPr/>
        </p:nvSpPr>
        <p:spPr>
          <a:xfrm>
            <a:off x="889000" y="1775458"/>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Superfluid stiffness</a:t>
            </a:r>
            <a:endParaRPr lang="en-US" sz="1500" dirty="0"/>
          </a:p>
        </p:txBody>
      </p:sp>
      <p:sp>
        <p:nvSpPr>
          <p:cNvPr id="7" name="Text 4"/>
          <p:cNvSpPr/>
          <p:nvPr/>
        </p:nvSpPr>
        <p:spPr>
          <a:xfrm>
            <a:off x="889000" y="2054858"/>
            <a:ext cx="3209205" cy="563880"/>
          </a:xfrm>
          <a:prstGeom prst="rect">
            <a:avLst/>
          </a:prstGeom>
          <a:noFill/>
          <a:ln/>
        </p:spPr>
        <p:txBody>
          <a:bodyPr wrap="square" lIns="0" tIns="0" rIns="0" bIns="0" rtlCol="0" anchor="t">
            <a:normAutofit fontScale="92500"/>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Kinetic inductance or microwave resonators: phase stiffness measurements -&gt; long range coherence.</a:t>
            </a:r>
            <a:endParaRPr lang="en-US" sz="1200" dirty="0"/>
          </a:p>
        </p:txBody>
      </p:sp>
      <p:sp>
        <p:nvSpPr>
          <p:cNvPr id="8" name="Shape 5"/>
          <p:cNvSpPr/>
          <p:nvPr/>
        </p:nvSpPr>
        <p:spPr>
          <a:xfrm>
            <a:off x="4360333" y="1623058"/>
            <a:ext cx="3471333" cy="995680"/>
          </a:xfrm>
          <a:prstGeom prst="roundRect">
            <a:avLst>
              <a:gd name="adj" fmla="val 12755"/>
            </a:avLst>
          </a:prstGeom>
          <a:solidFill>
            <a:srgbClr val="EAF5F7"/>
          </a:solidFill>
          <a:ln/>
        </p:spPr>
        <p:txBody>
          <a:bodyPr/>
          <a:lstStyle/>
          <a:p>
            <a:endParaRPr lang="en-CH"/>
          </a:p>
        </p:txBody>
      </p:sp>
      <p:sp>
        <p:nvSpPr>
          <p:cNvPr id="9" name="Text 6"/>
          <p:cNvSpPr/>
          <p:nvPr/>
        </p:nvSpPr>
        <p:spPr>
          <a:xfrm>
            <a:off x="4538133" y="1775458"/>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Pairing gap</a:t>
            </a:r>
            <a:endParaRPr lang="en-US" sz="1500" dirty="0"/>
          </a:p>
        </p:txBody>
      </p:sp>
      <p:sp>
        <p:nvSpPr>
          <p:cNvPr id="10" name="Text 7"/>
          <p:cNvSpPr/>
          <p:nvPr/>
        </p:nvSpPr>
        <p:spPr>
          <a:xfrm>
            <a:off x="4538133" y="2054858"/>
            <a:ext cx="3209205"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Tunnelling spectroscopy: superconducting gap of SC and AM.</a:t>
            </a:r>
            <a:endParaRPr lang="en-US" sz="1200" dirty="0"/>
          </a:p>
        </p:txBody>
      </p:sp>
      <p:sp>
        <p:nvSpPr>
          <p:cNvPr id="11" name="Shape 8"/>
          <p:cNvSpPr/>
          <p:nvPr/>
        </p:nvSpPr>
        <p:spPr>
          <a:xfrm>
            <a:off x="8009467" y="1623058"/>
            <a:ext cx="3471333" cy="995680"/>
          </a:xfrm>
          <a:prstGeom prst="roundRect">
            <a:avLst>
              <a:gd name="adj" fmla="val 12755"/>
            </a:avLst>
          </a:prstGeom>
          <a:solidFill>
            <a:srgbClr val="EAF5F7"/>
          </a:solidFill>
          <a:ln/>
        </p:spPr>
        <p:txBody>
          <a:bodyPr/>
          <a:lstStyle/>
          <a:p>
            <a:endParaRPr lang="en-CH"/>
          </a:p>
        </p:txBody>
      </p:sp>
      <p:sp>
        <p:nvSpPr>
          <p:cNvPr id="12" name="Text 9"/>
          <p:cNvSpPr/>
          <p:nvPr/>
        </p:nvSpPr>
        <p:spPr>
          <a:xfrm>
            <a:off x="8187267" y="1775458"/>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Local imaging</a:t>
            </a:r>
            <a:endParaRPr lang="en-US" sz="1500" dirty="0"/>
          </a:p>
        </p:txBody>
      </p:sp>
      <p:sp>
        <p:nvSpPr>
          <p:cNvPr id="13" name="Text 10"/>
          <p:cNvSpPr/>
          <p:nvPr/>
        </p:nvSpPr>
        <p:spPr>
          <a:xfrm>
            <a:off x="8187267" y="2054858"/>
            <a:ext cx="3209205"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Scanning SQUID / SQUID-on-tip: mobile vortices / hidden ~30 nm structure.</a:t>
            </a:r>
            <a:endParaRPr lang="en-US" sz="1200" dirty="0"/>
          </a:p>
        </p:txBody>
      </p:sp>
      <p:sp>
        <p:nvSpPr>
          <p:cNvPr id="14" name="Shape 11"/>
          <p:cNvSpPr/>
          <p:nvPr/>
        </p:nvSpPr>
        <p:spPr>
          <a:xfrm>
            <a:off x="711200" y="2796542"/>
            <a:ext cx="3471333" cy="1201420"/>
          </a:xfrm>
          <a:prstGeom prst="roundRect">
            <a:avLst>
              <a:gd name="adj" fmla="val 10571"/>
            </a:avLst>
          </a:prstGeom>
          <a:solidFill>
            <a:srgbClr val="EAF5F7"/>
          </a:solidFill>
          <a:ln/>
        </p:spPr>
        <p:txBody>
          <a:bodyPr/>
          <a:lstStyle/>
          <a:p>
            <a:endParaRPr lang="en-CH"/>
          </a:p>
        </p:txBody>
      </p:sp>
      <p:sp>
        <p:nvSpPr>
          <p:cNvPr id="15" name="Text 12"/>
          <p:cNvSpPr/>
          <p:nvPr/>
        </p:nvSpPr>
        <p:spPr>
          <a:xfrm>
            <a:off x="889000" y="2948942"/>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Setup improvement</a:t>
            </a:r>
            <a:endParaRPr lang="en-US" sz="1500" dirty="0"/>
          </a:p>
        </p:txBody>
      </p:sp>
      <p:sp>
        <p:nvSpPr>
          <p:cNvPr id="16" name="Text 13"/>
          <p:cNvSpPr/>
          <p:nvPr/>
        </p:nvSpPr>
        <p:spPr>
          <a:xfrm>
            <a:off x="889000" y="3228342"/>
            <a:ext cx="3209205" cy="6426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Lower electron temperature, better filtering, controlled radiation: does saturated resistance change?</a:t>
            </a:r>
            <a:endParaRPr lang="en-US" sz="1200" dirty="0"/>
          </a:p>
        </p:txBody>
      </p:sp>
      <p:sp>
        <p:nvSpPr>
          <p:cNvPr id="17" name="Shape 14"/>
          <p:cNvSpPr/>
          <p:nvPr/>
        </p:nvSpPr>
        <p:spPr>
          <a:xfrm>
            <a:off x="4360333" y="2796542"/>
            <a:ext cx="3471333" cy="1201420"/>
          </a:xfrm>
          <a:prstGeom prst="roundRect">
            <a:avLst>
              <a:gd name="adj" fmla="val 10571"/>
            </a:avLst>
          </a:prstGeom>
          <a:solidFill>
            <a:srgbClr val="EAF5F7"/>
          </a:solidFill>
          <a:ln/>
        </p:spPr>
        <p:txBody>
          <a:bodyPr/>
          <a:lstStyle/>
          <a:p>
            <a:endParaRPr lang="en-CH"/>
          </a:p>
        </p:txBody>
      </p:sp>
      <p:sp>
        <p:nvSpPr>
          <p:cNvPr id="18" name="Text 15"/>
          <p:cNvSpPr/>
          <p:nvPr/>
        </p:nvSpPr>
        <p:spPr>
          <a:xfrm>
            <a:off x="4538133" y="2948942"/>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Beyond dc resistance</a:t>
            </a:r>
            <a:endParaRPr lang="en-US" sz="1500" dirty="0"/>
          </a:p>
        </p:txBody>
      </p:sp>
      <p:sp>
        <p:nvSpPr>
          <p:cNvPr id="19" name="Text 16"/>
          <p:cNvSpPr/>
          <p:nvPr/>
        </p:nvSpPr>
        <p:spPr>
          <a:xfrm>
            <a:off x="4538133" y="3228342"/>
            <a:ext cx="3209205" cy="43688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Nernst effect and voltage noise for vortex motion, shot noise for 2e vs e.</a:t>
            </a:r>
            <a:endParaRPr lang="en-US" sz="1200" dirty="0"/>
          </a:p>
        </p:txBody>
      </p:sp>
      <p:sp>
        <p:nvSpPr>
          <p:cNvPr id="20" name="Shape 17"/>
          <p:cNvSpPr/>
          <p:nvPr/>
        </p:nvSpPr>
        <p:spPr>
          <a:xfrm>
            <a:off x="8009467" y="2796542"/>
            <a:ext cx="3471333" cy="1201420"/>
          </a:xfrm>
          <a:prstGeom prst="roundRect">
            <a:avLst>
              <a:gd name="adj" fmla="val 10571"/>
            </a:avLst>
          </a:prstGeom>
          <a:solidFill>
            <a:srgbClr val="EAF5F7"/>
          </a:solidFill>
          <a:ln/>
        </p:spPr>
        <p:txBody>
          <a:bodyPr/>
          <a:lstStyle/>
          <a:p>
            <a:endParaRPr lang="en-CH"/>
          </a:p>
        </p:txBody>
      </p:sp>
      <p:sp>
        <p:nvSpPr>
          <p:cNvPr id="21" name="Text 18"/>
          <p:cNvSpPr/>
          <p:nvPr/>
        </p:nvSpPr>
        <p:spPr>
          <a:xfrm>
            <a:off x="8187267" y="2948942"/>
            <a:ext cx="320920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11A1E"/>
                </a:solidFill>
                <a:latin typeface="Arial" pitchFamily="34" charset="0"/>
                <a:ea typeface="Arial" pitchFamily="34" charset="-122"/>
                <a:cs typeface="Arial" pitchFamily="34" charset="-120"/>
              </a:rPr>
              <a:t>Geometry</a:t>
            </a:r>
            <a:endParaRPr lang="en-US" sz="1500" dirty="0"/>
          </a:p>
        </p:txBody>
      </p:sp>
      <p:sp>
        <p:nvSpPr>
          <p:cNvPr id="22" name="Text 19"/>
          <p:cNvSpPr/>
          <p:nvPr/>
        </p:nvSpPr>
        <p:spPr>
          <a:xfrm>
            <a:off x="8187267" y="3228342"/>
            <a:ext cx="3209205" cy="6426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2B3A40"/>
                </a:solidFill>
                <a:latin typeface="Arial" pitchFamily="34" charset="0"/>
                <a:ea typeface="Arial" pitchFamily="34" charset="-122"/>
                <a:cs typeface="Arial" pitchFamily="34" charset="-120"/>
              </a:rPr>
              <a:t>Vary probe spacing and width, Corbino disks: does R_sat scale like a sheet or like junctions?</a:t>
            </a:r>
            <a:endParaRPr lang="en-US" sz="1200" dirty="0"/>
          </a:p>
        </p:txBody>
      </p:sp>
      <p:sp>
        <p:nvSpPr>
          <p:cNvPr id="24" name="Text 21"/>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p:cNvPicPr>
            <a:picLocks noChangeAspect="1"/>
          </p:cNvPicPr>
          <p:nvPr/>
        </p:nvPicPr>
        <p:blipFill>
          <a:blip r:embed="rId3"/>
          <a:srcRect t="-27" b="-27"/>
          <a:stretch/>
        </p:blipFill>
        <p:spPr>
          <a:xfrm>
            <a:off x="254000" y="0"/>
            <a:ext cx="2057400" cy="749300"/>
          </a:xfrm>
          <a:prstGeom prst="rect">
            <a:avLst/>
          </a:prstGeom>
        </p:spPr>
      </p:pic>
      <p:sp>
        <p:nvSpPr>
          <p:cNvPr id="4" name="Text 1"/>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Conclusions</a:t>
            </a:r>
            <a:endParaRPr lang="en-US" sz="3200" dirty="0"/>
          </a:p>
        </p:txBody>
      </p:sp>
      <p:sp>
        <p:nvSpPr>
          <p:cNvPr id="5" name="Text 2"/>
          <p:cNvSpPr/>
          <p:nvPr/>
        </p:nvSpPr>
        <p:spPr>
          <a:xfrm>
            <a:off x="717550" y="1629408"/>
            <a:ext cx="6591300" cy="712470"/>
          </a:xfrm>
          <a:prstGeom prst="roundRect">
            <a:avLst>
              <a:gd name="adj" fmla="val 13369"/>
            </a:avLst>
          </a:prstGeom>
          <a:solidFill>
            <a:srgbClr val="CCE8EC"/>
          </a:solidFill>
          <a:ln w="12700">
            <a:solidFill>
              <a:srgbClr val="1C3B44"/>
            </a:solidFill>
            <a:prstDash val="solid"/>
          </a:ln>
        </p:spPr>
        <p:txBody>
          <a:bodyPr wrap="square" lIns="156252" tIns="105452" rIns="0" bIns="80052" rtlCol="0" anchor="t">
            <a:normAutofit/>
          </a:bodyPr>
          <a:lstStyle/>
          <a:p>
            <a:pPr marL="0" indent="0" algn="l">
              <a:lnSpc>
                <a:spcPts val="1755"/>
              </a:lnSpc>
              <a:buNone/>
            </a:pPr>
            <a:r>
              <a:rPr lang="en-US" sz="1300" dirty="0">
                <a:solidFill>
                  <a:srgbClr val="111A1E"/>
                </a:solidFill>
                <a:latin typeface="Arial" pitchFamily="34" charset="0"/>
                <a:ea typeface="Arial" pitchFamily="34" charset="-122"/>
                <a:cs typeface="Arial" pitchFamily="34" charset="-120"/>
              </a:rPr>
              <a:t>Rhombohedral graphene hosts adjacent zero-R (SC) and finite-R (AM) pockets with the same superconducting properties.</a:t>
            </a:r>
            <a:endParaRPr lang="en-US" sz="1300" dirty="0"/>
          </a:p>
        </p:txBody>
      </p:sp>
      <p:sp>
        <p:nvSpPr>
          <p:cNvPr id="6" name="Text 3"/>
          <p:cNvSpPr/>
          <p:nvPr/>
        </p:nvSpPr>
        <p:spPr>
          <a:xfrm>
            <a:off x="717550" y="2481585"/>
            <a:ext cx="6591300" cy="712470"/>
          </a:xfrm>
          <a:prstGeom prst="roundRect">
            <a:avLst>
              <a:gd name="adj" fmla="val 13369"/>
            </a:avLst>
          </a:prstGeom>
          <a:solidFill>
            <a:srgbClr val="CCE8EC"/>
          </a:solidFill>
          <a:ln w="12700">
            <a:solidFill>
              <a:srgbClr val="1C3B44"/>
            </a:solidFill>
            <a:prstDash val="solid"/>
          </a:ln>
        </p:spPr>
        <p:txBody>
          <a:bodyPr wrap="square" lIns="156252" tIns="105452" rIns="0" bIns="80052" rtlCol="0" anchor="t">
            <a:normAutofit/>
          </a:bodyPr>
          <a:lstStyle/>
          <a:p>
            <a:pPr marL="0" indent="0" algn="l">
              <a:lnSpc>
                <a:spcPts val="1755"/>
              </a:lnSpc>
              <a:buNone/>
            </a:pPr>
            <a:r>
              <a:rPr lang="en-US" sz="1300" dirty="0">
                <a:solidFill>
                  <a:srgbClr val="111A1E"/>
                </a:solidFill>
                <a:latin typeface="Arial" pitchFamily="34" charset="0"/>
                <a:ea typeface="Arial" pitchFamily="34" charset="-122"/>
                <a:cs typeface="Arial" pitchFamily="34" charset="-120"/>
              </a:rPr>
              <a:t>Sharp SC/AM boundary and signatures of a likely different paired state.</a:t>
            </a:r>
            <a:endParaRPr lang="en-US" sz="1300" dirty="0"/>
          </a:p>
        </p:txBody>
      </p:sp>
      <p:sp>
        <p:nvSpPr>
          <p:cNvPr id="7" name="Text 4"/>
          <p:cNvSpPr/>
          <p:nvPr/>
        </p:nvSpPr>
        <p:spPr>
          <a:xfrm>
            <a:off x="717550" y="3333750"/>
            <a:ext cx="6591300" cy="489585"/>
          </a:xfrm>
          <a:prstGeom prst="roundRect">
            <a:avLst>
              <a:gd name="adj" fmla="val 19455"/>
            </a:avLst>
          </a:prstGeom>
          <a:solidFill>
            <a:srgbClr val="CCE8EC"/>
          </a:solidFill>
          <a:ln w="12700">
            <a:solidFill>
              <a:srgbClr val="1C3B44"/>
            </a:solidFill>
            <a:prstDash val="solid"/>
          </a:ln>
        </p:spPr>
        <p:txBody>
          <a:bodyPr wrap="square" lIns="156252" tIns="105452" rIns="0" bIns="80052" rtlCol="0" anchor="t">
            <a:normAutofit/>
          </a:bodyPr>
          <a:lstStyle/>
          <a:p>
            <a:pPr marL="0" indent="0" algn="l">
              <a:lnSpc>
                <a:spcPts val="1755"/>
              </a:lnSpc>
              <a:buNone/>
            </a:pPr>
            <a:r>
              <a:rPr lang="en-US" sz="1300" dirty="0">
                <a:solidFill>
                  <a:srgbClr val="111A1E"/>
                </a:solidFill>
                <a:latin typeface="Arial" pitchFamily="34" charset="0"/>
                <a:ea typeface="Arial" pitchFamily="34" charset="-122"/>
                <a:cs typeface="Arial" pitchFamily="34" charset="-120"/>
              </a:rPr>
              <a:t>The AM appears where standard theory says it should not.</a:t>
            </a:r>
            <a:endParaRPr lang="en-US" sz="1300" dirty="0"/>
          </a:p>
        </p:txBody>
      </p:sp>
      <p:sp>
        <p:nvSpPr>
          <p:cNvPr id="8" name="Text 5"/>
          <p:cNvSpPr/>
          <p:nvPr/>
        </p:nvSpPr>
        <p:spPr>
          <a:xfrm>
            <a:off x="717550" y="3963033"/>
            <a:ext cx="6591300" cy="712470"/>
          </a:xfrm>
          <a:prstGeom prst="roundRect">
            <a:avLst>
              <a:gd name="adj" fmla="val 13369"/>
            </a:avLst>
          </a:prstGeom>
          <a:solidFill>
            <a:srgbClr val="CCE8EC"/>
          </a:solidFill>
          <a:ln w="12700">
            <a:solidFill>
              <a:srgbClr val="1C3B44"/>
            </a:solidFill>
            <a:prstDash val="solid"/>
          </a:ln>
        </p:spPr>
        <p:txBody>
          <a:bodyPr wrap="square" lIns="156252" tIns="105452" rIns="0" bIns="80052" rtlCol="0" anchor="t">
            <a:normAutofit/>
          </a:bodyPr>
          <a:lstStyle/>
          <a:p>
            <a:pPr marL="0" indent="0" algn="l">
              <a:lnSpc>
                <a:spcPts val="1755"/>
              </a:lnSpc>
              <a:buNone/>
            </a:pPr>
            <a:r>
              <a:rPr lang="en-US" sz="1300" dirty="0">
                <a:solidFill>
                  <a:srgbClr val="111A1E"/>
                </a:solidFill>
                <a:latin typeface="Arial" pitchFamily="34" charset="0"/>
                <a:ea typeface="Arial" pitchFamily="34" charset="-122"/>
                <a:cs typeface="Arial" pitchFamily="34" charset="-120"/>
              </a:rPr>
              <a:t>Intrinsic or extrinsic origin is still unclear.</a:t>
            </a:r>
            <a:endParaRPr lang="en-US" sz="1300" dirty="0"/>
          </a:p>
        </p:txBody>
      </p:sp>
      <p:sp>
        <p:nvSpPr>
          <p:cNvPr id="14" name="Text 11"/>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3B933BF-29C7-C3DD-FD8D-2FCA20DE991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9EC4096-A94A-FAC8-BFC6-9FAB6C1178D0}"/>
              </a:ext>
            </a:extLst>
          </p:cNvPr>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a:extLst>
              <a:ext uri="{FF2B5EF4-FFF2-40B4-BE49-F238E27FC236}">
                <a16:creationId xmlns:a16="http://schemas.microsoft.com/office/drawing/2014/main" id="{98834671-6B6C-B698-2B1D-EEA807371D8E}"/>
              </a:ext>
            </a:extLst>
          </p:cNvPr>
          <p:cNvPicPr>
            <a:picLocks noChangeAspect="1"/>
          </p:cNvPicPr>
          <p:nvPr/>
        </p:nvPicPr>
        <p:blipFill>
          <a:blip r:embed="rId3"/>
          <a:srcRect t="-27" b="-27"/>
          <a:stretch/>
        </p:blipFill>
        <p:spPr>
          <a:xfrm>
            <a:off x="254000" y="0"/>
            <a:ext cx="2057400" cy="749300"/>
          </a:xfrm>
          <a:prstGeom prst="rect">
            <a:avLst/>
          </a:prstGeom>
        </p:spPr>
      </p:pic>
      <p:sp>
        <p:nvSpPr>
          <p:cNvPr id="4" name="Text 1">
            <a:extLst>
              <a:ext uri="{FF2B5EF4-FFF2-40B4-BE49-F238E27FC236}">
                <a16:creationId xmlns:a16="http://schemas.microsoft.com/office/drawing/2014/main" id="{414FAA17-A6A3-B825-C32C-C613497B3035}"/>
              </a:ext>
            </a:extLst>
          </p:cNvPr>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Appendix</a:t>
            </a:r>
            <a:endParaRPr lang="en-US" sz="3200" dirty="0"/>
          </a:p>
        </p:txBody>
      </p:sp>
      <p:sp>
        <p:nvSpPr>
          <p:cNvPr id="14" name="Text 11">
            <a:extLst>
              <a:ext uri="{FF2B5EF4-FFF2-40B4-BE49-F238E27FC236}">
                <a16:creationId xmlns:a16="http://schemas.microsoft.com/office/drawing/2014/main" id="{4C567FDE-AF82-ABDD-82FE-0491ECFD9968}"/>
              </a:ext>
            </a:extLst>
          </p:cNvPr>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17</a:t>
            </a:r>
            <a:endParaRPr lang="en-US" sz="1200" dirty="0"/>
          </a:p>
        </p:txBody>
      </p:sp>
      <p:pic>
        <p:nvPicPr>
          <p:cNvPr id="12" name="Picture 11">
            <a:extLst>
              <a:ext uri="{FF2B5EF4-FFF2-40B4-BE49-F238E27FC236}">
                <a16:creationId xmlns:a16="http://schemas.microsoft.com/office/drawing/2014/main" id="{F5FB086E-3EA2-EC7A-E0E7-86A90349B6B3}"/>
              </a:ext>
            </a:extLst>
          </p:cNvPr>
          <p:cNvPicPr>
            <a:picLocks noChangeAspect="1"/>
          </p:cNvPicPr>
          <p:nvPr/>
        </p:nvPicPr>
        <p:blipFill>
          <a:blip r:embed="rId4"/>
          <a:stretch>
            <a:fillRect/>
          </a:stretch>
        </p:blipFill>
        <p:spPr>
          <a:xfrm>
            <a:off x="254000" y="1619583"/>
            <a:ext cx="6960177" cy="4933619"/>
          </a:xfrm>
          <a:prstGeom prst="rect">
            <a:avLst/>
          </a:prstGeom>
        </p:spPr>
      </p:pic>
    </p:spTree>
    <p:extLst>
      <p:ext uri="{BB962C8B-B14F-4D97-AF65-F5344CB8AC3E}">
        <p14:creationId xmlns:p14="http://schemas.microsoft.com/office/powerpoint/2010/main" val="2184387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C0ABA35-4893-B120-606A-9FD022741FD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64901F1-82F6-A598-A479-8DA781580740}"/>
              </a:ext>
            </a:extLst>
          </p:cNvPr>
          <p:cNvSpPr/>
          <p:nvPr/>
        </p:nvSpPr>
        <p:spPr>
          <a:xfrm>
            <a:off x="0" y="0"/>
            <a:ext cx="12192000" cy="749300"/>
          </a:xfrm>
          <a:prstGeom prst="rect">
            <a:avLst/>
          </a:prstGeom>
          <a:solidFill>
            <a:srgbClr val="CCE8EC"/>
          </a:solidFill>
          <a:ln/>
        </p:spPr>
        <p:txBody>
          <a:bodyPr/>
          <a:lstStyle/>
          <a:p>
            <a:endParaRPr lang="en-CH"/>
          </a:p>
        </p:txBody>
      </p:sp>
      <p:pic>
        <p:nvPicPr>
          <p:cNvPr id="3" name="Image 0" descr="University of Basel">
            <a:extLst>
              <a:ext uri="{FF2B5EF4-FFF2-40B4-BE49-F238E27FC236}">
                <a16:creationId xmlns:a16="http://schemas.microsoft.com/office/drawing/2014/main" id="{BCB3C0E6-1399-D571-22D9-588325E32405}"/>
              </a:ext>
            </a:extLst>
          </p:cNvPr>
          <p:cNvPicPr>
            <a:picLocks noChangeAspect="1"/>
          </p:cNvPicPr>
          <p:nvPr/>
        </p:nvPicPr>
        <p:blipFill>
          <a:blip r:embed="rId3"/>
          <a:srcRect t="-27" b="-27"/>
          <a:stretch/>
        </p:blipFill>
        <p:spPr>
          <a:xfrm>
            <a:off x="254000" y="0"/>
            <a:ext cx="2057400" cy="749300"/>
          </a:xfrm>
          <a:prstGeom prst="rect">
            <a:avLst/>
          </a:prstGeom>
        </p:spPr>
      </p:pic>
      <p:sp>
        <p:nvSpPr>
          <p:cNvPr id="4" name="Text 1">
            <a:extLst>
              <a:ext uri="{FF2B5EF4-FFF2-40B4-BE49-F238E27FC236}">
                <a16:creationId xmlns:a16="http://schemas.microsoft.com/office/drawing/2014/main" id="{23E9E823-646F-6071-A0BE-E372F55B8034}"/>
              </a:ext>
            </a:extLst>
          </p:cNvPr>
          <p:cNvSpPr>
            <a:spLocks noGrp="1"/>
          </p:cNvSpPr>
          <p:nvPr>
            <p:ph type="title"/>
          </p:nvPr>
        </p:nvSpPr>
        <p:spPr>
          <a:xfrm>
            <a:off x="711200" y="952500"/>
            <a:ext cx="11092688" cy="492760"/>
          </a:xfrm>
          <a:prstGeom prst="rect">
            <a:avLst/>
          </a:prstGeom>
          <a:noFill/>
          <a:ln/>
        </p:spPr>
        <p:txBody>
          <a:bodyPr wrap="square" lIns="0" tIns="0" rIns="0" bIns="0" rtlCol="0" anchor="t">
            <a:normAutofit/>
          </a:bodyPr>
          <a:lstStyle/>
          <a:p>
            <a:pPr marL="0" indent="0" algn="l">
              <a:lnSpc>
                <a:spcPts val="3680"/>
              </a:lnSpc>
              <a:buNone/>
            </a:pPr>
            <a:r>
              <a:rPr lang="en-US" sz="3200" b="0" i="0" dirty="0">
                <a:solidFill>
                  <a:srgbClr val="111A1E"/>
                </a:solidFill>
                <a:latin typeface="Arial" pitchFamily="34" charset="0"/>
                <a:ea typeface="Arial" pitchFamily="34" charset="-122"/>
                <a:cs typeface="Arial" pitchFamily="34" charset="-120"/>
              </a:rPr>
              <a:t>Appendix</a:t>
            </a:r>
            <a:endParaRPr lang="en-US" sz="3200" dirty="0"/>
          </a:p>
        </p:txBody>
      </p:sp>
      <p:sp>
        <p:nvSpPr>
          <p:cNvPr id="14" name="Text 11">
            <a:extLst>
              <a:ext uri="{FF2B5EF4-FFF2-40B4-BE49-F238E27FC236}">
                <a16:creationId xmlns:a16="http://schemas.microsoft.com/office/drawing/2014/main" id="{949444B9-E8A9-6185-35D4-BEC4E0F5A8E1}"/>
              </a:ext>
            </a:extLst>
          </p:cNvPr>
          <p:cNvSpPr/>
          <p:nvPr/>
        </p:nvSpPr>
        <p:spPr>
          <a:xfrm>
            <a:off x="10414000" y="6314442"/>
            <a:ext cx="1066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5F6E74"/>
                </a:solidFill>
                <a:latin typeface="Arial" pitchFamily="34" charset="0"/>
                <a:ea typeface="Arial" pitchFamily="34" charset="-122"/>
                <a:cs typeface="Arial" pitchFamily="34" charset="-120"/>
              </a:rPr>
              <a:t>17</a:t>
            </a:r>
            <a:endParaRPr lang="en-US" sz="1200" dirty="0"/>
          </a:p>
        </p:txBody>
      </p:sp>
      <p:pic>
        <p:nvPicPr>
          <p:cNvPr id="6" name="Picture 5">
            <a:extLst>
              <a:ext uri="{FF2B5EF4-FFF2-40B4-BE49-F238E27FC236}">
                <a16:creationId xmlns:a16="http://schemas.microsoft.com/office/drawing/2014/main" id="{5DF7197C-0131-B9AD-4D01-45FEDB5D3E17}"/>
              </a:ext>
            </a:extLst>
          </p:cNvPr>
          <p:cNvPicPr>
            <a:picLocks noChangeAspect="1"/>
          </p:cNvPicPr>
          <p:nvPr/>
        </p:nvPicPr>
        <p:blipFill>
          <a:blip r:embed="rId4"/>
          <a:stretch>
            <a:fillRect/>
          </a:stretch>
        </p:blipFill>
        <p:spPr>
          <a:xfrm>
            <a:off x="306959" y="1703656"/>
            <a:ext cx="8701869" cy="5154344"/>
          </a:xfrm>
          <a:prstGeom prst="rect">
            <a:avLst/>
          </a:prstGeom>
        </p:spPr>
      </p:pic>
    </p:spTree>
    <p:extLst>
      <p:ext uri="{BB962C8B-B14F-4D97-AF65-F5344CB8AC3E}">
        <p14:creationId xmlns:p14="http://schemas.microsoft.com/office/powerpoint/2010/main" val="1249845510"/>
      </p:ext>
    </p:extLst>
  </p:cSld>
  <p:clrMapOvr>
    <a:masterClrMapping/>
  </p:clrMapOvr>
</p:sld>
</file>

<file path=ppt/theme/theme1.xml><?xml version="1.0" encoding="utf-8"?>
<a:theme xmlns:a="http://schemas.openxmlformats.org/drawingml/2006/main" name="JC Fall 2026 – Anomalous metal in rhombohedral graphene">
  <a:themeElements>
    <a:clrScheme name="JC Fall 2026 – Anomalous metal in rhombohedral graphene">
      <a:dk1>
        <a:srgbClr val="111A1E"/>
      </a:dk1>
      <a:lt1>
        <a:srgbClr val="FFFFFF"/>
      </a:lt1>
      <a:dk2>
        <a:srgbClr val="4D5356"/>
      </a:dk2>
      <a:lt2>
        <a:srgbClr val="E7E8E9"/>
      </a:lt2>
      <a:accent1>
        <a:srgbClr val="1C5A66"/>
      </a:accent1>
      <a:accent2>
        <a:srgbClr val="C00000"/>
      </a:accent2>
      <a:accent3>
        <a:srgbClr val="1F5FA8"/>
      </a:accent3>
      <a:accent4>
        <a:srgbClr val="B8322A"/>
      </a:accent4>
      <a:accent5>
        <a:srgbClr val="F3D27A"/>
      </a:accent5>
      <a:accent6>
        <a:srgbClr val="3A2E05"/>
      </a:accent6>
      <a:hlink>
        <a:srgbClr val="0563C1"/>
      </a:hlink>
      <a:folHlink>
        <a:srgbClr val="954F72"/>
      </a:folHlink>
    </a:clrScheme>
    <a:fontScheme name="JC Fall 2026 – Anomalous metal in rhombohedral graphen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2811</Words>
  <Application>Microsoft Office PowerPoint</Application>
  <PresentationFormat>Widescreen</PresentationFormat>
  <Paragraphs>259</Paragraphs>
  <Slides>19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JC Fall 2026 – Anomalous metal in rhombohedral graphene</vt:lpstr>
      <vt:lpstr>Anomalous metal and superconducting phases in rhombohedral graphene</vt:lpstr>
      <vt:lpstr>Rhombohedral graphene</vt:lpstr>
      <vt:lpstr>The puzzle: resistance that never reaches zero</vt:lpstr>
      <vt:lpstr>MIT–Basel collaboration</vt:lpstr>
      <vt:lpstr>Residual resistance</vt:lpstr>
      <vt:lpstr>This paper</vt:lpstr>
      <vt:lpstr>Measurement setup</vt:lpstr>
      <vt:lpstr>Two phases at zero field</vt:lpstr>
      <vt:lpstr>Both pockets show typical superconducting signatures</vt:lpstr>
      <vt:lpstr>In plane field evolution</vt:lpstr>
      <vt:lpstr>In-plane field: a sharp SC/AM boundary</vt:lpstr>
      <vt:lpstr>Double dome</vt:lpstr>
      <vt:lpstr>Very different field scales for SC and AM</vt:lpstr>
      <vt:lpstr>SC vs AM</vt:lpstr>
      <vt:lpstr>Comparison with thin-film anomalous metals</vt:lpstr>
      <vt:lpstr>Bullet proof experiments</vt:lpstr>
      <vt:lpstr>Conclusions</vt:lpstr>
      <vt:lpstr>Appendix</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JC Fall 2026 – Anomalous metal in rhombohedral graphene</dc:title>
  <dc:subject/>
  <dc:creator>Kristupas Razas</dc:creator>
  <cp:lastModifiedBy>Kristupas Razas</cp:lastModifiedBy>
  <cp:revision>121</cp:revision>
  <dcterms:created xsi:type="dcterms:W3CDTF">2026-10-07T07:08:57Z</dcterms:created>
  <dcterms:modified xsi:type="dcterms:W3CDTF">2026-10-08T10:38:32Z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8fa26ab-4270-40e8-9235-a503660cf7d6_Enabled">
    <vt:lpwstr>true</vt:lpwstr>
  </property>
  <property fmtid="{D5CDD505-2E9C-101B-9397-08002B2CF9AE}" pid="3" name="MSIP_Label_e8fa26ab-4270-40e8-9235-a503660cf7d6_SetDate">
    <vt:lpwstr>2026-10-07T08:27:04Z</vt:lpwstr>
  </property>
  <property fmtid="{D5CDD505-2E9C-101B-9397-08002B2CF9AE}" pid="4" name="MSIP_Label_e8fa26ab-4270-40e8-9235-a503660cf7d6_Method">
    <vt:lpwstr>Standard</vt:lpwstr>
  </property>
  <property fmtid="{D5CDD505-2E9C-101B-9397-08002B2CF9AE}" pid="5" name="MSIP_Label_e8fa26ab-4270-40e8-9235-a503660cf7d6_Name">
    <vt:lpwstr>Klasse I (tiefes Risiko) - Interne Informationen</vt:lpwstr>
  </property>
  <property fmtid="{D5CDD505-2E9C-101B-9397-08002B2CF9AE}" pid="6" name="MSIP_Label_e8fa26ab-4270-40e8-9235-a503660cf7d6_SiteId">
    <vt:lpwstr>32eb69e5-a150-49b5-b51c-19e9a21954dc</vt:lpwstr>
  </property>
  <property fmtid="{D5CDD505-2E9C-101B-9397-08002B2CF9AE}" pid="7" name="MSIP_Label_e8fa26ab-4270-40e8-9235-a503660cf7d6_ActionId">
    <vt:lpwstr>260f19ea-17ac-4132-aa65-3bb452ea9036</vt:lpwstr>
  </property>
  <property fmtid="{D5CDD505-2E9C-101B-9397-08002B2CF9AE}" pid="8" name="MSIP_Label_e8fa26ab-4270-40e8-9235-a503660cf7d6_ContentBits">
    <vt:lpwstr>0</vt:lpwstr>
  </property>
  <property fmtid="{D5CDD505-2E9C-101B-9397-08002B2CF9AE}" pid="9" name="MSIP_Label_e8fa26ab-4270-40e8-9235-a503660cf7d6_Tag">
    <vt:lpwstr>10, 3, 0, 1</vt:lpwstr>
  </property>
</Properties>
</file>