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60" r:id="rId4"/>
    <p:sldId id="287" r:id="rId5"/>
    <p:sldId id="261" r:id="rId6"/>
    <p:sldId id="262" r:id="rId7"/>
    <p:sldId id="263" r:id="rId8"/>
    <p:sldId id="264" r:id="rId9"/>
    <p:sldId id="265" r:id="rId10"/>
    <p:sldId id="288" r:id="rId11"/>
    <p:sldId id="289" r:id="rId12"/>
    <p:sldId id="271" r:id="rId13"/>
    <p:sldId id="272" r:id="rId14"/>
    <p:sldId id="273" r:id="rId15"/>
    <p:sldId id="275" r:id="rId16"/>
    <p:sldId id="276" r:id="rId17"/>
    <p:sldId id="282" r:id="rId18"/>
    <p:sldId id="278" r:id="rId19"/>
    <p:sldId id="284" r:id="rId20"/>
    <p:sldId id="285" r:id="rId21"/>
    <p:sldId id="279" r:id="rId22"/>
    <p:sldId id="280" r:id="rId23"/>
    <p:sldId id="281" r:id="rId24"/>
    <p:sldId id="290" r:id="rId25"/>
    <p:sldId id="292" r:id="rId26"/>
    <p:sldId id="291" r:id="rId27"/>
    <p:sldId id="294" r:id="rId28"/>
    <p:sldId id="293" r:id="rId29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4FE48A-08B7-7241-B9F1-E28F46F8FEAA}" v="245" dt="2026-02-13T01:36:16.8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8" autoAdjust="0"/>
    <p:restoredTop sz="95292" autoAdjust="0"/>
  </p:normalViewPr>
  <p:slideViewPr>
    <p:cSldViewPr snapToGrid="0">
      <p:cViewPr>
        <p:scale>
          <a:sx n="75" d="100"/>
          <a:sy n="75" d="100"/>
        </p:scale>
        <p:origin x="928" y="5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2T23:44:45.804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91 1252 24575,'25'-51'0,"-11"33"0,12-30 0,-10 46 0,-14-14 0,14 14 0,-14-14 0,14 14 0,-6-6 0,0 0 0,6 6 0,-14-15 0,15 15 0,-7-6 0,0 0 0,-2-2 0,0 0 0,2 2 0,0 0 0,6 6 0,-14-14 0,14 14 0,-14-14 0,6 6 0,0 0 0,-6-7 0,15 15 0,-15-14 0,6 6 0,0 0 0,-6-6 0,14 14 0,-14-14 0,6 6 0,0 0 0,-6-6 0,14 14 0,-14-14 0,14 14 0,-14-15 0,6 7 0,0 0 0,-6-6 0,6 6 0,0 0 0,-6-6 0,7 6 0,-9-8 0,0 0 0,0-1 0,0 1 0,8 8 0,-6-6 0,6 6 0,-8-8 0,0 0 0,0 0 0,0-1 0,0 1 0,0 0 0,-8 8 0,6-6 0,-15 14 0,15-14 0,-6 6 0,8-8 0,-8 8 0,6-7 0,-14 15 0,14-14 0,-14 14 0,14-14 0,-14 6 0,14-8 0,-14 8 0,14-6 0,-6 6 0,0 0 0,6-7 0,-14 15 0,14-14 0,-15 14 0,15-14 0,-6 6 0,0 0 0,-2 2 0,0 0 0,-6 6 0,14-14 0,-14 14 0,6-6 0,0 0 0,-6 6 0,6-6 0,-9 0 0,9-3 0,-6-7 0,6 8 0,0-6 0,-6 14 0,14-14 0,-6 22 0,0-12 0,6 6 0,-14-2 0,22-6 0,-20 8 0,20-8 0,-22 6 0,5-6 0,-7 8 0,0 0 0,0 0 0,8-8 0,-6 6 0,14-14 0,-14 14 0,14-6 0,-6 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2T23:44:51.732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508 1 24575,'2'8'0,"4"2"0,-22 0 0,14 6 0,-6-6 0,0 0 0,6 6 0,-14-6 0,14 8 0,-14 0 0,14 1 0,-14-1 0,6-8 0,-8 14 0,-1-20 0,9 20 0,-6-14 0,6 0 0,0 6 0,-6-5 0,6 7 0,-16 8 0,6-6 0,-7 6 0,17-8 0,-6-8 0,14 7 0,-22-7 0,20 8 0,-28 8 0,20-14 0,-7 12 0,3-22 0,14 14 0,-14-14 0,14 14 0,-14-13 0,14 21 0,-14-20 0,14 20 0,-14-22 0,14 22 0,-14-20 0,14 28 0,-6-20 0,8 31 0,0-21 0,0 12 0,0-16 0,8 0 0,-6 1 0,22 7 0,-20-6 0,36 6 0,-34-8 0,26 0 0,-21-8 0,7 7 0,0-15 0,0 14 0,0-14 0,0 6 0,0-8 0,0 0 0,1 0 0,-9 8 0,6-6 0,-6 6 0,8-8 0,0 0 0,-8 8 0,6-6 0,-6 6 0,1 0 0,5-6 0,-14 14 0,14-14 0,-6 14 0,8-14 0,-8 15 0,6-15 0,-14 14 0,14-6 0,-6 0 0,9-2 0,-9 0 0,-2 2 0,0 0 0,2-2 0,0 0 0,6-6 0,-14 14 0,14-14 0,-14 6 0,6-8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2T23:44:56.514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18 0 24575,'19'0'0,"-9"9"0,-2 1 0,0 0 0,-6 6 0,6-6 0,0 8 0,2-8 0,0 6 0,-2-6 0,0 0 0,-6 6 0,6-5 0,0 7 0,2-8 0,0 14 0,7-12 0,-15 14 0,6-8 0,0 0 0,2 1 0,0-1 0,-2 0 0,0 8 0,-6-6 0,6 6 0,0-15 0,-6 13 0,14-20 0,-6 28 0,0-20 0,-2 14 0,-8-8 0,8 1 0,-6-1 0,15-8 0,-15 6 0,6-6 0,0 0 0,-6 6 0,6-6 0,0 0 0,-6 6 0,6-6 0,-8 9 0,0-1 0,0 0 0,0 0 0,0 0 0,0 0 0,0 0 0,0 1 0,0-1 0,0 0 0,0 0 0,0 0 0,0 0 0,-8-8 0,6 6 0,-6-6 0,0 1 0,6 5 0,-6-6 0,0 0 0,-2 14 0,-1-12 0,-5 14 0,6-16 0,0 6 0,-6-14 0,14 15 0,-6-7 0,8 8 0,-8-8 0,-2 6 0,0-6 0,2 8 0,0-8 0,6 6 0,-6-6 0,0 1 0,6 5 0,-15-14 0,15 14 0,-6-6 0,0 0 0,6 6 0,-6-6 0,8 8 0,-8-8 0,6 6 0,-6-5 0,8 7 0,-8-8 0,6 6 0,-6-6 0,8 8 0,0 0 0,-8 0 0,6 0 0,-6 1 0,0-1 0,6 0 0,-14 0 0,14 0 0,-15-8 0,15-10 0,-14-2 0,14-14 0,-6 14 0,8-6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2T23:45:01.898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273 0 24575,'0'18'0,"-8"8"0,-2-6 0,0 7 0,-6-17 0,14 6 0,-15-6 0,7 0 0,-8 6 0,0-14 0,0 22 0,0-20 0,8 29 0,-6-29 0,6 12 0,0-8 0,-7-6 0,15 14 0,-14-6 0,14 8 0,-14-8 0,14 6 0,-6-6 0,0 1 0,6 5 0,-6-6 0,8 8 0,0 0 0,0 0 0,0 0 0,0 0 0,0 1 0,0-1 0,0 0 0,0 0 0,0 0 0,0 0 0,0 0 0,0 0 0,8-7 0,-6 13 0,6-12 0,-8 14 0,8-16 0,-6 6 0,6-6 0,0 8 0,-6 1 0,6-1 0,-8 0 0,8-8 0,-6 6 0,15-14 0,-15 14 0,6 2 0,-8 2 0,0 7 0,0-9 0,0 0 0,8-8 0,-6 14 0,6-12 0,-8 14 0,0-7 0,8-9 0,-6 6 0,6-6 0,-8 8 0,0 0 0,8-8 0,-6 6 0,14-14 0,-14 14 0,6-6 0,-8 9 0,0-1 0,0 0 0,0 0 0,8-8 0,-6 6 0,6-6 0,0 0 0,-6 6 0,6-5 0,0-1 0,-6 6 0,15-14 0,-15 14 0,6-6 0,0 0 0,-6 6 0,6-6 0,-8 8 0,8-8 0,-6 7 0,6-7 0,0 0 0,-6-2 0,6-8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2T23:45:49.02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0 24575,'8'10'0,"-6"7"0,6-7 0,-8 8 0,0 0 0,0 0 0,0 0 0,0 0 0,0 0 0,0 1 0,0-1 0,0 0 0,0 0 0,0 0 0,9-8 0,-7 6 0,6-6 0,-8 9 0,0-1 0,0 0 0,0 0 0,0 0 0,0 0 0,0 0 0,0 0 0,0 1 0,0-1 0,0 0 0,0 0 0,0 0 0,0 0 0,0 0 0,0 1 0,0-1 0,0 0 0,-8 0 0,6 0 0,-7 0 0,9 0 0,0 0 0,0 1 0,0-1 0,-8-8 0,6 6 0,-6-6 0,8 8 0,0 0 0,0 0 0,0 1 0,0-1 0,0 0 0,0 0 0,0 0 0,0 0 0,0 0 0,0 0 0,0 1 0,0-1 0,8-8 0,-6 6 0,6-6 0,-8 16 0,0-6 0,0 7 0,9-17 0,-7 6 0,6-6 0,-8 8 0,0 0 0,0 0 0,0 0 0,0 1 0,-8-9 0,6 6 0,-7-6 0,9 8 0,-8 0 0,6 0 0,-6 0 0,8 0 0,0 1 0,0-1 0,0 0 0,0 0 0,0 0 0,0 0 0,0 0 0,0 1 0,0-1 0,0 0 0,0 0 0,0 0 0,0 0 0,0 0 0,0 0 0,0 1 0,8-9 0,-6 6 0,6-6 0,1 0 0,-7 6 0,6-6 0,-8 8 0,0 0 0,0 1 0,0-1 0,0 0 0,0 0 0,0 0 0,0 0 0,0 0 0,0 0 0,0 1 0,0-1 0,0 0 0,8-8 0,-6 6 0,6-6 0,-8 8 0,0 0 0,0 1 0,0-1 0,0 0 0,0 0 0,0 0 0,0 0 0,0-8 0,0-2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12T23:45:54.54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18 0 24575,'0'18'0,"0"1"0,0-1 0,8-8 0,-6 6 0,6-6 0,-8 8 0,0 8 0,0-6 0,0 15 0,0-15 0,0 22 0,0-20 0,0 29 0,-8-37 0,6 42 0,-6-40 0,0 43 0,6-37 0,-6 20 0,8-22 0,0 7 0,0-9 0,0 0 0,0 0 0,0 0 0,8-8 0,-6 6 0,6-6 0,0 0 0,-6 7 0,6-7 0,-8 8 0,9 0 0,-7 0 0,6 0 0,-8 8 0,0-5 0,0 5 0,0-8 0,0 8 0,0-6 0,0 6 0,0-7 0,0-1 0,0 0 0,0 0 0,0 0 0,0 16 0,0-12 0,0 13 0,0-17 0,-8 16 0,6-12 0,-15 21 0,15-23 0,-6 14 0,8-14 0,-8 14 0,6-13 0,-6 13 0,8-14 0,0 14 0,0-14 0,0 7 0,0-9 0,0 0 0,0 0 0,0 0 0,0 0 0,0 0 0,0 0 0,0 1 0,0-1 0,8-8 0,-6 6 0,6-6 0,-8 8 0,0 0 0,0 0 0,0 1 0,8-9 0,-6 6 0,6-6 0,-8 8 0,0 0 0,0 0 0,0 0 0,0 1 0,0-1 0,0 0 0,0 0 0,0 0 0,0 0 0,0 0 0,0 0 0,0 1 0,0-1 0,-8-8 0,6-2 0,-6-8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072E2-DB4E-36F7-75B6-7483CF0C5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DFD93D-E97A-04F3-C0CA-3804005E98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C7C7D-497F-7838-F861-5EA864620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936A7-2C92-4881-9397-0624613CD1E7}" type="datetimeFigureOut">
              <a:rPr lang="en-CH" smtClean="0"/>
              <a:t>13/02/2026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9C41B-B65D-F6AF-69F4-4E86AD28F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896F0-FFC5-B12C-C8C2-CB65D8D02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E143A-9ECB-417B-9395-975231768ED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129253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D8615-719B-1468-ABC9-38430639A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A235EE-0086-F0BB-CA7E-F3C630814A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7C408-C737-DEBA-1F50-8FE09A17B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936A7-2C92-4881-9397-0624613CD1E7}" type="datetimeFigureOut">
              <a:rPr lang="en-CH" smtClean="0"/>
              <a:t>13/02/2026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60DEC-9DB2-DEC7-576F-A637B6FA6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E7288-EE4A-66B4-9DE1-A657F1E6C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E143A-9ECB-417B-9395-975231768ED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25541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F64771-2ACC-5089-40B7-090F522B7D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3F509E-D0F7-5B5B-4457-C9F83010F8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DC7E2F-EE02-7C42-7259-05860BDE0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936A7-2C92-4881-9397-0624613CD1E7}" type="datetimeFigureOut">
              <a:rPr lang="en-CH" smtClean="0"/>
              <a:t>13/02/2026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4689D-BE94-8529-94A2-9934B3E50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33357-1D97-5569-F8E0-2EF26A365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E143A-9ECB-417B-9395-975231768ED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26819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49A62-2064-5092-E7BF-BF844F738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D67BA-7A6F-FE46-59D0-44B142363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F9407-49A1-83F2-2BE7-6A0C4F81A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936A7-2C92-4881-9397-0624613CD1E7}" type="datetimeFigureOut">
              <a:rPr lang="en-CH" smtClean="0"/>
              <a:t>13/02/2026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53DB4-E58F-62B6-A366-A7C481AAF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A2132-D5D9-4EA0-CF8C-2BFD1B63D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E143A-9ECB-417B-9395-975231768ED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60944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79D43-68AC-BD62-F927-E7ED7F03A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FE337B-06F1-6567-A826-AE483AD05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AE1347-2757-FE46-4B02-E80D8A548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936A7-2C92-4881-9397-0624613CD1E7}" type="datetimeFigureOut">
              <a:rPr lang="en-CH" smtClean="0"/>
              <a:t>13/02/2026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D6DBA-FD67-83C4-9145-4DDA1E230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FE8E8-F183-E1E7-A3B8-AEBA1E118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E143A-9ECB-417B-9395-975231768ED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94696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AE065-C06D-3CA1-BE95-10382E791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124A0-D91C-24E0-6028-0BAAF89A15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9A23BE-5744-9D23-CC88-031BA25FD7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BF23E5-FFB3-83A2-6B54-447797EAB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936A7-2C92-4881-9397-0624613CD1E7}" type="datetimeFigureOut">
              <a:rPr lang="en-CH" smtClean="0"/>
              <a:t>13/02/2026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2B37BD-72B4-0100-7332-CFA98ECC4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1C046D-CE71-E6B1-FDDC-6A4314099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E143A-9ECB-417B-9395-975231768ED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97668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78ED8-C32B-6A3C-A7E2-C76FCB4F5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4C6EF9-16E1-BA1E-B7F6-36990583D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488C7-4658-7127-2CDB-9C2511EAD9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043964-0911-A5A5-486B-6CE35CD585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6518B1-2C9F-04F5-B7DC-25E68DC626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57CCD4-57D4-331C-4DE1-D789B7BB8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936A7-2C92-4881-9397-0624613CD1E7}" type="datetimeFigureOut">
              <a:rPr lang="en-CH" smtClean="0"/>
              <a:t>13/02/2026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9C2029-5CEC-7FD7-A355-BDC74361D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C74EEA-5E7F-5A6E-C721-6165B5331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E143A-9ECB-417B-9395-975231768ED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3655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EDF09-CCA3-93E1-E163-1B3DDB903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63485D-78C2-31E2-F7C0-B7E0FADF4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936A7-2C92-4881-9397-0624613CD1E7}" type="datetimeFigureOut">
              <a:rPr lang="en-CH" smtClean="0"/>
              <a:t>13/02/2026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7E4345-9A0A-D7D7-18E3-B8ACC08C6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7C492-2BF9-C855-8865-8C8AD0564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E143A-9ECB-417B-9395-975231768ED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79740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C21185-07BA-368A-53B1-603EE5DF1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936A7-2C92-4881-9397-0624613CD1E7}" type="datetimeFigureOut">
              <a:rPr lang="en-CH" smtClean="0"/>
              <a:t>13/02/2026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33807E-D63B-8D37-43A6-428ABE936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C38C34-992B-C43A-067B-EBECE907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E143A-9ECB-417B-9395-975231768ED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55180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2585D-DCB8-0BA8-D3DA-B74B917B2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A339E-EFC5-0127-95FA-C198D07B1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770267-4E85-4FD1-97B1-BC4FF5C7DF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0F82EA-D00D-7109-5896-B1DC719D6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936A7-2C92-4881-9397-0624613CD1E7}" type="datetimeFigureOut">
              <a:rPr lang="en-CH" smtClean="0"/>
              <a:t>13/02/2026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CD95E7-FC1F-2373-7E34-F509D8605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6018AE-3A6E-14D9-3CE4-A5388944E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E143A-9ECB-417B-9395-975231768ED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02333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82E75-63FC-BA30-30B1-532EC7426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7563D8-189F-D558-311F-FC46200813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C14AC2-A7D1-344C-8808-1AE19D0FA2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5F4A25-EF39-35F3-D323-F768B525C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936A7-2C92-4881-9397-0624613CD1E7}" type="datetimeFigureOut">
              <a:rPr lang="en-CH" smtClean="0"/>
              <a:t>13/02/2026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EA03EC-3661-1F3D-BA4F-D23CE0C45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1EEA7A-74BE-A1EA-DB62-908CD8CCE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E143A-9ECB-417B-9395-975231768ED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83927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FFA9BC-7286-A876-24E4-F9B8999B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587433-4829-175C-EC56-CA8FA46B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689E1-2D08-9E45-E170-CC03FD3A57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4936A7-2C92-4881-9397-0624613CD1E7}" type="datetimeFigureOut">
              <a:rPr lang="en-CH" smtClean="0"/>
              <a:t>13/02/2026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FB4D6-F145-EA8C-5EEE-E0A28727E0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C1C91-BDB3-CC5E-1B1F-4B3A1DCAC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3E143A-9ECB-417B-9395-975231768ED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07172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openxmlformats.org/officeDocument/2006/relationships/customXml" Target="../ink/ink5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5" Type="http://schemas.openxmlformats.org/officeDocument/2006/relationships/image" Target="../media/image40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37.png"/><Relationship Id="rId14" Type="http://schemas.openxmlformats.org/officeDocument/2006/relationships/customXml" Target="../ink/ink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E392AA-8A86-9F68-983D-C37F23F90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60" y="0"/>
            <a:ext cx="572946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8A7D58-D8F1-4AB7-6A9A-13FE048F035A}"/>
              </a:ext>
            </a:extLst>
          </p:cNvPr>
          <p:cNvSpPr txBox="1"/>
          <p:nvPr/>
        </p:nvSpPr>
        <p:spPr>
          <a:xfrm>
            <a:off x="7638365" y="5205709"/>
            <a:ext cx="4175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Presenter: Omid Sharifi Sedeh</a:t>
            </a:r>
          </a:p>
          <a:p>
            <a:r>
              <a:rPr lang="en-GB" sz="2400" dirty="0"/>
              <a:t>Journal Club 13.02.2026</a:t>
            </a:r>
          </a:p>
          <a:p>
            <a:endParaRPr lang="en-CH" sz="2400" dirty="0"/>
          </a:p>
        </p:txBody>
      </p:sp>
    </p:spTree>
    <p:extLst>
      <p:ext uri="{BB962C8B-B14F-4D97-AF65-F5344CB8AC3E}">
        <p14:creationId xmlns:p14="http://schemas.microsoft.com/office/powerpoint/2010/main" val="2068398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56972-A477-D076-FFA0-D5FDFCFAC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0C3D82-04E4-A8D4-5B8B-5358760569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61278" r="40503"/>
          <a:stretch>
            <a:fillRect/>
          </a:stretch>
        </p:blipFill>
        <p:spPr>
          <a:xfrm>
            <a:off x="868058" y="312821"/>
            <a:ext cx="5917754" cy="2441074"/>
          </a:xfrm>
        </p:spPr>
      </p:pic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AB1A4933-640E-DA23-4E41-B454F90568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62" t="1824" b="44574"/>
          <a:stretch>
            <a:fillRect/>
          </a:stretch>
        </p:blipFill>
        <p:spPr>
          <a:xfrm>
            <a:off x="1611731" y="2870200"/>
            <a:ext cx="5802502" cy="3379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EB99DD-2C1F-4651-96E2-6C3AAB2B5A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762" r="4726" b="43509"/>
          <a:stretch>
            <a:fillRect/>
          </a:stretch>
        </p:blipFill>
        <p:spPr>
          <a:xfrm>
            <a:off x="1647827" y="2807543"/>
            <a:ext cx="5301339" cy="35196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FF2C9A-8F8C-7163-57FE-8F2FF83567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91" t="61814" r="39996" b="254"/>
          <a:stretch>
            <a:fillRect/>
          </a:stretch>
        </p:blipFill>
        <p:spPr>
          <a:xfrm>
            <a:off x="1551571" y="378501"/>
            <a:ext cx="5301339" cy="23633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B1E5FB-3722-C1D1-B240-6B38432D994A}"/>
              </a:ext>
            </a:extLst>
          </p:cNvPr>
          <p:cNvSpPr txBox="1"/>
          <p:nvPr/>
        </p:nvSpPr>
        <p:spPr>
          <a:xfrm>
            <a:off x="8412325" y="6401582"/>
            <a:ext cx="3024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Source: Pablo </a:t>
            </a:r>
            <a:r>
              <a:rPr lang="en-GB" dirty="0" err="1"/>
              <a:t>Jarillo</a:t>
            </a:r>
            <a:r>
              <a:rPr lang="en-GB" dirty="0"/>
              <a:t>-Herrero</a:t>
            </a:r>
            <a:endParaRPr lang="en-CH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9E3C09-3142-178D-589E-FE29FC2CCA74}"/>
              </a:ext>
            </a:extLst>
          </p:cNvPr>
          <p:cNvSpPr txBox="1"/>
          <p:nvPr/>
        </p:nvSpPr>
        <p:spPr>
          <a:xfrm>
            <a:off x="8389256" y="4734342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Lopes dos Santos </a:t>
            </a:r>
            <a:r>
              <a:rPr lang="da-DK" i="1" dirty="0"/>
              <a:t>et al.</a:t>
            </a:r>
            <a:r>
              <a:rPr lang="da-DK" dirty="0"/>
              <a:t> PRL (2007)</a:t>
            </a:r>
            <a:br>
              <a:rPr lang="da-DK" dirty="0"/>
            </a:br>
            <a:r>
              <a:rPr lang="da-DK" dirty="0"/>
              <a:t>Li </a:t>
            </a:r>
            <a:r>
              <a:rPr lang="da-DK" i="1" dirty="0"/>
              <a:t>et al.</a:t>
            </a:r>
            <a:r>
              <a:rPr lang="da-DK" dirty="0"/>
              <a:t> </a:t>
            </a:r>
            <a:r>
              <a:rPr lang="da-DK" i="1" dirty="0"/>
              <a:t>Nature Phys</a:t>
            </a:r>
            <a:r>
              <a:rPr lang="da-DK" dirty="0"/>
              <a:t> (2010)</a:t>
            </a:r>
            <a:br>
              <a:rPr lang="da-DK" dirty="0"/>
            </a:br>
            <a:r>
              <a:rPr lang="da-DK" dirty="0"/>
              <a:t>Shallcross </a:t>
            </a:r>
            <a:r>
              <a:rPr lang="da-DK" i="1" dirty="0"/>
              <a:t>et al.</a:t>
            </a:r>
            <a:r>
              <a:rPr lang="da-DK" dirty="0"/>
              <a:t> PRB (2010)</a:t>
            </a:r>
            <a:br>
              <a:rPr lang="da-DK" dirty="0"/>
            </a:br>
            <a:r>
              <a:rPr lang="da-DK" dirty="0"/>
              <a:t>Suarez-Morell </a:t>
            </a:r>
            <a:r>
              <a:rPr lang="da-DK" i="1" dirty="0"/>
              <a:t>et al.</a:t>
            </a:r>
            <a:r>
              <a:rPr lang="da-DK" dirty="0"/>
              <a:t> PRB (2010)</a:t>
            </a:r>
            <a:br>
              <a:rPr lang="da-DK" dirty="0"/>
            </a:br>
            <a:r>
              <a:rPr lang="da-DK" dirty="0"/>
              <a:t>Mele, PRB (2010) &amp; (2011)</a:t>
            </a:r>
            <a:br>
              <a:rPr lang="da-DK" dirty="0"/>
            </a:br>
            <a:r>
              <a:rPr lang="da-DK" dirty="0"/>
              <a:t>Bistritzer &amp; MacDonald, PNAS (2011)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477658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9594C-2695-0442-622B-F3B321462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A8CA5A-0F06-4425-C550-B9C29887D1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61278" r="40503"/>
          <a:stretch>
            <a:fillRect/>
          </a:stretch>
        </p:blipFill>
        <p:spPr>
          <a:xfrm>
            <a:off x="868058" y="312821"/>
            <a:ext cx="5917754" cy="2441074"/>
          </a:xfrm>
        </p:spPr>
      </p:pic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856C4897-9F25-849D-6CA3-A0736EE90C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62" t="1824" b="44574"/>
          <a:stretch>
            <a:fillRect/>
          </a:stretch>
        </p:blipFill>
        <p:spPr>
          <a:xfrm>
            <a:off x="1611731" y="2870200"/>
            <a:ext cx="5802502" cy="3379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218C1D-E43B-864C-44AE-607C97F1B6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762" r="4726" b="43509"/>
          <a:stretch>
            <a:fillRect/>
          </a:stretch>
        </p:blipFill>
        <p:spPr>
          <a:xfrm>
            <a:off x="1647827" y="2807543"/>
            <a:ext cx="5301339" cy="35196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54CA60-3A1E-6689-DF1E-FE7B72E95B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91" t="61814" r="39996" b="254"/>
          <a:stretch>
            <a:fillRect/>
          </a:stretch>
        </p:blipFill>
        <p:spPr>
          <a:xfrm>
            <a:off x="1551571" y="378501"/>
            <a:ext cx="5301339" cy="2363362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93F3E621-7139-BCED-5CA4-1453B40E52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940" t="3343" r="5218" b="44279"/>
          <a:stretch>
            <a:fillRect/>
          </a:stretch>
        </p:blipFill>
        <p:spPr>
          <a:xfrm>
            <a:off x="1527507" y="2979782"/>
            <a:ext cx="5394876" cy="3308461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11B6AF84-51A8-7924-E5E2-4BE699161F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128" t="59692" r="38277" b="-52"/>
          <a:stretch>
            <a:fillRect/>
          </a:stretch>
        </p:blipFill>
        <p:spPr>
          <a:xfrm>
            <a:off x="1527507" y="242940"/>
            <a:ext cx="5570621" cy="25493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A3CA91-F7BC-193E-4BE3-DB0B69B4AC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6879" y="3217110"/>
            <a:ext cx="2222500" cy="9779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B0013A1-78CC-1C74-D3CB-9AC5A5A74E94}"/>
              </a:ext>
            </a:extLst>
          </p:cNvPr>
          <p:cNvSpPr/>
          <p:nvPr/>
        </p:nvSpPr>
        <p:spPr>
          <a:xfrm>
            <a:off x="8796879" y="3200734"/>
            <a:ext cx="2233363" cy="9144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DC8633-A872-B3A6-2A87-C2997414B5C6}"/>
              </a:ext>
            </a:extLst>
          </p:cNvPr>
          <p:cNvSpPr txBox="1"/>
          <p:nvPr/>
        </p:nvSpPr>
        <p:spPr>
          <a:xfrm>
            <a:off x="8703342" y="2709779"/>
            <a:ext cx="1891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Momentum shift: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4E9F19-D9EE-00FE-F219-3DF54067554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063" t="-291" r="59994" b="88020"/>
          <a:stretch>
            <a:fillRect/>
          </a:stretch>
        </p:blipFill>
        <p:spPr>
          <a:xfrm>
            <a:off x="8858992" y="3429001"/>
            <a:ext cx="486890" cy="4120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5914C5-B07B-F393-7CDB-152268D1311E}"/>
              </a:ext>
            </a:extLst>
          </p:cNvPr>
          <p:cNvSpPr txBox="1"/>
          <p:nvPr/>
        </p:nvSpPr>
        <p:spPr>
          <a:xfrm>
            <a:off x="8412325" y="6401582"/>
            <a:ext cx="3024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Source: Pablo </a:t>
            </a:r>
            <a:r>
              <a:rPr lang="en-GB" dirty="0" err="1"/>
              <a:t>Jarillo</a:t>
            </a:r>
            <a:r>
              <a:rPr lang="en-GB" dirty="0"/>
              <a:t>-Herrero</a:t>
            </a:r>
            <a:endParaRPr lang="en-CH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52067C-4239-45F7-DDC2-3FDBD25938A5}"/>
              </a:ext>
            </a:extLst>
          </p:cNvPr>
          <p:cNvSpPr txBox="1"/>
          <p:nvPr/>
        </p:nvSpPr>
        <p:spPr>
          <a:xfrm>
            <a:off x="8389256" y="4734342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Lopes dos Santos </a:t>
            </a:r>
            <a:r>
              <a:rPr lang="da-DK" i="1" dirty="0"/>
              <a:t>et al.</a:t>
            </a:r>
            <a:r>
              <a:rPr lang="da-DK" dirty="0"/>
              <a:t> PRL (2007)</a:t>
            </a:r>
            <a:br>
              <a:rPr lang="da-DK" dirty="0"/>
            </a:br>
            <a:r>
              <a:rPr lang="da-DK" dirty="0"/>
              <a:t>Li </a:t>
            </a:r>
            <a:r>
              <a:rPr lang="da-DK" i="1" dirty="0"/>
              <a:t>et al.</a:t>
            </a:r>
            <a:r>
              <a:rPr lang="da-DK" dirty="0"/>
              <a:t> </a:t>
            </a:r>
            <a:r>
              <a:rPr lang="da-DK" i="1" dirty="0"/>
              <a:t>Nature Phys</a:t>
            </a:r>
            <a:r>
              <a:rPr lang="da-DK" dirty="0"/>
              <a:t> (2010)</a:t>
            </a:r>
            <a:br>
              <a:rPr lang="da-DK" dirty="0"/>
            </a:br>
            <a:r>
              <a:rPr lang="da-DK" dirty="0"/>
              <a:t>Shallcross </a:t>
            </a:r>
            <a:r>
              <a:rPr lang="da-DK" i="1" dirty="0"/>
              <a:t>et al.</a:t>
            </a:r>
            <a:r>
              <a:rPr lang="da-DK" dirty="0"/>
              <a:t> PRB (2010)</a:t>
            </a:r>
            <a:br>
              <a:rPr lang="da-DK" dirty="0"/>
            </a:br>
            <a:r>
              <a:rPr lang="da-DK" dirty="0"/>
              <a:t>Suarez-Morell </a:t>
            </a:r>
            <a:r>
              <a:rPr lang="da-DK" i="1" dirty="0"/>
              <a:t>et al.</a:t>
            </a:r>
            <a:r>
              <a:rPr lang="da-DK" dirty="0"/>
              <a:t> PRB (2010)</a:t>
            </a:r>
            <a:br>
              <a:rPr lang="da-DK" dirty="0"/>
            </a:br>
            <a:r>
              <a:rPr lang="da-DK" dirty="0"/>
              <a:t>Mele, PRB (2010) &amp; (2011)</a:t>
            </a:r>
            <a:br>
              <a:rPr lang="da-DK" dirty="0"/>
            </a:br>
            <a:r>
              <a:rPr lang="da-DK" dirty="0"/>
              <a:t>Bistritzer &amp; MacDonald, PNAS (2011)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96407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  <p:bldP spid="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0D2839-B578-7BAD-3739-1276A7D0A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25" y="562124"/>
            <a:ext cx="2122203" cy="3358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97CC07-87B4-12F1-0BAA-F17C8EA8F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356" y="887335"/>
            <a:ext cx="3061441" cy="32944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ECDA86-2B75-042B-F103-E9CD679EE2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3866" y="1148919"/>
            <a:ext cx="3018886" cy="30328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8B3C4A-49E6-787E-AC8C-52F7BE3C8FD4}"/>
              </a:ext>
            </a:extLst>
          </p:cNvPr>
          <p:cNvSpPr txBox="1"/>
          <p:nvPr/>
        </p:nvSpPr>
        <p:spPr>
          <a:xfrm>
            <a:off x="916629" y="4770195"/>
            <a:ext cx="5670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Flat band condition reaches at “magic angle” 1.1 degree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EC5A99-6EC8-441E-321E-A9759FC32399}"/>
              </a:ext>
            </a:extLst>
          </p:cNvPr>
          <p:cNvSpPr txBox="1"/>
          <p:nvPr/>
        </p:nvSpPr>
        <p:spPr>
          <a:xfrm>
            <a:off x="8379994" y="5818819"/>
            <a:ext cx="61000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/>
              <a:t>Bistritzer</a:t>
            </a:r>
            <a:r>
              <a:rPr lang="en-GB" dirty="0"/>
              <a:t> &amp; MacDonald, </a:t>
            </a:r>
            <a:r>
              <a:rPr lang="en-GB" i="1" dirty="0"/>
              <a:t>PNAS</a:t>
            </a:r>
            <a:r>
              <a:rPr lang="en-GB" dirty="0"/>
              <a:t> (2011)</a:t>
            </a:r>
            <a:br>
              <a:rPr lang="en-GB" dirty="0"/>
            </a:br>
            <a:r>
              <a:rPr lang="en-GB" dirty="0"/>
              <a:t>Also: Li </a:t>
            </a:r>
            <a:r>
              <a:rPr lang="en-GB" i="1" dirty="0"/>
              <a:t>et al.</a:t>
            </a:r>
            <a:r>
              <a:rPr lang="en-GB" dirty="0"/>
              <a:t> </a:t>
            </a:r>
            <a:r>
              <a:rPr lang="en-GB" i="1" dirty="0"/>
              <a:t>Nature Phys.</a:t>
            </a:r>
            <a:r>
              <a:rPr lang="en-GB" dirty="0"/>
              <a:t> (2010)</a:t>
            </a:r>
            <a:br>
              <a:rPr lang="en-GB" dirty="0"/>
            </a:br>
            <a:r>
              <a:rPr lang="en-GB" dirty="0"/>
              <a:t>Suarez-Morell </a:t>
            </a:r>
            <a:r>
              <a:rPr lang="en-GB" i="1" dirty="0"/>
              <a:t>et al.</a:t>
            </a:r>
            <a:r>
              <a:rPr lang="en-GB" dirty="0"/>
              <a:t> </a:t>
            </a:r>
            <a:r>
              <a:rPr lang="en-GB" i="1" dirty="0"/>
              <a:t>PRB</a:t>
            </a:r>
            <a:r>
              <a:rPr lang="en-GB" dirty="0"/>
              <a:t> (2010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25007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B919F4B0-A45F-0B61-7882-AC36F2C0AEDF}"/>
              </a:ext>
            </a:extLst>
          </p:cNvPr>
          <p:cNvGrpSpPr/>
          <p:nvPr/>
        </p:nvGrpSpPr>
        <p:grpSpPr>
          <a:xfrm>
            <a:off x="7064130" y="-208054"/>
            <a:ext cx="5127870" cy="5001278"/>
            <a:chOff x="6867946" y="696458"/>
            <a:chExt cx="5127870" cy="50012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BA57E2E-08EC-0D09-2AB0-948547D73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67946" y="821232"/>
              <a:ext cx="5127870" cy="487650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211D591-1D2D-C9D5-6708-655CD7274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07952" y="696458"/>
              <a:ext cx="1846655" cy="249548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BA970A9-6E6F-F2F6-4C17-E498F8F9E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869" y="271413"/>
            <a:ext cx="4880123" cy="3432629"/>
          </a:xfrm>
          <a:prstGeom prst="rect">
            <a:avLst/>
          </a:prstGeom>
        </p:spPr>
      </p:pic>
      <p:sp>
        <p:nvSpPr>
          <p:cNvPr id="16" name="Right Arrow 15">
            <a:extLst>
              <a:ext uri="{FF2B5EF4-FFF2-40B4-BE49-F238E27FC236}">
                <a16:creationId xmlns:a16="http://schemas.microsoft.com/office/drawing/2014/main" id="{279BF528-FFA7-39A0-AEC4-5EC6863DADDC}"/>
              </a:ext>
            </a:extLst>
          </p:cNvPr>
          <p:cNvSpPr/>
          <p:nvPr/>
        </p:nvSpPr>
        <p:spPr>
          <a:xfrm>
            <a:off x="5453192" y="1534596"/>
            <a:ext cx="890337" cy="75798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C753AA-0895-AFFB-9A96-AE1018DD2446}"/>
              </a:ext>
            </a:extLst>
          </p:cNvPr>
          <p:cNvSpPr txBox="1"/>
          <p:nvPr/>
        </p:nvSpPr>
        <p:spPr>
          <a:xfrm>
            <a:off x="7864499" y="4838171"/>
            <a:ext cx="3986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Max 4 hole/electron per moiré unit cell</a:t>
            </a:r>
          </a:p>
          <a:p>
            <a:r>
              <a:rPr lang="en-GB" dirty="0"/>
              <a:t>due to Spin-valley degeneracy</a:t>
            </a:r>
            <a:endParaRPr lang="en-CH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EF04DA-D6D9-B234-B59C-EAF6BB9707F7}"/>
              </a:ext>
            </a:extLst>
          </p:cNvPr>
          <p:cNvSpPr txBox="1"/>
          <p:nvPr/>
        </p:nvSpPr>
        <p:spPr>
          <a:xfrm>
            <a:off x="7725879" y="2116832"/>
            <a:ext cx="45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AA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FB48DB-3A0F-47B7-D83E-7DA914665EBB}"/>
              </a:ext>
            </a:extLst>
          </p:cNvPr>
          <p:cNvSpPr txBox="1"/>
          <p:nvPr/>
        </p:nvSpPr>
        <p:spPr>
          <a:xfrm>
            <a:off x="7864499" y="2915058"/>
            <a:ext cx="460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AB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0ABC2A-D8B4-0084-250E-3C43016A7219}"/>
              </a:ext>
            </a:extLst>
          </p:cNvPr>
          <p:cNvSpPr txBox="1"/>
          <p:nvPr/>
        </p:nvSpPr>
        <p:spPr>
          <a:xfrm>
            <a:off x="7864499" y="1318607"/>
            <a:ext cx="457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BA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7B7CFBE-BC6C-B8FB-793D-5E330C0F8649}"/>
              </a:ext>
            </a:extLst>
          </p:cNvPr>
          <p:cNvGrpSpPr/>
          <p:nvPr/>
        </p:nvGrpSpPr>
        <p:grpSpPr>
          <a:xfrm>
            <a:off x="187989" y="3507874"/>
            <a:ext cx="6795575" cy="3350126"/>
            <a:chOff x="187989" y="3507874"/>
            <a:chExt cx="6795575" cy="335012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7B881E7-1D3C-3F1D-C591-3BA4C9141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462" b="61521"/>
            <a:stretch>
              <a:fillRect/>
            </a:stretch>
          </p:blipFill>
          <p:spPr>
            <a:xfrm>
              <a:off x="187989" y="4219087"/>
              <a:ext cx="3846239" cy="263891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9BF71DA-FADC-97AB-87FD-62B4417D5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36412"/>
            <a:stretch>
              <a:fillRect/>
            </a:stretch>
          </p:blipFill>
          <p:spPr>
            <a:xfrm>
              <a:off x="3922820" y="3507874"/>
              <a:ext cx="3060744" cy="3350126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3706582-4432-E397-988D-7E326F84D3FE}"/>
              </a:ext>
            </a:extLst>
          </p:cNvPr>
          <p:cNvSpPr txBox="1"/>
          <p:nvPr/>
        </p:nvSpPr>
        <p:spPr>
          <a:xfrm>
            <a:off x="7080601" y="6488668"/>
            <a:ext cx="6231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1" dirty="0">
                <a:solidFill>
                  <a:srgbClr val="222222"/>
                </a:solidFill>
                <a:effectLst/>
                <a:latin typeface="-apple-system"/>
              </a:rPr>
              <a:t>Nature</a:t>
            </a:r>
            <a:r>
              <a:rPr lang="en-GB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GB" b="1" i="0" dirty="0">
                <a:solidFill>
                  <a:srgbClr val="222222"/>
                </a:solidFill>
                <a:effectLst/>
                <a:latin typeface="-apple-system"/>
              </a:rPr>
              <a:t>556</a:t>
            </a:r>
            <a:r>
              <a:rPr lang="en-GB" b="0" i="0" dirty="0">
                <a:solidFill>
                  <a:srgbClr val="222222"/>
                </a:solidFill>
                <a:effectLst/>
                <a:latin typeface="-apple-system"/>
              </a:rPr>
              <a:t>, 43–50 (2018).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6696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19" grpId="0"/>
      <p:bldP spid="20" grpId="0"/>
      <p:bldP spid="21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CA8DC-B995-4E4B-D644-60EB1FBF0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06" y="-308644"/>
            <a:ext cx="10515600" cy="1325563"/>
          </a:xfrm>
        </p:spPr>
        <p:txBody>
          <a:bodyPr>
            <a:normAutofit/>
          </a:bodyPr>
          <a:lstStyle/>
          <a:p>
            <a:r>
              <a:rPr lang="en-CH" sz="2800" dirty="0"/>
              <a:t>Magic angle twisted 3 layer graphene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F09D06-3365-0976-F5E0-C356BB40B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74" y="888583"/>
            <a:ext cx="4177323" cy="23364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809C21-F2A4-42D9-66AA-369AF1362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82" y="3228333"/>
            <a:ext cx="2977706" cy="36296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25038D-599B-5B0B-87A3-7DC95F75A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4324" y="648828"/>
            <a:ext cx="6171370" cy="55603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7F8194D-875C-BA6E-D47F-AC5B938BB7CF}"/>
              </a:ext>
            </a:extLst>
          </p:cNvPr>
          <p:cNvSpPr txBox="1"/>
          <p:nvPr/>
        </p:nvSpPr>
        <p:spPr>
          <a:xfrm>
            <a:off x="6244390" y="6209171"/>
            <a:ext cx="61040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dirty="0"/>
              <a:t>Suppression with </a:t>
            </a:r>
            <a:r>
              <a:rPr lang="en-GB" i="1" dirty="0"/>
              <a:t>B</a:t>
            </a:r>
            <a:r>
              <a:rPr lang="en-GB" dirty="0"/>
              <a:t> and Josephson phase coherence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59CCD5-494F-7869-0F10-80B09CA906A6}"/>
              </a:ext>
            </a:extLst>
          </p:cNvPr>
          <p:cNvSpPr txBox="1"/>
          <p:nvPr/>
        </p:nvSpPr>
        <p:spPr>
          <a:xfrm>
            <a:off x="9296400" y="6577262"/>
            <a:ext cx="6186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1" dirty="0">
                <a:solidFill>
                  <a:srgbClr val="222222"/>
                </a:solidFill>
                <a:effectLst/>
                <a:latin typeface="-apple-system"/>
              </a:rPr>
              <a:t>Nature</a:t>
            </a:r>
            <a:r>
              <a:rPr lang="en-GB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GB" b="1" i="0" dirty="0">
                <a:solidFill>
                  <a:srgbClr val="222222"/>
                </a:solidFill>
                <a:effectLst/>
                <a:latin typeface="-apple-system"/>
              </a:rPr>
              <a:t>590</a:t>
            </a:r>
            <a:r>
              <a:rPr lang="en-GB" b="0" i="0" dirty="0">
                <a:solidFill>
                  <a:srgbClr val="222222"/>
                </a:solidFill>
                <a:effectLst/>
                <a:latin typeface="-apple-system"/>
              </a:rPr>
              <a:t>, 249–255 (2021).</a:t>
            </a:r>
            <a:endParaRPr lang="en-CH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090BD3-CDD9-F185-F9F2-251E9FF4571D}"/>
              </a:ext>
            </a:extLst>
          </p:cNvPr>
          <p:cNvSpPr/>
          <p:nvPr/>
        </p:nvSpPr>
        <p:spPr>
          <a:xfrm>
            <a:off x="485274" y="888583"/>
            <a:ext cx="407355" cy="308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7003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ABC44-AAE9-1EA4-62EA-A558B6719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Device of the Study</a:t>
            </a:r>
            <a:endParaRPr lang="en-CH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5E429E2-515D-5F08-C8B6-7383B03A4E55}"/>
              </a:ext>
            </a:extLst>
          </p:cNvPr>
          <p:cNvGrpSpPr/>
          <p:nvPr/>
        </p:nvGrpSpPr>
        <p:grpSpPr>
          <a:xfrm>
            <a:off x="5747530" y="1027906"/>
            <a:ext cx="5747578" cy="5270517"/>
            <a:chOff x="5779615" y="793741"/>
            <a:chExt cx="5747578" cy="527051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FA2D87-5753-9690-275D-C22A6EDD3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61758"/>
            <a:stretch>
              <a:fillRect/>
            </a:stretch>
          </p:blipFill>
          <p:spPr>
            <a:xfrm>
              <a:off x="5779615" y="793741"/>
              <a:ext cx="5747578" cy="527051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C048CA9-A1C8-2DE6-A6C6-0BF97C559D7C}"/>
                </a:ext>
              </a:extLst>
            </p:cNvPr>
            <p:cNvSpPr/>
            <p:nvPr/>
          </p:nvSpPr>
          <p:spPr>
            <a:xfrm>
              <a:off x="5779615" y="1027906"/>
              <a:ext cx="589101" cy="7848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3D50280-7F9E-2C64-23A2-B6B74C578018}"/>
              </a:ext>
            </a:extLst>
          </p:cNvPr>
          <p:cNvSpPr txBox="1"/>
          <p:nvPr/>
        </p:nvSpPr>
        <p:spPr>
          <a:xfrm>
            <a:off x="838200" y="2782669"/>
            <a:ext cx="3347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3Layer hBN barrier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</a:t>
            </a:r>
            <a:r>
              <a:rPr lang="en-CH" dirty="0"/>
              <a:t>adius of the junction = 1 um</a:t>
            </a:r>
          </a:p>
        </p:txBody>
      </p:sp>
    </p:spTree>
    <p:extLst>
      <p:ext uri="{BB962C8B-B14F-4D97-AF65-F5344CB8AC3E}">
        <p14:creationId xmlns:p14="http://schemas.microsoft.com/office/powerpoint/2010/main" val="2798171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1833F6B-71F4-DBD4-E9D7-EC11A87F8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8921" y="669373"/>
            <a:ext cx="2664366" cy="50816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A9B304-B992-FB49-C50F-DFCD4F1AE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2487" y="163908"/>
            <a:ext cx="2068713" cy="1648333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E44EE97-D4B1-2F8F-DE27-232C1E3B1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9050" r="30677"/>
          <a:stretch/>
        </p:blipFill>
        <p:spPr>
          <a:xfrm>
            <a:off x="385325" y="63136"/>
            <a:ext cx="3019973" cy="3498211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74ADAC80-EF1C-BC01-11F1-E26C5069FC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001"/>
          <a:stretch/>
        </p:blipFill>
        <p:spPr>
          <a:xfrm>
            <a:off x="337199" y="3429000"/>
            <a:ext cx="3002789" cy="3396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1BD99F-B4AF-CB12-888F-742965C58E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0604" y="584677"/>
            <a:ext cx="3147501" cy="52510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D6206A-78B1-AD25-81E5-AB6E3EF39E82}"/>
              </a:ext>
            </a:extLst>
          </p:cNvPr>
          <p:cNvSpPr txBox="1"/>
          <p:nvPr/>
        </p:nvSpPr>
        <p:spPr>
          <a:xfrm>
            <a:off x="8178800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GB" b="0" i="1" dirty="0">
                <a:solidFill>
                  <a:srgbClr val="222222"/>
                </a:solidFill>
                <a:effectLst/>
                <a:latin typeface="-apple-system"/>
              </a:rPr>
              <a:t>Nature</a:t>
            </a:r>
            <a:r>
              <a:rPr lang="en-GB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GB" b="1" i="0" dirty="0">
                <a:solidFill>
                  <a:srgbClr val="222222"/>
                </a:solidFill>
                <a:effectLst/>
                <a:latin typeface="-apple-system"/>
              </a:rPr>
              <a:t>606</a:t>
            </a:r>
            <a:r>
              <a:rPr lang="en-GB" b="0" i="0" dirty="0">
                <a:solidFill>
                  <a:srgbClr val="222222"/>
                </a:solidFill>
                <a:effectLst/>
                <a:latin typeface="-apple-system"/>
              </a:rPr>
              <a:t>, 494–500 (2022)</a:t>
            </a:r>
            <a:endParaRPr lang="en-CH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D307F53-D215-6769-E9D8-0F1529D8F768}"/>
              </a:ext>
            </a:extLst>
          </p:cNvPr>
          <p:cNvCxnSpPr/>
          <p:nvPr/>
        </p:nvCxnSpPr>
        <p:spPr>
          <a:xfrm>
            <a:off x="829733" y="5499100"/>
            <a:ext cx="2341034" cy="0"/>
          </a:xfrm>
          <a:prstGeom prst="line">
            <a:avLst/>
          </a:prstGeom>
          <a:ln w="28575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983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F2C9D-34BA-C4B1-E980-C7924B4B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6F421-C8FD-8749-D652-40C662862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A2183F-3ADD-9DEC-6FD4-EAD8E75ED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82" y="213864"/>
            <a:ext cx="11650701" cy="64302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2056062-BC54-8B02-4A32-BDFD0D25E02C}"/>
              </a:ext>
            </a:extLst>
          </p:cNvPr>
          <p:cNvSpPr/>
          <p:nvPr/>
        </p:nvSpPr>
        <p:spPr>
          <a:xfrm>
            <a:off x="8550442" y="213864"/>
            <a:ext cx="3311641" cy="6430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73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1ACE69-4429-C3C9-8D41-B72768EFD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34" y="736599"/>
            <a:ext cx="3088247" cy="52154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BA2C326-2915-9558-5519-95B9D35AB186}"/>
              </a:ext>
            </a:extLst>
          </p:cNvPr>
          <p:cNvSpPr txBox="1"/>
          <p:nvPr/>
        </p:nvSpPr>
        <p:spPr>
          <a:xfrm>
            <a:off x="220134" y="160866"/>
            <a:ext cx="3945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Coexistence of two gaps</a:t>
            </a:r>
            <a:endParaRPr lang="en-CH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AF9443-C41B-5E61-9FCC-DCC247206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392" y="852689"/>
            <a:ext cx="4686722" cy="470558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300D257-3188-3B92-F366-0E3194CDDDE5}"/>
                  </a:ext>
                </a:extLst>
              </p14:cNvPr>
              <p14:cNvContentPartPr/>
              <p14:nvPr/>
            </p14:nvContentPartPr>
            <p14:xfrm>
              <a:off x="2013486" y="2016493"/>
              <a:ext cx="196200" cy="4507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300D257-3188-3B92-F366-0E3194CDDDE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95846" y="1998853"/>
                <a:ext cx="231840" cy="48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5333F14-B2B7-34C3-11BA-9EAF18B0A567}"/>
                  </a:ext>
                </a:extLst>
              </p14:cNvPr>
              <p14:cNvContentPartPr/>
              <p14:nvPr/>
            </p14:nvContentPartPr>
            <p14:xfrm>
              <a:off x="1719726" y="2016493"/>
              <a:ext cx="222480" cy="4312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5333F14-B2B7-34C3-11BA-9EAF18B0A56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02086" y="1998853"/>
                <a:ext cx="258120" cy="46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7E13F65-2C5C-9380-751F-7770F5966936}"/>
                  </a:ext>
                </a:extLst>
              </p14:cNvPr>
              <p14:cNvContentPartPr/>
              <p14:nvPr/>
            </p14:nvContentPartPr>
            <p14:xfrm>
              <a:off x="1998366" y="4227253"/>
              <a:ext cx="131040" cy="5720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7E13F65-2C5C-9380-751F-7770F596693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80366" y="4209253"/>
                <a:ext cx="166680" cy="60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4DE21B8-7593-B3C7-3140-7EFDD12E78D0}"/>
                  </a:ext>
                </a:extLst>
              </p14:cNvPr>
              <p14:cNvContentPartPr/>
              <p14:nvPr/>
            </p14:nvContentPartPr>
            <p14:xfrm>
              <a:off x="1834926" y="4253533"/>
              <a:ext cx="104760" cy="522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4DE21B8-7593-B3C7-3140-7EFDD12E78D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17286" y="4235533"/>
                <a:ext cx="140400" cy="55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234F1A3-D09E-E6BD-D48C-8FEF375ABE51}"/>
                  </a:ext>
                </a:extLst>
              </p14:cNvPr>
              <p14:cNvContentPartPr/>
              <p14:nvPr/>
            </p14:nvContentPartPr>
            <p14:xfrm>
              <a:off x="1965606" y="1808053"/>
              <a:ext cx="19800" cy="7772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234F1A3-D09E-E6BD-D48C-8FEF375ABE5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47606" y="1790053"/>
                <a:ext cx="55440" cy="81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544F7D6-2600-CB97-28D4-1FCB858A907E}"/>
                  </a:ext>
                </a:extLst>
              </p14:cNvPr>
              <p14:cNvContentPartPr/>
              <p14:nvPr/>
            </p14:nvContentPartPr>
            <p14:xfrm>
              <a:off x="1951206" y="4204213"/>
              <a:ext cx="19800" cy="7578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544F7D6-2600-CB97-28D4-1FCB858A907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933206" y="4186213"/>
                <a:ext cx="55440" cy="793440"/>
              </a:xfrm>
              <a:prstGeom prst="rect">
                <a:avLst/>
              </a:prstGeom>
            </p:spPr>
          </p:pic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441E53-0946-A25B-5A20-804EBE26E246}"/>
              </a:ext>
            </a:extLst>
          </p:cNvPr>
          <p:cNvCxnSpPr>
            <a:cxnSpLocks/>
          </p:cNvCxnSpPr>
          <p:nvPr/>
        </p:nvCxnSpPr>
        <p:spPr>
          <a:xfrm>
            <a:off x="826370" y="2098843"/>
            <a:ext cx="2272430" cy="0"/>
          </a:xfrm>
          <a:prstGeom prst="line">
            <a:avLst/>
          </a:prstGeom>
          <a:ln w="5715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24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1BA2C326-2915-9558-5519-95B9D35AB186}"/>
              </a:ext>
            </a:extLst>
          </p:cNvPr>
          <p:cNvSpPr txBox="1"/>
          <p:nvPr/>
        </p:nvSpPr>
        <p:spPr>
          <a:xfrm>
            <a:off x="220134" y="160866"/>
            <a:ext cx="4151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Temperature dependence</a:t>
            </a:r>
            <a:endParaRPr lang="en-CH" sz="28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A009CD-F5F4-9747-1C33-8691008B35F5}"/>
              </a:ext>
            </a:extLst>
          </p:cNvPr>
          <p:cNvGrpSpPr/>
          <p:nvPr/>
        </p:nvGrpSpPr>
        <p:grpSpPr>
          <a:xfrm>
            <a:off x="1015287" y="1475493"/>
            <a:ext cx="4151146" cy="4311151"/>
            <a:chOff x="752102" y="1081526"/>
            <a:chExt cx="4151146" cy="431115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776AE05-3834-FAB9-FC8C-5C7AB5221C20}"/>
                </a:ext>
              </a:extLst>
            </p:cNvPr>
            <p:cNvGrpSpPr/>
            <p:nvPr/>
          </p:nvGrpSpPr>
          <p:grpSpPr>
            <a:xfrm>
              <a:off x="752102" y="1081526"/>
              <a:ext cx="4151146" cy="4311151"/>
              <a:chOff x="752102" y="1081526"/>
              <a:chExt cx="4151146" cy="431115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12E6F420-85F8-9B6D-CEAF-0487318542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50025" b="48802"/>
              <a:stretch/>
            </p:blipFill>
            <p:spPr>
              <a:xfrm>
                <a:off x="752102" y="1081526"/>
                <a:ext cx="4151146" cy="4270511"/>
              </a:xfrm>
              <a:prstGeom prst="rect">
                <a:avLst/>
              </a:prstGeom>
            </p:spPr>
          </p:pic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3658D27-5FF8-5608-9EC1-10681EAFBAB1}"/>
                  </a:ext>
                </a:extLst>
              </p:cNvPr>
              <p:cNvSpPr/>
              <p:nvPr/>
            </p:nvSpPr>
            <p:spPr>
              <a:xfrm>
                <a:off x="1076960" y="1081526"/>
                <a:ext cx="325120" cy="5237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2CF261D-B03F-38B1-1F2A-DB1EF6567D94}"/>
                  </a:ext>
                </a:extLst>
              </p:cNvPr>
              <p:cNvSpPr/>
              <p:nvPr/>
            </p:nvSpPr>
            <p:spPr>
              <a:xfrm>
                <a:off x="1036320" y="4868923"/>
                <a:ext cx="325120" cy="5237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4FFEB6-B5F5-1E31-EC86-EE08B05145DD}"/>
                </a:ext>
              </a:extLst>
            </p:cNvPr>
            <p:cNvSpPr txBox="1"/>
            <p:nvPr/>
          </p:nvSpPr>
          <p:spPr>
            <a:xfrm>
              <a:off x="2056004" y="1081526"/>
              <a:ext cx="18803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L</a:t>
              </a:r>
              <a:r>
                <a:rPr lang="en-CH" dirty="0"/>
                <a:t>G fills up rapidly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6B7E52-14DC-D510-EF02-DCBB2E658508}"/>
              </a:ext>
            </a:extLst>
          </p:cNvPr>
          <p:cNvGrpSpPr/>
          <p:nvPr/>
        </p:nvGrpSpPr>
        <p:grpSpPr>
          <a:xfrm>
            <a:off x="6179848" y="1172269"/>
            <a:ext cx="4162685" cy="4888832"/>
            <a:chOff x="5286183" y="739808"/>
            <a:chExt cx="4162685" cy="488883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E0E8030-F2D6-9F98-B1A0-37120287BA5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86183" y="739808"/>
              <a:ext cx="4162685" cy="4888832"/>
              <a:chOff x="5103707" y="1150363"/>
              <a:chExt cx="2650066" cy="3112348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4140A36A-C2F4-A3B9-D956-E6F1C67A7E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50025" b="48802"/>
              <a:stretch/>
            </p:blipFill>
            <p:spPr>
              <a:xfrm>
                <a:off x="5103707" y="1343403"/>
                <a:ext cx="2650066" cy="2726268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091859C-47D7-B46E-97DB-59238A80895C}"/>
                  </a:ext>
                </a:extLst>
              </p:cNvPr>
              <p:cNvSpPr/>
              <p:nvPr/>
            </p:nvSpPr>
            <p:spPr>
              <a:xfrm>
                <a:off x="5164264" y="1150363"/>
                <a:ext cx="325120" cy="5237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5D627E2-382C-DE9F-4CE5-687598CB1D31}"/>
                  </a:ext>
                </a:extLst>
              </p:cNvPr>
              <p:cNvSpPr/>
              <p:nvPr/>
            </p:nvSpPr>
            <p:spPr>
              <a:xfrm>
                <a:off x="5146928" y="3738957"/>
                <a:ext cx="325120" cy="5237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9EC41A5-D0C3-3E48-0023-069ABCEC846D}"/>
                </a:ext>
              </a:extLst>
            </p:cNvPr>
            <p:cNvSpPr txBox="1"/>
            <p:nvPr/>
          </p:nvSpPr>
          <p:spPr>
            <a:xfrm>
              <a:off x="6804683" y="1112098"/>
              <a:ext cx="22615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dirty="0"/>
                <a:t>HG is less T sensitive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84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ADC89-5B7C-9448-7824-D5E7CDFB4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504" y="2766218"/>
            <a:ext cx="10515600" cy="1325563"/>
          </a:xfrm>
        </p:spPr>
        <p:txBody>
          <a:bodyPr/>
          <a:lstStyle/>
          <a:p>
            <a:r>
              <a:rPr lang="en-CH" dirty="0"/>
              <a:t>Introduction to Graphene multilayer devices</a:t>
            </a:r>
          </a:p>
        </p:txBody>
      </p:sp>
    </p:spTree>
    <p:extLst>
      <p:ext uri="{BB962C8B-B14F-4D97-AF65-F5344CB8AC3E}">
        <p14:creationId xmlns:p14="http://schemas.microsoft.com/office/powerpoint/2010/main" val="2223992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1BA2C326-2915-9558-5519-95B9D35AB186}"/>
              </a:ext>
            </a:extLst>
          </p:cNvPr>
          <p:cNvSpPr txBox="1"/>
          <p:nvPr/>
        </p:nvSpPr>
        <p:spPr>
          <a:xfrm>
            <a:off x="220134" y="160866"/>
            <a:ext cx="5126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Perpendicular field dependence</a:t>
            </a:r>
            <a:endParaRPr lang="en-CH" sz="28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BB3D379-22E7-D7B3-8649-6C927A6FF2C6}"/>
              </a:ext>
            </a:extLst>
          </p:cNvPr>
          <p:cNvGrpSpPr/>
          <p:nvPr/>
        </p:nvGrpSpPr>
        <p:grpSpPr>
          <a:xfrm>
            <a:off x="100435" y="587711"/>
            <a:ext cx="4623600" cy="4980444"/>
            <a:chOff x="706428" y="684086"/>
            <a:chExt cx="4623600" cy="498044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2E2D138-292B-E768-3D40-11A5670CF83A}"/>
                </a:ext>
              </a:extLst>
            </p:cNvPr>
            <p:cNvGrpSpPr/>
            <p:nvPr/>
          </p:nvGrpSpPr>
          <p:grpSpPr>
            <a:xfrm>
              <a:off x="706428" y="684086"/>
              <a:ext cx="4623600" cy="4980444"/>
              <a:chOff x="706428" y="684086"/>
              <a:chExt cx="4623600" cy="4980444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12E6F420-85F8-9B6D-CEAF-0487318542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50000" r="50241"/>
              <a:stretch/>
            </p:blipFill>
            <p:spPr>
              <a:xfrm>
                <a:off x="706428" y="999064"/>
                <a:ext cx="4623600" cy="4665466"/>
              </a:xfrm>
              <a:prstGeom prst="rect">
                <a:avLst/>
              </a:prstGeom>
            </p:spPr>
          </p:pic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16C5AA3-8D86-58CA-EB20-AE88ABEE5F6F}"/>
                  </a:ext>
                </a:extLst>
              </p:cNvPr>
              <p:cNvSpPr/>
              <p:nvPr/>
            </p:nvSpPr>
            <p:spPr>
              <a:xfrm>
                <a:off x="847947" y="684086"/>
                <a:ext cx="510694" cy="8227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FA839B5-2EF1-686C-4939-0FEAACF7D42B}"/>
                </a:ext>
              </a:extLst>
            </p:cNvPr>
            <p:cNvSpPr txBox="1"/>
            <p:nvPr/>
          </p:nvSpPr>
          <p:spPr>
            <a:xfrm>
              <a:off x="2412235" y="910772"/>
              <a:ext cx="18803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L</a:t>
              </a:r>
              <a:r>
                <a:rPr lang="en-CH" dirty="0"/>
                <a:t>G fills up rapidly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974DBA4-735D-5DF6-7DC8-C0BC60B8D032}"/>
              </a:ext>
            </a:extLst>
          </p:cNvPr>
          <p:cNvGrpSpPr/>
          <p:nvPr/>
        </p:nvGrpSpPr>
        <p:grpSpPr>
          <a:xfrm>
            <a:off x="4567510" y="464431"/>
            <a:ext cx="4906555" cy="5183697"/>
            <a:chOff x="6096000" y="587711"/>
            <a:chExt cx="4906555" cy="518369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A35BCF3-D1AB-39E6-C860-C0B3106F931A}"/>
                </a:ext>
              </a:extLst>
            </p:cNvPr>
            <p:cNvGrpSpPr/>
            <p:nvPr/>
          </p:nvGrpSpPr>
          <p:grpSpPr>
            <a:xfrm>
              <a:off x="6096000" y="587711"/>
              <a:ext cx="4906555" cy="5183697"/>
              <a:chOff x="6096000" y="587711"/>
              <a:chExt cx="4906555" cy="5183697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10597441-D5CF-E8EA-C8D3-10E8227458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8379" t="50000"/>
              <a:stretch/>
            </p:blipFill>
            <p:spPr>
              <a:xfrm>
                <a:off x="6096000" y="999064"/>
                <a:ext cx="4906555" cy="4772344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F94DD0C-318C-2EF4-7855-D1341DFB1B61}"/>
                  </a:ext>
                </a:extLst>
              </p:cNvPr>
              <p:cNvSpPr/>
              <p:nvPr/>
            </p:nvSpPr>
            <p:spPr>
              <a:xfrm>
                <a:off x="6549680" y="587711"/>
                <a:ext cx="510694" cy="8227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1BDA95-1DC1-2C01-0F6A-4D246BE7A7C4}"/>
                </a:ext>
              </a:extLst>
            </p:cNvPr>
            <p:cNvSpPr txBox="1"/>
            <p:nvPr/>
          </p:nvSpPr>
          <p:spPr>
            <a:xfrm>
              <a:off x="8083467" y="883393"/>
              <a:ext cx="16962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B</a:t>
              </a:r>
              <a:r>
                <a:rPr lang="en-CH" dirty="0"/>
                <a:t>arely changes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92C973BD-1158-5465-C99A-E46C77CC4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172" y="5443446"/>
            <a:ext cx="7540393" cy="141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1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71F03-5129-A158-5512-48B060EA0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Focusing on lower energy gap</a:t>
            </a:r>
            <a:endParaRPr lang="en-CH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839FB-908B-AAB4-478A-78DF370E61E1}"/>
              </a:ext>
            </a:extLst>
          </p:cNvPr>
          <p:cNvSpPr txBox="1"/>
          <p:nvPr/>
        </p:nvSpPr>
        <p:spPr>
          <a:xfrm>
            <a:off x="1477598" y="5774210"/>
            <a:ext cx="411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1" dirty="0" err="1">
                <a:solidFill>
                  <a:srgbClr val="242021"/>
                </a:solidFill>
                <a:effectLst/>
                <a:latin typeface="BentonSansCondensed-Italic"/>
              </a:rPr>
              <a:t>dI</a:t>
            </a:r>
            <a:r>
              <a:rPr lang="en-GB" sz="1800" b="0" i="0" dirty="0">
                <a:solidFill>
                  <a:srgbClr val="242021"/>
                </a:solidFill>
                <a:effectLst/>
                <a:latin typeface="BentonSansCond-Regular"/>
              </a:rPr>
              <a:t>/</a:t>
            </a:r>
            <a:r>
              <a:rPr lang="en-GB" sz="1800" b="0" i="1" dirty="0" err="1">
                <a:solidFill>
                  <a:srgbClr val="242021"/>
                </a:solidFill>
                <a:effectLst/>
                <a:latin typeface="BentonSansCondensed-Italic"/>
              </a:rPr>
              <a:t>dV</a:t>
            </a:r>
            <a:r>
              <a:rPr lang="en-GB" sz="1800" b="0" i="1" dirty="0">
                <a:solidFill>
                  <a:srgbClr val="242021"/>
                </a:solidFill>
                <a:effectLst/>
                <a:latin typeface="BentonSansCondensed-Italic"/>
              </a:rPr>
              <a:t> </a:t>
            </a:r>
            <a:r>
              <a:rPr lang="en-GB" sz="1800" b="0" i="0" dirty="0">
                <a:solidFill>
                  <a:srgbClr val="242021"/>
                </a:solidFill>
                <a:effectLst/>
                <a:latin typeface="BentonSansCond-Regular"/>
              </a:rPr>
              <a:t>versus </a:t>
            </a:r>
            <a:r>
              <a:rPr lang="en-GB" sz="1800" b="0" i="1" dirty="0">
                <a:solidFill>
                  <a:srgbClr val="242021"/>
                </a:solidFill>
                <a:effectLst/>
                <a:latin typeface="BentonSansCondensed-Italic"/>
              </a:rPr>
              <a:t>V</a:t>
            </a:r>
            <a:r>
              <a:rPr lang="en-GB" sz="800" b="0" i="0" dirty="0">
                <a:solidFill>
                  <a:srgbClr val="242021"/>
                </a:solidFill>
                <a:effectLst/>
                <a:latin typeface="BentonSansCond-Regular"/>
              </a:rPr>
              <a:t>int </a:t>
            </a:r>
            <a:r>
              <a:rPr lang="en-GB" sz="1800" b="0" i="0" dirty="0">
                <a:solidFill>
                  <a:srgbClr val="242021"/>
                </a:solidFill>
                <a:effectLst/>
                <a:latin typeface="BentonSansCond-Regular"/>
              </a:rPr>
              <a:t>at </a:t>
            </a:r>
            <a:r>
              <a:rPr lang="en-GB" sz="1800" b="0" i="1" dirty="0">
                <a:solidFill>
                  <a:srgbClr val="242021"/>
                </a:solidFill>
                <a:effectLst/>
                <a:latin typeface="BentonSansCondensed-Italic"/>
              </a:rPr>
              <a:t>V</a:t>
            </a:r>
            <a:r>
              <a:rPr lang="en-GB" sz="800" b="0" i="0" dirty="0">
                <a:solidFill>
                  <a:srgbClr val="242021"/>
                </a:solidFill>
                <a:effectLst/>
                <a:latin typeface="BentonSansCond-Regular"/>
              </a:rPr>
              <a:t>TG </a:t>
            </a:r>
            <a:r>
              <a:rPr lang="en-GB" sz="1800" b="0" i="0" dirty="0">
                <a:solidFill>
                  <a:srgbClr val="242021"/>
                </a:solidFill>
                <a:effectLst/>
                <a:latin typeface="STIX-Regular"/>
              </a:rPr>
              <a:t>= -</a:t>
            </a:r>
            <a:r>
              <a:rPr lang="en-GB" sz="1800" b="0" i="0" dirty="0">
                <a:solidFill>
                  <a:srgbClr val="242021"/>
                </a:solidFill>
                <a:effectLst/>
                <a:latin typeface="BentonSansCond-Regular"/>
              </a:rPr>
              <a:t>4.55 V</a:t>
            </a:r>
            <a:endParaRPr lang="en-CH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05F40B-8BD7-7EC4-F662-FA0B0CF53794}"/>
              </a:ext>
            </a:extLst>
          </p:cNvPr>
          <p:cNvGrpSpPr/>
          <p:nvPr/>
        </p:nvGrpSpPr>
        <p:grpSpPr>
          <a:xfrm>
            <a:off x="8123402" y="1412123"/>
            <a:ext cx="3574964" cy="4104215"/>
            <a:chOff x="5770487" y="1526563"/>
            <a:chExt cx="3574964" cy="410421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88D677-6079-9A06-4B38-7AB06F757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25834" y="1690688"/>
              <a:ext cx="3319617" cy="356605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58DA4F9-9361-0223-33B4-3C018510372F}"/>
                </a:ext>
              </a:extLst>
            </p:cNvPr>
            <p:cNvSpPr/>
            <p:nvPr/>
          </p:nvSpPr>
          <p:spPr>
            <a:xfrm>
              <a:off x="5770487" y="5032095"/>
              <a:ext cx="510694" cy="5986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463F03A-0115-A2B0-7194-E69B827C5B36}"/>
                </a:ext>
              </a:extLst>
            </p:cNvPr>
            <p:cNvSpPr/>
            <p:nvPr/>
          </p:nvSpPr>
          <p:spPr>
            <a:xfrm flipH="1">
              <a:off x="5840653" y="1526563"/>
              <a:ext cx="510694" cy="5986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6DC3A9-C54C-81C6-258F-247892B4D8EC}"/>
              </a:ext>
            </a:extLst>
          </p:cNvPr>
          <p:cNvGrpSpPr/>
          <p:nvPr/>
        </p:nvGrpSpPr>
        <p:grpSpPr>
          <a:xfrm>
            <a:off x="966904" y="1327489"/>
            <a:ext cx="3711464" cy="4115959"/>
            <a:chOff x="966904" y="1327489"/>
            <a:chExt cx="3711464" cy="411595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39EC4F-357C-531D-1A24-7974B05CE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1769" y="1374490"/>
              <a:ext cx="3626599" cy="386328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ED9812-2337-1C48-4181-6771EE0A0FAA}"/>
                </a:ext>
              </a:extLst>
            </p:cNvPr>
            <p:cNvSpPr/>
            <p:nvPr/>
          </p:nvSpPr>
          <p:spPr>
            <a:xfrm>
              <a:off x="966904" y="5032096"/>
              <a:ext cx="510694" cy="4113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17519CC-052F-86B7-C167-7F290D3A0CEA}"/>
                </a:ext>
              </a:extLst>
            </p:cNvPr>
            <p:cNvSpPr/>
            <p:nvPr/>
          </p:nvSpPr>
          <p:spPr>
            <a:xfrm>
              <a:off x="1010440" y="1327489"/>
              <a:ext cx="510694" cy="5986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B2CC168-A20A-A249-8B1D-F8FA61433DB0}"/>
              </a:ext>
            </a:extLst>
          </p:cNvPr>
          <p:cNvSpPr txBox="1"/>
          <p:nvPr/>
        </p:nvSpPr>
        <p:spPr>
          <a:xfrm>
            <a:off x="5022934" y="3059668"/>
            <a:ext cx="2914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Normalize to the HG figures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4BA18CC-200F-0C32-6042-2CC9EFB4C66F}"/>
              </a:ext>
            </a:extLst>
          </p:cNvPr>
          <p:cNvSpPr/>
          <p:nvPr/>
        </p:nvSpPr>
        <p:spPr>
          <a:xfrm>
            <a:off x="5538000" y="3640973"/>
            <a:ext cx="1652056" cy="32446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3543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4AFE7-26E2-2922-68F5-5D79E3070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-168275"/>
            <a:ext cx="10515600" cy="1325563"/>
          </a:xfrm>
        </p:spPr>
        <p:txBody>
          <a:bodyPr/>
          <a:lstStyle/>
          <a:p>
            <a:r>
              <a:rPr lang="en-GB" dirty="0" err="1"/>
              <a:t>Nodeless</a:t>
            </a:r>
            <a:r>
              <a:rPr lang="en-GB" dirty="0"/>
              <a:t> SC</a:t>
            </a:r>
            <a:endParaRPr lang="en-CH" dirty="0"/>
          </a:p>
        </p:txBody>
      </p:sp>
      <p:pic>
        <p:nvPicPr>
          <p:cNvPr id="14" name="Content Placeholder 13" descr="A diagram of a circle with arrows and lines&#10;&#10;Description automatically generated">
            <a:extLst>
              <a:ext uri="{FF2B5EF4-FFF2-40B4-BE49-F238E27FC236}">
                <a16:creationId xmlns:a16="http://schemas.microsoft.com/office/drawing/2014/main" id="{EAEB6C7C-7CEA-7144-4869-30E272F86A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12" y="798755"/>
            <a:ext cx="4560645" cy="4560645"/>
          </a:xfrm>
        </p:spPr>
      </p:pic>
      <p:pic>
        <p:nvPicPr>
          <p:cNvPr id="19" name="Picture 18" descr="A diagram of a graph&#10;&#10;Description automatically generated">
            <a:extLst>
              <a:ext uri="{FF2B5EF4-FFF2-40B4-BE49-F238E27FC236}">
                <a16:creationId xmlns:a16="http://schemas.microsoft.com/office/drawing/2014/main" id="{7A7CA713-9A61-0FD7-CA9C-DD3625886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846" y="1489483"/>
            <a:ext cx="2534354" cy="38015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EEE7620-5B8C-FA29-C1E1-90637BE490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267" t="33618" r="4159" b="6355"/>
          <a:stretch/>
        </p:blipFill>
        <p:spPr>
          <a:xfrm>
            <a:off x="914400" y="5513145"/>
            <a:ext cx="4445000" cy="1092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5EECD9-C3A1-C1E9-374F-907E25DD191C}"/>
              </a:ext>
            </a:extLst>
          </p:cNvPr>
          <p:cNvSpPr txBox="1"/>
          <p:nvPr/>
        </p:nvSpPr>
        <p:spPr>
          <a:xfrm>
            <a:off x="6374989" y="6488668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Ref: Talk from </a:t>
            </a:r>
            <a:r>
              <a:rPr lang="en-GB" b="0" i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Kevin Nuckolls (Yazdani group) YouTube 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1285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370FEFF-23F1-E67F-E192-2270848E350C}"/>
              </a:ext>
            </a:extLst>
          </p:cNvPr>
          <p:cNvGrpSpPr>
            <a:grpSpLocks noChangeAspect="1"/>
          </p:cNvGrpSpPr>
          <p:nvPr/>
        </p:nvGrpSpPr>
        <p:grpSpPr>
          <a:xfrm>
            <a:off x="431800" y="393581"/>
            <a:ext cx="5283200" cy="5181538"/>
            <a:chOff x="5647267" y="404395"/>
            <a:chExt cx="6159973" cy="6041440"/>
          </a:xfrm>
        </p:grpSpPr>
        <p:pic>
          <p:nvPicPr>
            <p:cNvPr id="11" name="Picture 10" descr="A diagram of a circle with different angles and lines&#10;&#10;Description automatically generated with medium confidence">
              <a:extLst>
                <a:ext uri="{FF2B5EF4-FFF2-40B4-BE49-F238E27FC236}">
                  <a16:creationId xmlns:a16="http://schemas.microsoft.com/office/drawing/2014/main" id="{019BFB2F-EF13-1DCE-EB9F-4D7DBC04E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5800" y="404395"/>
              <a:ext cx="6041440" cy="604144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C9BDE0-31DD-3DC4-FCE5-A16AC7CF3A85}"/>
                </a:ext>
              </a:extLst>
            </p:cNvPr>
            <p:cNvSpPr/>
            <p:nvPr/>
          </p:nvSpPr>
          <p:spPr>
            <a:xfrm>
              <a:off x="5647267" y="753533"/>
              <a:ext cx="1921933" cy="13255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0DFB1CB-8A06-6826-6291-B23E19A95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-159273"/>
            <a:ext cx="10515600" cy="1325563"/>
          </a:xfrm>
        </p:spPr>
        <p:txBody>
          <a:bodyPr/>
          <a:lstStyle/>
          <a:p>
            <a:r>
              <a:rPr lang="en-GB" dirty="0"/>
              <a:t>Nodal SC</a:t>
            </a:r>
            <a:endParaRPr lang="en-CH" dirty="0"/>
          </a:p>
        </p:txBody>
      </p:sp>
      <p:pic>
        <p:nvPicPr>
          <p:cNvPr id="9" name="Picture 8" descr="A diagram of a function&#10;&#10;Description automatically generated">
            <a:extLst>
              <a:ext uri="{FF2B5EF4-FFF2-40B4-BE49-F238E27FC236}">
                <a16:creationId xmlns:a16="http://schemas.microsoft.com/office/drawing/2014/main" id="{19277C9F-3C61-DF9A-C7B6-944FFC8D9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365" y="1371601"/>
            <a:ext cx="2523067" cy="3784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0322B7-30D6-1CE2-EDC7-AEE4E3042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392" y="5471880"/>
            <a:ext cx="5848608" cy="109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8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AA3A72-A02E-AFB0-4957-56FB66EDE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303" y="237260"/>
            <a:ext cx="5117704" cy="60590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47E889-C179-C776-8D9D-11881056341F}"/>
              </a:ext>
            </a:extLst>
          </p:cNvPr>
          <p:cNvSpPr txBox="1"/>
          <p:nvPr/>
        </p:nvSpPr>
        <p:spPr>
          <a:xfrm>
            <a:off x="280219" y="237260"/>
            <a:ext cx="4765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800" dirty="0">
                <a:latin typeface="+mj-lt"/>
              </a:rPr>
              <a:t>Nodal fit looks slightly better(?!)</a:t>
            </a:r>
          </a:p>
        </p:txBody>
      </p:sp>
    </p:spTree>
    <p:extLst>
      <p:ext uri="{BB962C8B-B14F-4D97-AF65-F5344CB8AC3E}">
        <p14:creationId xmlns:p14="http://schemas.microsoft.com/office/powerpoint/2010/main" val="16879419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5673A-1229-E3BA-224C-6F1C8C050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271" y="-298552"/>
            <a:ext cx="10515600" cy="1325563"/>
          </a:xfrm>
        </p:spPr>
        <p:txBody>
          <a:bodyPr>
            <a:normAutofit/>
          </a:bodyPr>
          <a:lstStyle/>
          <a:p>
            <a:r>
              <a:rPr lang="en-CH" sz="2800" dirty="0"/>
              <a:t>Other evidences of nodal SC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84FA04-C338-58BB-C794-D74D03015BB9}"/>
              </a:ext>
            </a:extLst>
          </p:cNvPr>
          <p:cNvSpPr txBox="1"/>
          <p:nvPr/>
        </p:nvSpPr>
        <p:spPr>
          <a:xfrm>
            <a:off x="5227148" y="5357899"/>
            <a:ext cx="520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Linear gap filling of zero bias conductance below Tc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39EA727-4BA8-BB4E-29D7-6A4399E34906}"/>
              </a:ext>
            </a:extLst>
          </p:cNvPr>
          <p:cNvGrpSpPr/>
          <p:nvPr/>
        </p:nvGrpSpPr>
        <p:grpSpPr>
          <a:xfrm>
            <a:off x="1112200" y="648929"/>
            <a:ext cx="2964910" cy="5915447"/>
            <a:chOff x="4613545" y="339213"/>
            <a:chExt cx="2964910" cy="591544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59CE624-986B-67B9-60ED-843880352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082"/>
            <a:stretch>
              <a:fillRect/>
            </a:stretch>
          </p:blipFill>
          <p:spPr>
            <a:xfrm>
              <a:off x="4613545" y="603340"/>
              <a:ext cx="2964910" cy="56513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86CBB26-BFF8-A803-3A4B-08C9672DB513}"/>
                </a:ext>
              </a:extLst>
            </p:cNvPr>
            <p:cNvSpPr/>
            <p:nvPr/>
          </p:nvSpPr>
          <p:spPr>
            <a:xfrm>
              <a:off x="4763729" y="339213"/>
              <a:ext cx="294968" cy="4719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8E50258-9448-5C3F-2EE2-4672A41AA856}"/>
              </a:ext>
            </a:extLst>
          </p:cNvPr>
          <p:cNvSpPr txBox="1"/>
          <p:nvPr/>
        </p:nvSpPr>
        <p:spPr>
          <a:xfrm>
            <a:off x="5429678" y="6077469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reminiscent of the </a:t>
            </a:r>
            <a:r>
              <a:rPr lang="en-GB" dirty="0" err="1"/>
              <a:t>behavior</a:t>
            </a:r>
            <a:r>
              <a:rPr lang="en-GB" dirty="0"/>
              <a:t> of high-­temperature superconductors with a nodal order parameter</a:t>
            </a:r>
            <a:endParaRPr lang="en-CH" dirty="0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BB470124-04E3-3AF8-96E7-E1258B3C3C52}"/>
              </a:ext>
            </a:extLst>
          </p:cNvPr>
          <p:cNvSpPr/>
          <p:nvPr/>
        </p:nvSpPr>
        <p:spPr>
          <a:xfrm>
            <a:off x="7492181" y="5727231"/>
            <a:ext cx="336288" cy="35023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B5EEFCE-968A-8492-62B9-15EA91D7D9B7}"/>
              </a:ext>
            </a:extLst>
          </p:cNvPr>
          <p:cNvGrpSpPr/>
          <p:nvPr/>
        </p:nvGrpSpPr>
        <p:grpSpPr>
          <a:xfrm>
            <a:off x="5669339" y="913056"/>
            <a:ext cx="4347496" cy="4234027"/>
            <a:chOff x="7409649" y="884903"/>
            <a:chExt cx="4347496" cy="423402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1B3895A-FF40-A8BE-6DB5-6E305746C49B}"/>
                </a:ext>
              </a:extLst>
            </p:cNvPr>
            <p:cNvGrpSpPr/>
            <p:nvPr/>
          </p:nvGrpSpPr>
          <p:grpSpPr>
            <a:xfrm>
              <a:off x="7409649" y="1028874"/>
              <a:ext cx="4347496" cy="4090056"/>
              <a:chOff x="7669981" y="1293105"/>
              <a:chExt cx="4347496" cy="409005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69D4FE0-9DC0-74B5-6812-E21FAD942A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b="1238"/>
              <a:stretch>
                <a:fillRect/>
              </a:stretch>
            </p:blipFill>
            <p:spPr>
              <a:xfrm>
                <a:off x="7684729" y="1344413"/>
                <a:ext cx="4318000" cy="4038748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7EFF3EC-65FC-9959-E38B-90219A1D7F7B}"/>
                  </a:ext>
                </a:extLst>
              </p:cNvPr>
              <p:cNvSpPr/>
              <p:nvPr/>
            </p:nvSpPr>
            <p:spPr>
              <a:xfrm>
                <a:off x="7669981" y="1293105"/>
                <a:ext cx="294968" cy="4719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B896F83-5148-4C13-6318-9AA2CF8F100E}"/>
                  </a:ext>
                </a:extLst>
              </p:cNvPr>
              <p:cNvSpPr/>
              <p:nvPr/>
            </p:nvSpPr>
            <p:spPr>
              <a:xfrm>
                <a:off x="11722509" y="1366847"/>
                <a:ext cx="294968" cy="4719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30B7771-98CD-9CED-52C4-C2D693A356A9}"/>
                </a:ext>
              </a:extLst>
            </p:cNvPr>
            <p:cNvSpPr/>
            <p:nvPr/>
          </p:nvSpPr>
          <p:spPr>
            <a:xfrm>
              <a:off x="8987679" y="884903"/>
              <a:ext cx="1350940" cy="379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</p:spTree>
    <p:extLst>
      <p:ext uri="{BB962C8B-B14F-4D97-AF65-F5344CB8AC3E}">
        <p14:creationId xmlns:p14="http://schemas.microsoft.com/office/powerpoint/2010/main" val="326812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7DFD0-AE4F-05F1-B6C6-74318D9B3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516" y="-106823"/>
            <a:ext cx="10515600" cy="1325563"/>
          </a:xfrm>
        </p:spPr>
        <p:txBody>
          <a:bodyPr>
            <a:normAutofit/>
          </a:bodyPr>
          <a:lstStyle/>
          <a:p>
            <a:r>
              <a:rPr lang="en-GB" sz="2800" dirty="0"/>
              <a:t>Volovik effect</a:t>
            </a:r>
            <a:endParaRPr lang="en-CH" sz="28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3E5C9A2-55F7-844F-F5AA-E8AD478F276A}"/>
              </a:ext>
            </a:extLst>
          </p:cNvPr>
          <p:cNvGrpSpPr>
            <a:grpSpLocks noChangeAspect="1"/>
          </p:cNvGrpSpPr>
          <p:nvPr/>
        </p:nvGrpSpPr>
        <p:grpSpPr>
          <a:xfrm>
            <a:off x="8079206" y="-318292"/>
            <a:ext cx="3879278" cy="3581943"/>
            <a:chOff x="1047135" y="1218740"/>
            <a:chExt cx="4778446" cy="441219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D47B071-7769-AB2D-7B92-1C4979F6A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23095" y="1555338"/>
              <a:ext cx="4502486" cy="407559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46BB388-DBA3-2033-18EB-18D0D95178B5}"/>
                </a:ext>
              </a:extLst>
            </p:cNvPr>
            <p:cNvSpPr/>
            <p:nvPr/>
          </p:nvSpPr>
          <p:spPr>
            <a:xfrm>
              <a:off x="1047135" y="1218740"/>
              <a:ext cx="619433" cy="7722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68EB240-A191-A70A-8985-7CD20EC852E8}"/>
              </a:ext>
            </a:extLst>
          </p:cNvPr>
          <p:cNvSpPr txBox="1"/>
          <p:nvPr/>
        </p:nvSpPr>
        <p:spPr>
          <a:xfrm>
            <a:off x="233516" y="1012262"/>
            <a:ext cx="609845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0A0A0A"/>
                </a:solidFill>
                <a:effectLst/>
                <a:latin typeface="Google Sans"/>
              </a:rPr>
              <a:t>Doppler shift of quasiparticle energies in the presence of a magnetic field. </a:t>
            </a:r>
            <a:endParaRPr lang="en-CH" dirty="0">
              <a:latin typeface="+mj-lt"/>
            </a:endParaRPr>
          </a:p>
          <a:p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√B⊥ dependence of the zero-­energy DOS in a superconductor with a nodal order parameter</a:t>
            </a:r>
          </a:p>
          <a:p>
            <a:endParaRPr lang="en-GB" dirty="0">
              <a:latin typeface="+mj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CFF68F-D624-B35A-8858-173180352468}"/>
              </a:ext>
            </a:extLst>
          </p:cNvPr>
          <p:cNvGrpSpPr>
            <a:grpSpLocks noChangeAspect="1"/>
          </p:cNvGrpSpPr>
          <p:nvPr/>
        </p:nvGrpSpPr>
        <p:grpSpPr>
          <a:xfrm>
            <a:off x="8327757" y="3387008"/>
            <a:ext cx="3630727" cy="3308684"/>
            <a:chOff x="1426836" y="3429000"/>
            <a:chExt cx="3762754" cy="3429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E4E4BEC-94C4-124B-2C1E-0F00B0E8C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104"/>
            <a:stretch>
              <a:fillRect/>
            </a:stretch>
          </p:blipFill>
          <p:spPr>
            <a:xfrm>
              <a:off x="1426836" y="3554361"/>
              <a:ext cx="3762754" cy="3303639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4118615-C854-B2E1-D9F4-FDCED9DCCD7D}"/>
                </a:ext>
              </a:extLst>
            </p:cNvPr>
            <p:cNvSpPr/>
            <p:nvPr/>
          </p:nvSpPr>
          <p:spPr>
            <a:xfrm>
              <a:off x="1426836" y="3429000"/>
              <a:ext cx="313474" cy="317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97126F2-6726-05C9-6734-6819A787A110}"/>
              </a:ext>
            </a:extLst>
          </p:cNvPr>
          <p:cNvSpPr txBox="1"/>
          <p:nvPr/>
        </p:nvSpPr>
        <p:spPr>
          <a:xfrm>
            <a:off x="233516" y="4586748"/>
            <a:ext cx="5211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Small parallel fields</a:t>
            </a:r>
            <a:br>
              <a:rPr lang="en-GB" dirty="0"/>
            </a:br>
            <a:r>
              <a:rPr lang="en-GB" dirty="0"/>
              <a:t>G</a:t>
            </a:r>
            <a:r>
              <a:rPr lang="en-CH" dirty="0"/>
              <a:t>ap nodes widen to normal, spin-polarized states </a:t>
            </a:r>
          </a:p>
        </p:txBody>
      </p:sp>
    </p:spTree>
    <p:extLst>
      <p:ext uri="{BB962C8B-B14F-4D97-AF65-F5344CB8AC3E}">
        <p14:creationId xmlns:p14="http://schemas.microsoft.com/office/powerpoint/2010/main" val="1525042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B0D4-4E7A-1772-7734-25299CCA1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6ACC-E7AF-A242-6BE1-7FFF81573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H"/>
              <a:t>4 </a:t>
            </a:r>
            <a:r>
              <a:rPr lang="en-CH" dirty="0"/>
              <a:t>pieces of evidence for nodal superconductivity</a:t>
            </a:r>
          </a:p>
          <a:p>
            <a:endParaRPr lang="en-CH" dirty="0"/>
          </a:p>
          <a:p>
            <a:pPr marL="0" indent="0">
              <a:buNone/>
            </a:pPr>
            <a:endParaRPr lang="en-CH" dirty="0"/>
          </a:p>
          <a:p>
            <a:pPr marL="0" indent="0">
              <a:buNone/>
            </a:pPr>
            <a:endParaRPr lang="en-CH" dirty="0"/>
          </a:p>
          <a:p>
            <a:pPr marL="0" indent="0">
              <a:buNone/>
            </a:pPr>
            <a:r>
              <a:rPr lang="en-CH" dirty="0"/>
              <a:t>Outlook: josephson junction, study other moire devices, esp. air sensitive devices</a:t>
            </a:r>
          </a:p>
          <a:p>
            <a:endParaRPr lang="en-CH" dirty="0"/>
          </a:p>
          <a:p>
            <a:endParaRPr lang="en-CH" dirty="0"/>
          </a:p>
          <a:p>
            <a:pPr marL="0" indent="0" algn="ctr">
              <a:buNone/>
            </a:pPr>
            <a:r>
              <a:rPr lang="en-CH" dirty="0"/>
              <a:t>Thank you for your attention! </a:t>
            </a:r>
          </a:p>
        </p:txBody>
      </p:sp>
    </p:spTree>
    <p:extLst>
      <p:ext uri="{BB962C8B-B14F-4D97-AF65-F5344CB8AC3E}">
        <p14:creationId xmlns:p14="http://schemas.microsoft.com/office/powerpoint/2010/main" val="16928511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F8A70-8F4A-C049-8596-AB68861F0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89950CD-46A4-7A3F-513D-CB4A182D43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8042" y="1914115"/>
            <a:ext cx="784396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16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>
            <a:extLst>
              <a:ext uri="{FF2B5EF4-FFF2-40B4-BE49-F238E27FC236}">
                <a16:creationId xmlns:a16="http://schemas.microsoft.com/office/drawing/2014/main" id="{258C94BE-296D-8336-C5AE-E0BBC733A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696" y="4059212"/>
            <a:ext cx="3437266" cy="18626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E509AA-D4C0-1EFB-901F-FCD8300D8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41" y="841580"/>
            <a:ext cx="3460771" cy="249363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654F695-7AF9-D708-E649-B9FF8985DEF9}"/>
              </a:ext>
            </a:extLst>
          </p:cNvPr>
          <p:cNvGrpSpPr>
            <a:grpSpLocks noChangeAspect="1"/>
          </p:cNvGrpSpPr>
          <p:nvPr/>
        </p:nvGrpSpPr>
        <p:grpSpPr>
          <a:xfrm>
            <a:off x="4065695" y="841580"/>
            <a:ext cx="4295605" cy="1441098"/>
            <a:chOff x="5291328" y="282160"/>
            <a:chExt cx="4854303" cy="162853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224D096-DBDF-1AFA-8F08-15BA4A704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91328" y="651492"/>
              <a:ext cx="4854303" cy="125919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62ADB8E-AC6E-A65E-5840-094844FE3BF9}"/>
                </a:ext>
              </a:extLst>
            </p:cNvPr>
            <p:cNvSpPr txBox="1"/>
            <p:nvPr/>
          </p:nvSpPr>
          <p:spPr>
            <a:xfrm>
              <a:off x="5291328" y="282160"/>
              <a:ext cx="43422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dirty="0"/>
                <a:t>Dirac equation for massless particles (2D)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3F29250-934C-BC3D-EA6A-07D674090DFF}"/>
              </a:ext>
            </a:extLst>
          </p:cNvPr>
          <p:cNvSpPr txBox="1"/>
          <p:nvPr/>
        </p:nvSpPr>
        <p:spPr>
          <a:xfrm>
            <a:off x="268224" y="205216"/>
            <a:ext cx="36465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800" dirty="0"/>
              <a:t>Single Layer Graphene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0B4CF5-D8E3-87C7-57E8-B23E3B7B7CD3}"/>
              </a:ext>
            </a:extLst>
          </p:cNvPr>
          <p:cNvSpPr txBox="1"/>
          <p:nvPr/>
        </p:nvSpPr>
        <p:spPr>
          <a:xfrm>
            <a:off x="4393027" y="2214677"/>
            <a:ext cx="3231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Pseudospins: </a:t>
            </a:r>
          </a:p>
          <a:p>
            <a:r>
              <a:rPr lang="en-GB" dirty="0"/>
              <a:t>Probability amplitude on A or B</a:t>
            </a:r>
            <a:endParaRPr lang="en-CH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32D6113-251C-643B-9FDF-1DF8A8468AE4}"/>
              </a:ext>
            </a:extLst>
          </p:cNvPr>
          <p:cNvSpPr txBox="1"/>
          <p:nvPr/>
        </p:nvSpPr>
        <p:spPr>
          <a:xfrm>
            <a:off x="3946358" y="-1082842"/>
            <a:ext cx="1847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CH" dirty="0"/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0073F4B-6753-3A0B-123E-4D0A081691CA}"/>
              </a:ext>
            </a:extLst>
          </p:cNvPr>
          <p:cNvCxnSpPr>
            <a:cxnSpLocks/>
          </p:cNvCxnSpPr>
          <p:nvPr/>
        </p:nvCxnSpPr>
        <p:spPr>
          <a:xfrm flipH="1">
            <a:off x="3664005" y="1460333"/>
            <a:ext cx="2063027" cy="1638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D3FFF08B-DB65-CC2E-4B41-9181044682FE}"/>
              </a:ext>
            </a:extLst>
          </p:cNvPr>
          <p:cNvCxnSpPr>
            <a:cxnSpLocks/>
          </p:cNvCxnSpPr>
          <p:nvPr/>
        </p:nvCxnSpPr>
        <p:spPr>
          <a:xfrm flipH="1">
            <a:off x="3708416" y="1961147"/>
            <a:ext cx="2018616" cy="770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5E6DC74A-EFD5-BE4A-1E9B-91FBA23E9D7A}"/>
              </a:ext>
            </a:extLst>
          </p:cNvPr>
          <p:cNvGrpSpPr/>
          <p:nvPr/>
        </p:nvGrpSpPr>
        <p:grpSpPr>
          <a:xfrm>
            <a:off x="135315" y="3335217"/>
            <a:ext cx="3773420" cy="3469571"/>
            <a:chOff x="8649578" y="448895"/>
            <a:chExt cx="3274198" cy="2696238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F5410F6-0F42-30AA-9072-7451CAC780E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649578" y="569662"/>
              <a:ext cx="3274198" cy="2575471"/>
              <a:chOff x="37603" y="3448512"/>
              <a:chExt cx="4183726" cy="3290902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2DEE8779-1A2A-0157-8B05-F34CF84B9C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03" y="3448512"/>
                <a:ext cx="4183726" cy="3290902"/>
              </a:xfrm>
              <a:prstGeom prst="rect">
                <a:avLst/>
              </a:prstGeom>
            </p:spPr>
          </p:pic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0FFC85A-2C67-C9F2-6F83-5231B6EC143C}"/>
                  </a:ext>
                </a:extLst>
              </p:cNvPr>
              <p:cNvSpPr/>
              <p:nvPr/>
            </p:nvSpPr>
            <p:spPr>
              <a:xfrm>
                <a:off x="84221" y="3660764"/>
                <a:ext cx="4037736" cy="2899611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F69F95D-AAD4-DD30-B1B8-089A02A57A9B}"/>
                </a:ext>
              </a:extLst>
            </p:cNvPr>
            <p:cNvSpPr txBox="1"/>
            <p:nvPr/>
          </p:nvSpPr>
          <p:spPr>
            <a:xfrm>
              <a:off x="9531811" y="448895"/>
              <a:ext cx="1561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dirty="0"/>
                <a:t>Band diagram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774BFFA-96D7-81D8-8FFE-271E42AA707D}"/>
              </a:ext>
            </a:extLst>
          </p:cNvPr>
          <p:cNvGrpSpPr/>
          <p:nvPr/>
        </p:nvGrpSpPr>
        <p:grpSpPr>
          <a:xfrm>
            <a:off x="4065695" y="3277500"/>
            <a:ext cx="3054919" cy="3317936"/>
            <a:chOff x="8791088" y="3294542"/>
            <a:chExt cx="3054919" cy="331793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E005635-5353-4C49-D2A2-03770D04AAB2}"/>
                </a:ext>
              </a:extLst>
            </p:cNvPr>
            <p:cNvGrpSpPr/>
            <p:nvPr/>
          </p:nvGrpSpPr>
          <p:grpSpPr>
            <a:xfrm>
              <a:off x="8791088" y="3712868"/>
              <a:ext cx="3054919" cy="2899610"/>
              <a:chOff x="4277022" y="3525253"/>
              <a:chExt cx="3054919" cy="2899610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2A0FE841-D170-8BE5-EDC3-270BC5D45C10}"/>
                  </a:ext>
                </a:extLst>
              </p:cNvPr>
              <p:cNvGrpSpPr/>
              <p:nvPr/>
            </p:nvGrpSpPr>
            <p:grpSpPr>
              <a:xfrm>
                <a:off x="4375793" y="3678068"/>
                <a:ext cx="2856776" cy="2658529"/>
                <a:chOff x="4495187" y="3877277"/>
                <a:chExt cx="2856776" cy="2658529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351921A0-3529-B437-A693-224DA996A408}"/>
                    </a:ext>
                  </a:extLst>
                </p:cNvPr>
                <p:cNvGrpSpPr/>
                <p:nvPr/>
              </p:nvGrpSpPr>
              <p:grpSpPr>
                <a:xfrm>
                  <a:off x="4495187" y="3877277"/>
                  <a:ext cx="2169779" cy="2658529"/>
                  <a:chOff x="4613027" y="3885998"/>
                  <a:chExt cx="2169779" cy="2658529"/>
                </a:xfrm>
              </p:grpSpPr>
              <p:pic>
                <p:nvPicPr>
                  <p:cNvPr id="31" name="Picture 30">
                    <a:extLst>
                      <a:ext uri="{FF2B5EF4-FFF2-40B4-BE49-F238E27FC236}">
                        <a16:creationId xmlns:a16="http://schemas.microsoft.com/office/drawing/2014/main" id="{EA89A14B-82E5-9E35-D92F-901DE272635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rcRect r="43413"/>
                  <a:stretch>
                    <a:fillRect/>
                  </a:stretch>
                </p:blipFill>
                <p:spPr>
                  <a:xfrm>
                    <a:off x="4613027" y="3974451"/>
                    <a:ext cx="1975807" cy="2570076"/>
                  </a:xfrm>
                  <a:prstGeom prst="rect">
                    <a:avLst/>
                  </a:prstGeom>
                </p:spPr>
              </p:pic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91AFBF95-02FB-2A9F-943B-5EBCB346C885}"/>
                      </a:ext>
                    </a:extLst>
                  </p:cNvPr>
                  <p:cNvSpPr/>
                  <p:nvPr/>
                </p:nvSpPr>
                <p:spPr>
                  <a:xfrm>
                    <a:off x="6313731" y="4844767"/>
                    <a:ext cx="285007" cy="47373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2F35B3AF-AAE1-9449-7C5C-D4E6B6ED4B78}"/>
                      </a:ext>
                    </a:extLst>
                  </p:cNvPr>
                  <p:cNvSpPr/>
                  <p:nvPr/>
                </p:nvSpPr>
                <p:spPr>
                  <a:xfrm>
                    <a:off x="6497799" y="3885998"/>
                    <a:ext cx="285007" cy="47373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 dirty="0"/>
                  </a:p>
                </p:txBody>
              </p:sp>
            </p:grp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19F7A43-EAAC-9971-5C90-52C443367429}"/>
                    </a:ext>
                  </a:extLst>
                </p:cNvPr>
                <p:cNvSpPr txBox="1"/>
                <p:nvPr/>
              </p:nvSpPr>
              <p:spPr>
                <a:xfrm>
                  <a:off x="6295263" y="5019161"/>
                  <a:ext cx="74013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zero gap</a:t>
                  </a:r>
                  <a:endParaRPr lang="en-CH" sz="1200" dirty="0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96DB372-85A5-6AD3-B98B-8738D1F5D39F}"/>
                    </a:ext>
                  </a:extLst>
                </p:cNvPr>
                <p:cNvSpPr txBox="1"/>
                <p:nvPr/>
              </p:nvSpPr>
              <p:spPr>
                <a:xfrm>
                  <a:off x="6035577" y="4031141"/>
                  <a:ext cx="131638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/>
                    <a:t>c</a:t>
                  </a:r>
                  <a:r>
                    <a:rPr lang="en-CH" sz="1200" dirty="0"/>
                    <a:t>onduction band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6BB4507-4541-29F5-7CBE-A4E5BC536B12}"/>
                    </a:ext>
                  </a:extLst>
                </p:cNvPr>
                <p:cNvSpPr txBox="1"/>
                <p:nvPr/>
              </p:nvSpPr>
              <p:spPr>
                <a:xfrm>
                  <a:off x="6386484" y="5900259"/>
                  <a:ext cx="70352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CH" sz="1200" dirty="0"/>
                    <a:t>valance</a:t>
                  </a:r>
                </a:p>
              </p:txBody>
            </p:sp>
          </p:grp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9682013-F8CB-CEB9-BE8A-06E1954AC86A}"/>
                  </a:ext>
                </a:extLst>
              </p:cNvPr>
              <p:cNvSpPr/>
              <p:nvPr/>
            </p:nvSpPr>
            <p:spPr>
              <a:xfrm>
                <a:off x="4277022" y="3525253"/>
                <a:ext cx="3054919" cy="2899610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5D75922F-8AB8-A594-0843-6C9F08A89EFC}"/>
                </a:ext>
              </a:extLst>
            </p:cNvPr>
            <p:cNvSpPr txBox="1"/>
            <p:nvPr/>
          </p:nvSpPr>
          <p:spPr>
            <a:xfrm>
              <a:off x="9622036" y="3294542"/>
              <a:ext cx="1295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dirty="0"/>
                <a:t>Dirac Cone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9553200-B3FE-9A4E-C0AF-B65186E6495C}"/>
              </a:ext>
            </a:extLst>
          </p:cNvPr>
          <p:cNvGrpSpPr/>
          <p:nvPr/>
        </p:nvGrpSpPr>
        <p:grpSpPr>
          <a:xfrm>
            <a:off x="7066072" y="3255272"/>
            <a:ext cx="5075364" cy="3340164"/>
            <a:chOff x="312384" y="3394819"/>
            <a:chExt cx="5075364" cy="3340164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9BBD161-7BC3-669B-269C-741DC996C098}"/>
                </a:ext>
              </a:extLst>
            </p:cNvPr>
            <p:cNvSpPr/>
            <p:nvPr/>
          </p:nvSpPr>
          <p:spPr>
            <a:xfrm>
              <a:off x="932256" y="3865683"/>
              <a:ext cx="3460771" cy="28693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B479B27-C22D-703F-6CD6-81E397A1B8F7}"/>
                </a:ext>
              </a:extLst>
            </p:cNvPr>
            <p:cNvSpPr txBox="1"/>
            <p:nvPr/>
          </p:nvSpPr>
          <p:spPr>
            <a:xfrm>
              <a:off x="312384" y="3394819"/>
              <a:ext cx="5075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dirty="0"/>
                <a:t>4-fold degeneracy: Valley*Spin Flavors (Iso-spins)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45A47D1-0CE0-DA70-6692-9E65F3382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797" y="3905556"/>
              <a:ext cx="3249687" cy="2789554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BCDAAA8-C1FC-FB16-35E4-336B8A54A6B2}"/>
              </a:ext>
            </a:extLst>
          </p:cNvPr>
          <p:cNvSpPr txBox="1"/>
          <p:nvPr/>
        </p:nvSpPr>
        <p:spPr>
          <a:xfrm>
            <a:off x="7556500" y="6555563"/>
            <a:ext cx="62060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dirty="0"/>
              <a:t>Physics of Nanoelectronics  by </a:t>
            </a:r>
            <a:r>
              <a:rPr lang="en-CH" dirty="0" err="1"/>
              <a:t>Tero</a:t>
            </a:r>
            <a:r>
              <a:rPr lang="en-CH" dirty="0"/>
              <a:t> T. Heikkila</a:t>
            </a:r>
          </a:p>
        </p:txBody>
      </p:sp>
    </p:spTree>
    <p:extLst>
      <p:ext uri="{BB962C8B-B14F-4D97-AF65-F5344CB8AC3E}">
        <p14:creationId xmlns:p14="http://schemas.microsoft.com/office/powerpoint/2010/main" val="271258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0F1A3-A720-15CA-E4BB-74B40FC63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12" y="-79058"/>
            <a:ext cx="10515600" cy="1325563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+mn-lt"/>
              </a:rPr>
              <a:t>Moiré pattern in twisted bilayer graphene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B4E38E-79C2-08F1-7127-FF075281D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92" y="1406525"/>
            <a:ext cx="4693920" cy="4044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83D71F-8D03-0284-A0A4-7D1EA97AC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37" y="1246505"/>
            <a:ext cx="4800600" cy="420497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E672FD0-72DF-6C9D-D550-DA5001BF5F4B}"/>
              </a:ext>
            </a:extLst>
          </p:cNvPr>
          <p:cNvCxnSpPr/>
          <p:nvPr/>
        </p:nvCxnSpPr>
        <p:spPr>
          <a:xfrm flipV="1">
            <a:off x="8410074" y="3212432"/>
            <a:ext cx="517358" cy="372979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6E9F096-F9AD-9ACC-FA57-14DDCDDA5BFE}"/>
              </a:ext>
            </a:extLst>
          </p:cNvPr>
          <p:cNvSpPr txBox="1"/>
          <p:nvPr/>
        </p:nvSpPr>
        <p:spPr>
          <a:xfrm>
            <a:off x="8127332" y="3645569"/>
            <a:ext cx="6100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+mn-lt"/>
              </a:rPr>
              <a:t>Moiré wavelength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87304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7BBD1E4-824A-8586-5D27-4A5C635CE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328" y="367099"/>
            <a:ext cx="9345222" cy="57368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E266E9-3D23-CF9F-96EE-470D3922071F}"/>
              </a:ext>
            </a:extLst>
          </p:cNvPr>
          <p:cNvSpPr txBox="1"/>
          <p:nvPr/>
        </p:nvSpPr>
        <p:spPr>
          <a:xfrm>
            <a:off x="301076" y="182433"/>
            <a:ext cx="74111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Moiré wavelength dependence on twist angle</a:t>
            </a:r>
            <a:endParaRPr lang="en-CH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823B35-E202-1D86-B270-F6451F6F9231}"/>
              </a:ext>
            </a:extLst>
          </p:cNvPr>
          <p:cNvSpPr txBox="1"/>
          <p:nvPr/>
        </p:nvSpPr>
        <p:spPr>
          <a:xfrm>
            <a:off x="9093200" y="6488668"/>
            <a:ext cx="3024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Source: Pablo </a:t>
            </a:r>
            <a:r>
              <a:rPr lang="en-GB" dirty="0" err="1"/>
              <a:t>Jarillo</a:t>
            </a:r>
            <a:r>
              <a:rPr lang="en-GB" dirty="0"/>
              <a:t>-Herrero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836541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3602F3F-2E9C-244C-D93F-5513466AF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817" y="367099"/>
            <a:ext cx="9444117" cy="59149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67CEBE-C0FC-F540-D4E9-AD7D0B09F6B4}"/>
              </a:ext>
            </a:extLst>
          </p:cNvPr>
          <p:cNvSpPr txBox="1"/>
          <p:nvPr/>
        </p:nvSpPr>
        <p:spPr>
          <a:xfrm>
            <a:off x="301076" y="182433"/>
            <a:ext cx="74111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Moiré wavelength dependence on twist angle</a:t>
            </a:r>
            <a:endParaRPr lang="en-CH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D40A9E-83C1-F572-F334-43C38013ED3C}"/>
              </a:ext>
            </a:extLst>
          </p:cNvPr>
          <p:cNvSpPr txBox="1"/>
          <p:nvPr/>
        </p:nvSpPr>
        <p:spPr>
          <a:xfrm>
            <a:off x="9093200" y="6488668"/>
            <a:ext cx="3024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Source: Pablo </a:t>
            </a:r>
            <a:r>
              <a:rPr lang="en-GB" dirty="0" err="1"/>
              <a:t>Jarillo</a:t>
            </a:r>
            <a:r>
              <a:rPr lang="en-GB" dirty="0"/>
              <a:t>-Herrero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984073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333A9C68-7F31-420D-8705-B6DE4615F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689" y="394337"/>
            <a:ext cx="8982871" cy="56893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C85BF4-E3AF-D1B2-D940-ECB8F356D15E}"/>
              </a:ext>
            </a:extLst>
          </p:cNvPr>
          <p:cNvSpPr txBox="1"/>
          <p:nvPr/>
        </p:nvSpPr>
        <p:spPr>
          <a:xfrm>
            <a:off x="301076" y="182433"/>
            <a:ext cx="74111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Moiré wavelength dependence on twist angle</a:t>
            </a:r>
            <a:endParaRPr lang="en-CH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0EFEA1-B4A5-E4CA-5DB8-2F2F19D83E0A}"/>
              </a:ext>
            </a:extLst>
          </p:cNvPr>
          <p:cNvSpPr txBox="1"/>
          <p:nvPr/>
        </p:nvSpPr>
        <p:spPr>
          <a:xfrm>
            <a:off x="9093200" y="6488668"/>
            <a:ext cx="3024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Source: Pablo </a:t>
            </a:r>
            <a:r>
              <a:rPr lang="en-GB" dirty="0" err="1"/>
              <a:t>Jarillo</a:t>
            </a:r>
            <a:r>
              <a:rPr lang="en-GB" dirty="0"/>
              <a:t>-Herrero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739598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04EC02-F254-CE45-8638-DB1B958DD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555" y="1199407"/>
            <a:ext cx="8627207" cy="46823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3A9621-9C70-40C4-7B1C-4EA9831C3F65}"/>
              </a:ext>
            </a:extLst>
          </p:cNvPr>
          <p:cNvSpPr txBox="1"/>
          <p:nvPr/>
        </p:nvSpPr>
        <p:spPr>
          <a:xfrm>
            <a:off x="301076" y="182433"/>
            <a:ext cx="74111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Moiré wavelength dependence on twist angle</a:t>
            </a:r>
            <a:endParaRPr lang="en-CH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1C887-0641-87A3-A3D8-78ED6DC8C175}"/>
              </a:ext>
            </a:extLst>
          </p:cNvPr>
          <p:cNvSpPr txBox="1"/>
          <p:nvPr/>
        </p:nvSpPr>
        <p:spPr>
          <a:xfrm>
            <a:off x="9093200" y="6488668"/>
            <a:ext cx="3024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Source: Pablo </a:t>
            </a:r>
            <a:r>
              <a:rPr lang="en-GB" dirty="0" err="1"/>
              <a:t>Jarillo</a:t>
            </a:r>
            <a:r>
              <a:rPr lang="en-GB" dirty="0"/>
              <a:t>-Herrero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713426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70067B-6D1F-08D5-27C4-DFBE9B569A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61278" r="40503"/>
          <a:stretch>
            <a:fillRect/>
          </a:stretch>
        </p:blipFill>
        <p:spPr>
          <a:xfrm>
            <a:off x="868058" y="312821"/>
            <a:ext cx="5917754" cy="2441074"/>
          </a:xfrm>
        </p:spPr>
      </p:pic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46D72018-B27D-5317-D193-D42F2A137A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62" t="1824" b="44574"/>
          <a:stretch>
            <a:fillRect/>
          </a:stretch>
        </p:blipFill>
        <p:spPr>
          <a:xfrm>
            <a:off x="1611731" y="2870200"/>
            <a:ext cx="5802502" cy="33790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A94147-0F2C-4E2F-94FE-FC005D9B42AC}"/>
              </a:ext>
            </a:extLst>
          </p:cNvPr>
          <p:cNvSpPr txBox="1"/>
          <p:nvPr/>
        </p:nvSpPr>
        <p:spPr>
          <a:xfrm>
            <a:off x="8412325" y="6401582"/>
            <a:ext cx="3024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Source: Pablo </a:t>
            </a:r>
            <a:r>
              <a:rPr lang="en-GB" dirty="0" err="1"/>
              <a:t>Jarillo</a:t>
            </a:r>
            <a:r>
              <a:rPr lang="en-GB" dirty="0"/>
              <a:t>-Herrero</a:t>
            </a:r>
            <a:endParaRPr lang="en-CH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25584F-98F8-F7CE-C9DF-FF58A5B4AFDE}"/>
              </a:ext>
            </a:extLst>
          </p:cNvPr>
          <p:cNvSpPr txBox="1"/>
          <p:nvPr/>
        </p:nvSpPr>
        <p:spPr>
          <a:xfrm>
            <a:off x="8389256" y="4734342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Lopes dos Santos </a:t>
            </a:r>
            <a:r>
              <a:rPr lang="da-DK" i="1" dirty="0"/>
              <a:t>et al.</a:t>
            </a:r>
            <a:r>
              <a:rPr lang="da-DK" dirty="0"/>
              <a:t> PRL (2007)</a:t>
            </a:r>
            <a:br>
              <a:rPr lang="da-DK" dirty="0"/>
            </a:br>
            <a:r>
              <a:rPr lang="da-DK" dirty="0"/>
              <a:t>Li </a:t>
            </a:r>
            <a:r>
              <a:rPr lang="da-DK" i="1" dirty="0"/>
              <a:t>et al.</a:t>
            </a:r>
            <a:r>
              <a:rPr lang="da-DK" dirty="0"/>
              <a:t> </a:t>
            </a:r>
            <a:r>
              <a:rPr lang="da-DK" i="1" dirty="0"/>
              <a:t>Nature Phys</a:t>
            </a:r>
            <a:r>
              <a:rPr lang="da-DK" dirty="0"/>
              <a:t> (2010)</a:t>
            </a:r>
            <a:br>
              <a:rPr lang="da-DK" dirty="0"/>
            </a:br>
            <a:r>
              <a:rPr lang="da-DK" dirty="0"/>
              <a:t>Shallcross </a:t>
            </a:r>
            <a:r>
              <a:rPr lang="da-DK" i="1" dirty="0"/>
              <a:t>et al.</a:t>
            </a:r>
            <a:r>
              <a:rPr lang="da-DK" dirty="0"/>
              <a:t> PRB (2010)</a:t>
            </a:r>
            <a:br>
              <a:rPr lang="da-DK" dirty="0"/>
            </a:br>
            <a:r>
              <a:rPr lang="da-DK" dirty="0"/>
              <a:t>Suarez-Morell </a:t>
            </a:r>
            <a:r>
              <a:rPr lang="da-DK" i="1" dirty="0"/>
              <a:t>et al.</a:t>
            </a:r>
            <a:r>
              <a:rPr lang="da-DK" dirty="0"/>
              <a:t> PRB (2010)</a:t>
            </a:r>
            <a:br>
              <a:rPr lang="da-DK" dirty="0"/>
            </a:br>
            <a:r>
              <a:rPr lang="da-DK" dirty="0"/>
              <a:t>Mele, PRB (2010) &amp; (2011)</a:t>
            </a:r>
            <a:br>
              <a:rPr lang="da-DK" dirty="0"/>
            </a:br>
            <a:r>
              <a:rPr lang="da-DK" dirty="0"/>
              <a:t>Bistritzer &amp; MacDonald, PNAS (2011)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42395689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575</Words>
  <Application>Microsoft Office PowerPoint</Application>
  <PresentationFormat>Widescreen</PresentationFormat>
  <Paragraphs>77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-apple-system</vt:lpstr>
      <vt:lpstr>Aptos</vt:lpstr>
      <vt:lpstr>Aptos Display</vt:lpstr>
      <vt:lpstr>Arial</vt:lpstr>
      <vt:lpstr>BentonSansCondensed-Italic</vt:lpstr>
      <vt:lpstr>BentonSansCond-Regular</vt:lpstr>
      <vt:lpstr>Google Sans</vt:lpstr>
      <vt:lpstr>Roboto</vt:lpstr>
      <vt:lpstr>STIX-Regular</vt:lpstr>
      <vt:lpstr>Office Theme</vt:lpstr>
      <vt:lpstr>PowerPoint Presentation</vt:lpstr>
      <vt:lpstr>Introduction to Graphene multilayer devices</vt:lpstr>
      <vt:lpstr>PowerPoint Presentation</vt:lpstr>
      <vt:lpstr>Moiré pattern in twisted bilayer graphene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Magic angle twisted 3 layer graphene</vt:lpstr>
      <vt:lpstr>Device of the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Focusing on lower energy gap</vt:lpstr>
      <vt:lpstr>Nodeless SC</vt:lpstr>
      <vt:lpstr>Nodal SC</vt:lpstr>
      <vt:lpstr>PowerPoint Presentation</vt:lpstr>
      <vt:lpstr>Other evidences of nodal SC</vt:lpstr>
      <vt:lpstr>Volovik effect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omid sharifisedeh</dc:creator>
  <cp:lastModifiedBy>omid sharifisedeh</cp:lastModifiedBy>
  <cp:revision>16</cp:revision>
  <dcterms:created xsi:type="dcterms:W3CDTF">2026-02-11T08:10:26Z</dcterms:created>
  <dcterms:modified xsi:type="dcterms:W3CDTF">2026-02-13T09:39:20Z</dcterms:modified>
</cp:coreProperties>
</file>