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56" r:id="rId3"/>
    <p:sldId id="266" r:id="rId4"/>
    <p:sldId id="267" r:id="rId5"/>
    <p:sldId id="257" r:id="rId6"/>
    <p:sldId id="259" r:id="rId7"/>
    <p:sldId id="261" r:id="rId8"/>
    <p:sldId id="271" r:id="rId9"/>
    <p:sldId id="272" r:id="rId10"/>
    <p:sldId id="263" r:id="rId11"/>
    <p:sldId id="275" r:id="rId12"/>
    <p:sldId id="268" r:id="rId13"/>
    <p:sldId id="273" r:id="rId14"/>
    <p:sldId id="274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3"/>
    <a:srgbClr val="FFFFFF"/>
    <a:srgbClr val="D1D1D1"/>
    <a:srgbClr val="E97132"/>
    <a:srgbClr val="0F9ED5"/>
    <a:srgbClr val="196B24"/>
    <a:srgbClr val="00B0F0"/>
    <a:srgbClr val="0171BD"/>
    <a:srgbClr val="DF2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C36610-0C56-5C8C-7B52-B7263706E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1A4F1-456A-29AD-8DBD-98C67599A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59E69-F534-4023-8EBA-C1A599F1841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5FA0A-AAA3-FAB5-179E-CAE2D8814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CB82D-598B-10E8-64B8-96FC5BE1B4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8928-4000-48F9-81D8-7B7E7529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52A8D-98F0-48D2-95EC-C12649FD089D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60034-9779-4BC9-8B1C-1BE516E21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60034-9779-4BC9-8B1C-1BE516E219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60034-9779-4BC9-8B1C-1BE516E21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4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60034-9779-4BC9-8B1C-1BE516E21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60034-9779-4BC9-8B1C-1BE516E21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2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6957-21E1-2C48-3559-460A25D27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E16C0-25A0-0670-42B9-D2733CC98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DB7B6-16CE-D0AB-8608-2B442902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0C19-5B77-4969-84F6-66AEB4D04829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15C95-BAF3-6830-F97B-2F3EABF1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5B89-CE45-F0A5-3EE6-5BA77FAB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849E-D253-66E8-670A-6EC29DC0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CBB8F-C711-8F55-9B96-59F8DEEE5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00513-7E33-890A-FC0E-ECD6124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6E4-162A-46B0-9EAA-342E96A89D7B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5AA74-4688-0F5A-C76B-28D8DC4F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6508-8E52-72DE-1C11-2F357ECE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62B20-5A09-06F0-1346-596FA8BCA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F09FA-59F6-62AA-B82B-A2AF1FEC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E6C4A-D88F-3BA6-D80D-A9EBD58B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7FF1-CFB4-41AB-96E8-64C97564204B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CBE8-FA03-2085-9308-60CBB1D5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1B6E-D44D-8AD2-0024-6387317F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4E7D-9834-160D-B9CF-E0292A94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C5B6-C308-07A4-70AB-94E891C9C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FEDD0-BA15-E25C-EE32-6644A0DB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FC97-64F9-455F-A68C-65E237F44429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A9F3D-0463-9985-1CA4-08E8A9E0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1F80E-FC9C-A212-2383-594EAC4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42F3-264A-E917-617D-7B02642A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6F549-7599-EAF5-8307-D81CC55D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B7A34-9B75-A134-945B-6CA989E1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9CF5-8D0A-48AA-B387-AC5A1FB5307C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E722-8230-1966-88CD-CF9271B5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A1C8B-FB02-F8D9-F20F-CA962295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956A-50ED-8BD9-08C1-6EF40EED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49CA-9737-7FEA-6B92-EBDA52C40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15C7D-C1DF-BCDF-5453-FBC34B357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87332-B60E-0AE9-3EFA-3FA8A2D3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F98-850E-436C-8F7C-1BB6BB9814C7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CC6C0-5E75-3937-7C2D-66C25764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AEC3D-CB58-3BE2-0703-940A50E3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3300-5103-63F1-5922-1C5269A3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4FA6D-AE72-5A76-32EB-70ABC0227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6AA7E-DEE4-03F2-F865-7BBDDED73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C81D1-FC17-64BC-1B1B-ED9B3A6A2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F7778-0654-7CA6-8EE6-6EE14D551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77A67E-75F3-D9C7-9F08-B1DFDCA9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90DF-54F9-499B-9191-2E3A9890A7E7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2B28E-462A-306B-B312-B2FE1CA5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FF99D-7ED2-488A-A03A-BBF39DA1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B0F1-F17D-0209-7181-4C90741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374BC1-01D9-2809-DBC2-615D55F0E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73CA-924F-4309-9FD8-C6AAB9C1ABCC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3FDC5-B989-5C62-A2BA-83BE736E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8908C-1FBC-8F6A-B4FD-ED2166B5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2FDC2-8474-5096-C837-9568A5D9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6465-421D-486B-9156-504D0AC4FFDF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3C9E3-7AF0-303D-BF31-E87D6700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671C9-7857-79CA-E891-8499B30E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8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D0FA-1757-6C2A-56B7-6F91C699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3AB0-FE11-28C8-393C-95CE4609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EB6A-FC97-B475-03F9-97224FCD1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38B61-B61D-015E-9191-7C75B040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CDD1-699A-4E18-B548-9BBD71F3833F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B04EC-A644-EC31-4096-4F096480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680D1-5702-70F8-3146-477F2544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C7A7-6130-9677-95C3-FFEBA4B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5A8DE-0679-1143-94A5-34763C736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5334E-1288-4B55-3CE5-30771367A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A50A-D3B8-03A6-BED9-224E74C3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AF87-1DB8-4C65-8255-A98267D53582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54E5-EC6B-0B91-F976-3127E37D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F9164-DDC9-E8E5-8849-F2E1D049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99490-BA99-6BD3-FC71-92836C4D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57BB3-2C56-F9D9-5904-D477FE0B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857E-D461-94F0-9C8C-88BA95DEE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D1EF1-7978-4BEF-A69C-1CEC003C2824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2BAC-9654-4359-C742-C8CE26E68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A51B-63B3-E992-4C41-935A54121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C9C70-7A55-4D31-AC6A-239B1CCAD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2090E4-A464-E431-B7A8-9CF45556D9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643" y="593032"/>
            <a:ext cx="8823401" cy="5260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07BFB0-2BDC-5EB6-620B-95E30FFA84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-74912" y="420628"/>
            <a:ext cx="12072179" cy="50748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74E143-ABB3-5B4F-55F6-70EBCFC67F8A}"/>
              </a:ext>
            </a:extLst>
          </p:cNvPr>
          <p:cNvSpPr/>
          <p:nvPr/>
        </p:nvSpPr>
        <p:spPr>
          <a:xfrm>
            <a:off x="0" y="5893904"/>
            <a:ext cx="12192000" cy="9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52EEF-DFFF-55A4-4BA4-E69149AC8C69}"/>
              </a:ext>
            </a:extLst>
          </p:cNvPr>
          <p:cNvSpPr txBox="1"/>
          <p:nvPr/>
        </p:nvSpPr>
        <p:spPr>
          <a:xfrm>
            <a:off x="265044" y="5893904"/>
            <a:ext cx="293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Journal Club</a:t>
            </a:r>
          </a:p>
          <a:p>
            <a:r>
              <a:rPr lang="en-US" dirty="0"/>
              <a:t>Speaker: Artemii Efimov</a:t>
            </a:r>
          </a:p>
          <a:p>
            <a:r>
              <a:rPr lang="en-US" dirty="0"/>
              <a:t>19 Sep 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94B7A6-7C28-C249-D0F1-A8D16F81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044" y="6156539"/>
            <a:ext cx="1374912" cy="4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7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8DFA37-E6A4-0FFB-E40D-E1489024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22" y="276106"/>
            <a:ext cx="6837196" cy="632462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E218E3-4B43-C0C5-3E9F-D04B773D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310D9-19CE-57CC-4825-142F9F0A6C6B}"/>
              </a:ext>
            </a:extLst>
          </p:cNvPr>
          <p:cNvSpPr txBox="1"/>
          <p:nvPr/>
        </p:nvSpPr>
        <p:spPr>
          <a:xfrm>
            <a:off x="221382" y="6231398"/>
            <a:ext cx="271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Eriksson lab data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735ED-03A8-BB94-1E59-3028326A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276106"/>
            <a:ext cx="5090074" cy="17304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D12D6D6-9AD2-857F-B505-99518743852D}"/>
              </a:ext>
            </a:extLst>
          </p:cNvPr>
          <p:cNvSpPr/>
          <p:nvPr/>
        </p:nvSpPr>
        <p:spPr>
          <a:xfrm>
            <a:off x="749808" y="4443984"/>
            <a:ext cx="4383614" cy="142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tool is working, let’s go deeper into material physics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B6935F-7715-161C-7C51-1FF8DCFA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276106"/>
            <a:ext cx="11721471" cy="398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EF3C6-73A2-F8B3-AAF6-843024DF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83E219B-5ED4-5F9D-AE28-F4737AED5710}"/>
              </a:ext>
            </a:extLst>
          </p:cNvPr>
          <p:cNvSpPr txBox="1"/>
          <p:nvPr/>
        </p:nvSpPr>
        <p:spPr>
          <a:xfrm>
            <a:off x="221382" y="6231398"/>
            <a:ext cx="271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Eriksson lab data 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800C3-719A-1467-2975-6C815EB79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276106"/>
            <a:ext cx="5090074" cy="1730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16E79-8C52-0C4A-8621-0F8A11D641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7530"/>
          <a:stretch>
            <a:fillRect/>
          </a:stretch>
        </p:blipFill>
        <p:spPr>
          <a:xfrm>
            <a:off x="5234007" y="429768"/>
            <a:ext cx="6911329" cy="5499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172211-2764-A69A-3E58-7C9B5594259E}"/>
              </a:ext>
            </a:extLst>
          </p:cNvPr>
          <p:cNvSpPr txBox="1"/>
          <p:nvPr/>
        </p:nvSpPr>
        <p:spPr>
          <a:xfrm rot="21310779">
            <a:off x="5815649" y="5710376"/>
            <a:ext cx="295521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Dot Center position as a function from the Crosstalk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23469-6A7C-ABF9-69A9-83A29EF5863B}"/>
              </a:ext>
            </a:extLst>
          </p:cNvPr>
          <p:cNvSpPr txBox="1"/>
          <p:nvPr/>
        </p:nvSpPr>
        <p:spPr>
          <a:xfrm rot="21310779">
            <a:off x="6308522" y="3139"/>
            <a:ext cx="2976267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Simulated Electron Density in the elongated QD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2F4EC-5A9A-DE52-1F59-382CE6F895C0}"/>
              </a:ext>
            </a:extLst>
          </p:cNvPr>
          <p:cNvSpPr txBox="1"/>
          <p:nvPr/>
        </p:nvSpPr>
        <p:spPr>
          <a:xfrm rot="21310779">
            <a:off x="9458250" y="3380877"/>
            <a:ext cx="319237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Simulated Valley splitting according to E-field distortion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9687B-D8E9-9799-9EB8-4A38395BDC04}"/>
              </a:ext>
            </a:extLst>
          </p:cNvPr>
          <p:cNvSpPr txBox="1"/>
          <p:nvPr/>
        </p:nvSpPr>
        <p:spPr>
          <a:xfrm>
            <a:off x="143933" y="2649230"/>
            <a:ext cx="58204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 theory = Alloy disorder-dominated valley splitting</a:t>
            </a:r>
          </a:p>
          <a:p>
            <a:endParaRPr lang="en-US" dirty="0"/>
          </a:p>
          <a:p>
            <a:r>
              <a:rPr lang="en-US" dirty="0"/>
              <a:t>Key point of the paper: </a:t>
            </a:r>
            <a:r>
              <a:rPr lang="en-US" b="1" dirty="0"/>
              <a:t>To verify the ADD model</a:t>
            </a:r>
          </a:p>
          <a:p>
            <a:endParaRPr lang="en-US" b="1" dirty="0"/>
          </a:p>
          <a:p>
            <a:r>
              <a:rPr lang="en-US" b="1" dirty="0"/>
              <a:t> =&gt;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 about the valley splitting’ variations</a:t>
            </a:r>
          </a:p>
          <a:p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Hint: 2.8 % Ge doping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63FB0-563B-DAC8-0E03-88C8947E9273}"/>
              </a:ext>
            </a:extLst>
          </p:cNvPr>
          <p:cNvCxnSpPr/>
          <p:nvPr/>
        </p:nvCxnSpPr>
        <p:spPr>
          <a:xfrm flipV="1">
            <a:off x="5964364" y="5224026"/>
            <a:ext cx="484632" cy="612648"/>
          </a:xfrm>
          <a:prstGeom prst="straightConnector1">
            <a:avLst/>
          </a:prstGeom>
          <a:ln w="76200">
            <a:solidFill>
              <a:srgbClr val="E971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B9AAF4-97E8-8151-DD28-14EE796A8E82}"/>
              </a:ext>
            </a:extLst>
          </p:cNvPr>
          <p:cNvCxnSpPr/>
          <p:nvPr/>
        </p:nvCxnSpPr>
        <p:spPr>
          <a:xfrm flipV="1">
            <a:off x="9739884" y="2816352"/>
            <a:ext cx="484632" cy="612648"/>
          </a:xfrm>
          <a:prstGeom prst="straightConnector1">
            <a:avLst/>
          </a:prstGeom>
          <a:ln w="76200">
            <a:solidFill>
              <a:srgbClr val="E971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90E411-B652-629C-8452-494B7D6977F7}"/>
              </a:ext>
            </a:extLst>
          </p:cNvPr>
          <p:cNvCxnSpPr>
            <a:cxnSpLocks/>
          </p:cNvCxnSpPr>
          <p:nvPr/>
        </p:nvCxnSpPr>
        <p:spPr>
          <a:xfrm>
            <a:off x="6154986" y="686530"/>
            <a:ext cx="332232" cy="481020"/>
          </a:xfrm>
          <a:prstGeom prst="straightConnector1">
            <a:avLst/>
          </a:prstGeom>
          <a:ln w="76200">
            <a:solidFill>
              <a:srgbClr val="E971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5700696A-785D-7F9E-8C31-D6F2CE1F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6C9C70-7A55-4D31-AC6A-239B1CCAD82F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FC43B-DCD9-222B-D53F-EC8501F33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0642">
            <a:off x="10341291" y="1418403"/>
            <a:ext cx="1905266" cy="5144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69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851B90-BE5F-3F22-3194-FEC3869D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732"/>
          <a:stretch>
            <a:fillRect/>
          </a:stretch>
        </p:blipFill>
        <p:spPr>
          <a:xfrm>
            <a:off x="681575" y="740583"/>
            <a:ext cx="5536345" cy="5577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50FC47-69F8-04A6-C7F1-AE8B85CA12DA}"/>
              </a:ext>
            </a:extLst>
          </p:cNvPr>
          <p:cNvSpPr txBox="1"/>
          <p:nvPr/>
        </p:nvSpPr>
        <p:spPr>
          <a:xfrm>
            <a:off x="6616148" y="179452"/>
            <a:ext cx="557585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Continuous electron valley probe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1F312D2-A86E-85DD-0A4C-8781E43C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12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F36357-E6DB-FE8F-3945-E3625F64053C}"/>
              </a:ext>
            </a:extLst>
          </p:cNvPr>
          <p:cNvSpPr txBox="1"/>
          <p:nvPr/>
        </p:nvSpPr>
        <p:spPr>
          <a:xfrm>
            <a:off x="221382" y="6231398"/>
            <a:ext cx="271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Eriksson lab data 2025</a:t>
            </a:r>
          </a:p>
        </p:txBody>
      </p:sp>
    </p:spTree>
    <p:extLst>
      <p:ext uri="{BB962C8B-B14F-4D97-AF65-F5344CB8AC3E}">
        <p14:creationId xmlns:p14="http://schemas.microsoft.com/office/powerpoint/2010/main" val="3412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1ED1-457F-5954-430B-A05451E1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3CA3-9152-BFD6-8EFF-A7805843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5" y="740583"/>
            <a:ext cx="11013601" cy="55778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61D05-7363-D2B4-E342-040ED8C068C5}"/>
              </a:ext>
            </a:extLst>
          </p:cNvPr>
          <p:cNvSpPr txBox="1"/>
          <p:nvPr/>
        </p:nvSpPr>
        <p:spPr>
          <a:xfrm>
            <a:off x="6616148" y="179452"/>
            <a:ext cx="557585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Continuous electron valley probe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B10109-FEA4-82C8-C1F1-9A984BEC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86F0E-CC87-E41E-92DD-B5FB3DA99B07}"/>
              </a:ext>
            </a:extLst>
          </p:cNvPr>
          <p:cNvSpPr txBox="1"/>
          <p:nvPr/>
        </p:nvSpPr>
        <p:spPr>
          <a:xfrm>
            <a:off x="221382" y="6231398"/>
            <a:ext cx="271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Eriksson lab data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80C96B-8FE1-0322-FE3E-711D94754355}"/>
                  </a:ext>
                </a:extLst>
              </p:cNvPr>
              <p:cNvSpPr txBox="1"/>
              <p:nvPr/>
            </p:nvSpPr>
            <p:spPr>
              <a:xfrm rot="21310779">
                <a:off x="757344" y="540668"/>
                <a:ext cx="5416568" cy="264373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	Three Dots:</a:t>
                </a:r>
              </a:p>
              <a:p>
                <a:endParaRPr lang="en-US" dirty="0"/>
              </a:p>
              <a:p>
                <a:r>
                  <a:rPr lang="en-US" dirty="0"/>
                  <a:t>Varying the confinement</a:t>
                </a:r>
              </a:p>
              <a:p>
                <a:endParaRPr lang="en-US" dirty="0"/>
              </a:p>
              <a:p>
                <a:r>
                  <a:rPr lang="en-US" dirty="0"/>
                  <a:t>Orbital splitting -&gt; </a:t>
                </a:r>
                <a:r>
                  <a:rPr lang="en-US" b="1" dirty="0"/>
                  <a:t>Dot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Ev splitting -&gt; </a:t>
                </a:r>
                <a:r>
                  <a:rPr lang="en-US" b="1" dirty="0"/>
                  <a:t>Thermal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(Tel = 150mK)</a:t>
                </a:r>
              </a:p>
              <a:p>
                <a:endParaRPr lang="en-US" dirty="0"/>
              </a:p>
              <a:p>
                <a:r>
                  <a:rPr lang="en-US" dirty="0"/>
                  <a:t>Capacitance Matrix -&gt; Dot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𝑑𝑜𝑡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80C96B-8FE1-0322-FE3E-711D94754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10779">
                <a:off x="757344" y="540668"/>
                <a:ext cx="5416568" cy="2643737"/>
              </a:xfrm>
              <a:prstGeom prst="rect">
                <a:avLst/>
              </a:prstGeom>
              <a:blipFill>
                <a:blip r:embed="rId3"/>
                <a:stretch>
                  <a:fillRect b="-19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CD11CB-71F9-F4D3-B286-04429137212E}"/>
                  </a:ext>
                </a:extLst>
              </p:cNvPr>
              <p:cNvSpPr txBox="1"/>
              <p:nvPr/>
            </p:nvSpPr>
            <p:spPr>
              <a:xfrm rot="21310779">
                <a:off x="1123812" y="3815679"/>
                <a:ext cx="5416568" cy="1287725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dirty="0" err="1"/>
                  <a:t>Autocorrelaton</a:t>
                </a:r>
                <a:r>
                  <a:rPr lang="en-US" dirty="0"/>
                  <a:t> function: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  <m:sup>
                                      <m: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CD11CB-71F9-F4D3-B286-04429137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10779">
                <a:off x="1123812" y="3815679"/>
                <a:ext cx="5416568" cy="1287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447974-217C-E692-3248-569394D10C3C}"/>
              </a:ext>
            </a:extLst>
          </p:cNvPr>
          <p:cNvCxnSpPr>
            <a:cxnSpLocks/>
          </p:cNvCxnSpPr>
          <p:nvPr/>
        </p:nvCxnSpPr>
        <p:spPr>
          <a:xfrm>
            <a:off x="6584906" y="4215384"/>
            <a:ext cx="684574" cy="173736"/>
          </a:xfrm>
          <a:prstGeom prst="straightConnector1">
            <a:avLst/>
          </a:prstGeom>
          <a:ln w="76200">
            <a:solidFill>
              <a:srgbClr val="196B24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FD2BCC7-0196-CEC3-1BD5-C08A6F4A70D7}"/>
              </a:ext>
            </a:extLst>
          </p:cNvPr>
          <p:cNvSpPr/>
          <p:nvPr/>
        </p:nvSpPr>
        <p:spPr>
          <a:xfrm>
            <a:off x="7427864" y="4050759"/>
            <a:ext cx="1505824" cy="1088136"/>
          </a:xfrm>
          <a:prstGeom prst="rect">
            <a:avLst/>
          </a:prstGeom>
          <a:noFill/>
          <a:ln w="57150">
            <a:solidFill>
              <a:srgbClr val="196B24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3B04AA-734E-701A-A574-3BE614BDF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063" y="802347"/>
            <a:ext cx="4213390" cy="2966121"/>
          </a:xfrm>
          <a:prstGeom prst="rect">
            <a:avLst/>
          </a:prstGeom>
          <a:ln w="76200">
            <a:solidFill>
              <a:srgbClr val="196B24"/>
            </a:solidFill>
            <a:prstDash val="dash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E08B32-6620-6E84-F1F1-BC99CBD7CF66}"/>
                  </a:ext>
                </a:extLst>
              </p:cNvPr>
              <p:cNvSpPr txBox="1"/>
              <p:nvPr/>
            </p:nvSpPr>
            <p:spPr>
              <a:xfrm rot="21310779">
                <a:off x="7197141" y="3591125"/>
                <a:ext cx="5416568" cy="1200329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Fitting: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→19.2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𝑎𝑣𝑒𝑟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𝑑𝑜𝑡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𝑠𝑖𝑧𝑒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i="1" dirty="0"/>
                  <a:t>electron wavefunction smoothing  over faster variations in the underlying material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E08B32-6620-6E84-F1F1-BC99CBD7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10779">
                <a:off x="7197141" y="3591125"/>
                <a:ext cx="5416568" cy="1200329"/>
              </a:xfrm>
              <a:prstGeom prst="rect">
                <a:avLst/>
              </a:prstGeom>
              <a:blipFill>
                <a:blip r:embed="rId6"/>
                <a:stretch>
                  <a:fillRect l="-661" b="-469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EE0D5-B523-7A65-E559-E06B3901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F00BB-4FE8-B9CB-7544-D0BFF9771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770" y="885927"/>
            <a:ext cx="6078968" cy="4948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A845E5-68E9-62A7-823F-B6B06892F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0" y="702672"/>
            <a:ext cx="5620474" cy="5131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BD5331-C004-393A-007B-94DAC9298949}"/>
              </a:ext>
            </a:extLst>
          </p:cNvPr>
          <p:cNvSpPr txBox="1"/>
          <p:nvPr/>
        </p:nvSpPr>
        <p:spPr>
          <a:xfrm>
            <a:off x="8986982" y="179452"/>
            <a:ext cx="320501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across the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E9322-14A3-1723-B982-06817051ED06}"/>
              </a:ext>
            </a:extLst>
          </p:cNvPr>
          <p:cNvSpPr txBox="1"/>
          <p:nvPr/>
        </p:nvSpPr>
        <p:spPr>
          <a:xfrm rot="21310779">
            <a:off x="5919655" y="5805778"/>
            <a:ext cx="541656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 (significant) dependence Ev from the dot size -&gt; </a:t>
            </a:r>
          </a:p>
          <a:p>
            <a:r>
              <a:rPr lang="en-US" dirty="0"/>
              <a:t>“Domination of underlying material disorder”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F305E6-EBB2-B3EE-65C0-3E9DF8713AB9}"/>
              </a:ext>
            </a:extLst>
          </p:cNvPr>
          <p:cNvCxnSpPr/>
          <p:nvPr/>
        </p:nvCxnSpPr>
        <p:spPr>
          <a:xfrm flipV="1">
            <a:off x="6096000" y="5337352"/>
            <a:ext cx="484632" cy="612648"/>
          </a:xfrm>
          <a:prstGeom prst="straightConnector1">
            <a:avLst/>
          </a:prstGeom>
          <a:ln w="76200">
            <a:solidFill>
              <a:srgbClr val="0F9ED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76D8EE-4C22-58A7-F752-576B96CA052F}"/>
              </a:ext>
            </a:extLst>
          </p:cNvPr>
          <p:cNvSpPr txBox="1"/>
          <p:nvPr/>
        </p:nvSpPr>
        <p:spPr>
          <a:xfrm rot="21310779">
            <a:off x="6393681" y="3687214"/>
            <a:ext cx="483251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“Alloy disorder-dominated </a:t>
            </a:r>
            <a:r>
              <a:rPr lang="en-US" dirty="0" err="1"/>
              <a:t>bahaviour</a:t>
            </a:r>
            <a:r>
              <a:rPr lang="en-US" dirty="0"/>
              <a:t>”</a:t>
            </a:r>
          </a:p>
          <a:p>
            <a:r>
              <a:rPr lang="en-US" dirty="0"/>
              <a:t> (not Rayleigh)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D53CD1-E54C-EE64-B9D0-FAC45AFC369F}"/>
              </a:ext>
            </a:extLst>
          </p:cNvPr>
          <p:cNvCxnSpPr/>
          <p:nvPr/>
        </p:nvCxnSpPr>
        <p:spPr>
          <a:xfrm flipV="1">
            <a:off x="6338316" y="3136063"/>
            <a:ext cx="484632" cy="612648"/>
          </a:xfrm>
          <a:prstGeom prst="straightConnector1">
            <a:avLst/>
          </a:prstGeom>
          <a:ln w="76200">
            <a:solidFill>
              <a:srgbClr val="E9713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1BC52-AFBE-1DC1-FD37-BFEC9290FAAC}"/>
              </a:ext>
            </a:extLst>
          </p:cNvPr>
          <p:cNvSpPr txBox="1"/>
          <p:nvPr/>
        </p:nvSpPr>
        <p:spPr>
          <a:xfrm>
            <a:off x="0" y="179452"/>
            <a:ext cx="267854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across the gate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D3D0-D5CA-21BC-5E1B-E22644E48F51}"/>
              </a:ext>
            </a:extLst>
          </p:cNvPr>
          <p:cNvSpPr txBox="1"/>
          <p:nvPr/>
        </p:nvSpPr>
        <p:spPr>
          <a:xfrm rot="21310779">
            <a:off x="392932" y="5835044"/>
            <a:ext cx="3917533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“Local correlations die out on/below </a:t>
            </a:r>
          </a:p>
          <a:p>
            <a:r>
              <a:rPr lang="en-US" dirty="0"/>
              <a:t>electron wavefunction size”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3C788A-7879-BD31-6082-9B4E8A946655}"/>
              </a:ext>
            </a:extLst>
          </p:cNvPr>
          <p:cNvCxnSpPr/>
          <p:nvPr/>
        </p:nvCxnSpPr>
        <p:spPr>
          <a:xfrm flipV="1">
            <a:off x="644276" y="5278653"/>
            <a:ext cx="484632" cy="612648"/>
          </a:xfrm>
          <a:prstGeom prst="straightConnector1">
            <a:avLst/>
          </a:prstGeom>
          <a:ln w="76200">
            <a:solidFill>
              <a:srgbClr val="D1D1D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tshell Meme Generator">
            <a:extLst>
              <a:ext uri="{FF2B5EF4-FFF2-40B4-BE49-F238E27FC236}">
                <a16:creationId xmlns:a16="http://schemas.microsoft.com/office/drawing/2014/main" id="{C1EC1BE5-13E4-841C-366C-55A23656C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b="14939"/>
          <a:stretch>
            <a:fillRect/>
          </a:stretch>
        </p:blipFill>
        <p:spPr bwMode="auto">
          <a:xfrm>
            <a:off x="1198095" y="1"/>
            <a:ext cx="97958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25E8B-1420-1490-03C0-3FF603A2B05C}"/>
              </a:ext>
            </a:extLst>
          </p:cNvPr>
          <p:cNvSpPr txBox="1"/>
          <p:nvPr/>
        </p:nvSpPr>
        <p:spPr>
          <a:xfrm>
            <a:off x="3739153" y="1055012"/>
            <a:ext cx="390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Valley states – parasitic states for (traditional) spin qubits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86FFEA-3940-C63F-5BBA-8BBD888BA3CB}"/>
                  </a:ext>
                </a:extLst>
              </p:cNvPr>
              <p:cNvSpPr txBox="1"/>
              <p:nvPr/>
            </p:nvSpPr>
            <p:spPr>
              <a:xfrm>
                <a:off x="3942027" y="2215514"/>
                <a:ext cx="50243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2. Si/</a:t>
                </a:r>
                <a:r>
                  <a:rPr lang="en-US" dirty="0" err="1">
                    <a:solidFill>
                      <a:schemeClr val="bg1"/>
                    </a:solidFill>
                  </a:rPr>
                  <a:t>SiGe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u="sng" dirty="0">
                    <a:solidFill>
                      <a:schemeClr val="bg1"/>
                    </a:solidFill>
                  </a:rPr>
                  <a:t>(+a few % of Ge</a:t>
                </a:r>
                <a:r>
                  <a:rPr lang="en-US" dirty="0">
                    <a:solidFill>
                      <a:schemeClr val="bg1"/>
                    </a:solidFill>
                  </a:rPr>
                  <a:t>) quantum dots : large valley splitting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u="sng" dirty="0">
                    <a:solidFill>
                      <a:schemeClr val="bg1"/>
                    </a:solidFill>
                  </a:rPr>
                  <a:t>200</a:t>
                </a:r>
                <a:r>
                  <a:rPr lang="el-GR" u="sng" dirty="0">
                    <a:solidFill>
                      <a:schemeClr val="bg1"/>
                    </a:solidFill>
                  </a:rPr>
                  <a:t>μ</a:t>
                </a:r>
                <a:r>
                  <a:rPr lang="en-US" u="sng" dirty="0">
                    <a:solidFill>
                      <a:schemeClr val="bg1"/>
                    </a:solidFill>
                  </a:rPr>
                  <a:t>eV</a:t>
                </a:r>
                <a:r>
                  <a:rPr lang="en-US" dirty="0">
                    <a:solidFill>
                      <a:schemeClr val="bg1"/>
                    </a:solidFill>
                  </a:rPr>
                  <a:t>) + spatial correlations (&gt;100% for large QD arrays!)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86FFEA-3940-C63F-5BBA-8BBD888BA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27" y="2215514"/>
                <a:ext cx="5024386" cy="923330"/>
              </a:xfrm>
              <a:prstGeom prst="rect">
                <a:avLst/>
              </a:prstGeom>
              <a:blipFill>
                <a:blip r:embed="rId3"/>
                <a:stretch>
                  <a:fillRect l="-1092" t="-2632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DFA9AF4-2D5B-4995-4F95-0556BF511CB9}"/>
              </a:ext>
            </a:extLst>
          </p:cNvPr>
          <p:cNvSpPr txBox="1"/>
          <p:nvPr/>
        </p:nvSpPr>
        <p:spPr>
          <a:xfrm>
            <a:off x="2932448" y="3653015"/>
            <a:ext cx="6327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3. Detuned Axis Pulsed spectroscopy: convenient approach to probe valley states (not only) for the qubit dots </a:t>
            </a:r>
          </a:p>
          <a:p>
            <a:r>
              <a:rPr lang="en-US" dirty="0">
                <a:solidFill>
                  <a:schemeClr val="bg1"/>
                </a:solidFill>
              </a:rPr>
              <a:t>Baseband operation, no Magnetic Field needed. </a:t>
            </a:r>
          </a:p>
        </p:txBody>
      </p:sp>
    </p:spTree>
    <p:extLst>
      <p:ext uri="{BB962C8B-B14F-4D97-AF65-F5344CB8AC3E}">
        <p14:creationId xmlns:p14="http://schemas.microsoft.com/office/powerpoint/2010/main" val="5662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12A926-1C62-9799-CF21-6DDF8AA7E39E}"/>
              </a:ext>
            </a:extLst>
          </p:cNvPr>
          <p:cNvSpPr txBox="1"/>
          <p:nvPr/>
        </p:nvSpPr>
        <p:spPr>
          <a:xfrm>
            <a:off x="5574792" y="2442232"/>
            <a:ext cx="6238759" cy="163121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sharp disruptions of the periodic crystal potential at the QW interfaces:</a:t>
            </a:r>
          </a:p>
          <a:p>
            <a:pPr algn="l"/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Random distribution of Ge atoms in </a:t>
            </a:r>
            <a:r>
              <a:rPr lang="en-US" sz="2000" dirty="0" err="1">
                <a:solidFill>
                  <a:srgbClr val="000000"/>
                </a:solidFill>
              </a:rPr>
              <a:t>SiGe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Interface </a:t>
            </a:r>
            <a:r>
              <a:rPr lang="en-US" sz="2000" dirty="0" err="1"/>
              <a:t>sharpness&amp;disorder</a:t>
            </a:r>
            <a:r>
              <a:rPr lang="en-US" sz="2000" dirty="0"/>
              <a:t> of Si/SiO2 interface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23DAC-4A47-B311-9D22-136FE8D44956}"/>
              </a:ext>
            </a:extLst>
          </p:cNvPr>
          <p:cNvSpPr txBox="1"/>
          <p:nvPr/>
        </p:nvSpPr>
        <p:spPr>
          <a:xfrm>
            <a:off x="4078224" y="233058"/>
            <a:ext cx="6629781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ensile strain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spatial quantization: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Lattice mismatch of Si with </a:t>
            </a:r>
            <a:r>
              <a:rPr lang="en-US" sz="2000" dirty="0" err="1">
                <a:solidFill>
                  <a:srgbClr val="000000"/>
                </a:solidFill>
              </a:rPr>
              <a:t>SiGe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Vertical electric field + mass anisotropy in Si/SiO2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26539E-C038-E14C-6750-9616E368A321}"/>
              </a:ext>
            </a:extLst>
          </p:cNvPr>
          <p:cNvCxnSpPr>
            <a:cxnSpLocks/>
          </p:cNvCxnSpPr>
          <p:nvPr/>
        </p:nvCxnSpPr>
        <p:spPr>
          <a:xfrm flipH="1">
            <a:off x="4181072" y="1405825"/>
            <a:ext cx="332676" cy="1201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CA6647-75F2-5EA0-F65C-AABA0A40F018}"/>
              </a:ext>
            </a:extLst>
          </p:cNvPr>
          <p:cNvCxnSpPr>
            <a:cxnSpLocks/>
          </p:cNvCxnSpPr>
          <p:nvPr/>
        </p:nvCxnSpPr>
        <p:spPr>
          <a:xfrm flipH="1">
            <a:off x="7301605" y="4230552"/>
            <a:ext cx="527594" cy="9559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7CF7DC-AD37-9A61-4327-8CA7731C8C36}"/>
              </a:ext>
            </a:extLst>
          </p:cNvPr>
          <p:cNvCxnSpPr/>
          <p:nvPr/>
        </p:nvCxnSpPr>
        <p:spPr>
          <a:xfrm flipV="1">
            <a:off x="969264" y="877824"/>
            <a:ext cx="0" cy="47914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5F7F7CE-C938-FBB9-869A-9EE255A42BA0}"/>
              </a:ext>
            </a:extLst>
          </p:cNvPr>
          <p:cNvSpPr txBox="1"/>
          <p:nvPr/>
        </p:nvSpPr>
        <p:spPr>
          <a:xfrm rot="16200000">
            <a:off x="-243280" y="2988920"/>
            <a:ext cx="1522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Energy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FB4768-33D2-CD05-ECB8-F32925E5D206}"/>
              </a:ext>
            </a:extLst>
          </p:cNvPr>
          <p:cNvCxnSpPr/>
          <p:nvPr/>
        </p:nvCxnSpPr>
        <p:spPr>
          <a:xfrm>
            <a:off x="1261872" y="3529296"/>
            <a:ext cx="1728216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4D58FA-ADB5-4961-4374-BC912A1C16B2}"/>
              </a:ext>
            </a:extLst>
          </p:cNvPr>
          <p:cNvCxnSpPr>
            <a:cxnSpLocks/>
          </p:cNvCxnSpPr>
          <p:nvPr/>
        </p:nvCxnSpPr>
        <p:spPr>
          <a:xfrm flipV="1">
            <a:off x="2990088" y="3261072"/>
            <a:ext cx="754901" cy="26517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B9E0E6-72EF-3B9A-B52B-6AFBD5C06849}"/>
              </a:ext>
            </a:extLst>
          </p:cNvPr>
          <p:cNvCxnSpPr>
            <a:cxnSpLocks/>
          </p:cNvCxnSpPr>
          <p:nvPr/>
        </p:nvCxnSpPr>
        <p:spPr>
          <a:xfrm>
            <a:off x="3684270" y="3270504"/>
            <a:ext cx="1280922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13B7A98-1C99-CC55-FF8C-068CCA00CBF2}"/>
              </a:ext>
            </a:extLst>
          </p:cNvPr>
          <p:cNvCxnSpPr>
            <a:cxnSpLocks/>
          </p:cNvCxnSpPr>
          <p:nvPr/>
        </p:nvCxnSpPr>
        <p:spPr>
          <a:xfrm>
            <a:off x="2987040" y="3538729"/>
            <a:ext cx="862584" cy="149961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EC42030-A3A4-3072-1121-12D3C65528CD}"/>
              </a:ext>
            </a:extLst>
          </p:cNvPr>
          <p:cNvCxnSpPr>
            <a:cxnSpLocks/>
          </p:cNvCxnSpPr>
          <p:nvPr/>
        </p:nvCxnSpPr>
        <p:spPr>
          <a:xfrm>
            <a:off x="3848221" y="5020140"/>
            <a:ext cx="1318139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1B2688-77C3-FB1E-E9F8-19873BD45B14}"/>
              </a:ext>
            </a:extLst>
          </p:cNvPr>
          <p:cNvCxnSpPr>
            <a:cxnSpLocks/>
          </p:cNvCxnSpPr>
          <p:nvPr/>
        </p:nvCxnSpPr>
        <p:spPr>
          <a:xfrm flipV="1">
            <a:off x="5108447" y="4782312"/>
            <a:ext cx="612892" cy="237828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9742E7-D625-627E-C2DE-96F5E51431B4}"/>
              </a:ext>
            </a:extLst>
          </p:cNvPr>
          <p:cNvCxnSpPr>
            <a:cxnSpLocks/>
          </p:cNvCxnSpPr>
          <p:nvPr/>
        </p:nvCxnSpPr>
        <p:spPr>
          <a:xfrm>
            <a:off x="5122286" y="5020140"/>
            <a:ext cx="599053" cy="237828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24FA61-3DF4-703B-A10F-DA308093010B}"/>
              </a:ext>
            </a:extLst>
          </p:cNvPr>
          <p:cNvCxnSpPr>
            <a:cxnSpLocks/>
          </p:cNvCxnSpPr>
          <p:nvPr/>
        </p:nvCxnSpPr>
        <p:spPr>
          <a:xfrm>
            <a:off x="5683818" y="4782312"/>
            <a:ext cx="1318139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B41F72-C97F-19C4-59B1-10B3B3AD9C26}"/>
              </a:ext>
            </a:extLst>
          </p:cNvPr>
          <p:cNvCxnSpPr>
            <a:cxnSpLocks/>
          </p:cNvCxnSpPr>
          <p:nvPr/>
        </p:nvCxnSpPr>
        <p:spPr>
          <a:xfrm>
            <a:off x="5721339" y="5257968"/>
            <a:ext cx="1318139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4528A9E-1465-5170-C3E0-AB6981518AEC}"/>
              </a:ext>
            </a:extLst>
          </p:cNvPr>
          <p:cNvSpPr txBox="1"/>
          <p:nvPr/>
        </p:nvSpPr>
        <p:spPr>
          <a:xfrm>
            <a:off x="5574792" y="4817186"/>
            <a:ext cx="189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Valley splitting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EF2CED-B8D8-0978-B7ED-8DF289E07495}"/>
              </a:ext>
            </a:extLst>
          </p:cNvPr>
          <p:cNvSpPr txBox="1"/>
          <p:nvPr/>
        </p:nvSpPr>
        <p:spPr>
          <a:xfrm>
            <a:off x="1097281" y="3127419"/>
            <a:ext cx="241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6-fold degenerate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44E6E0-4981-3B6D-38B1-B5096C127060}"/>
              </a:ext>
            </a:extLst>
          </p:cNvPr>
          <p:cNvSpPr txBox="1"/>
          <p:nvPr/>
        </p:nvSpPr>
        <p:spPr>
          <a:xfrm>
            <a:off x="1359411" y="3630404"/>
            <a:ext cx="172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CB minimum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CAADC3-97AA-4410-CA31-AB13F1208D0A}"/>
              </a:ext>
            </a:extLst>
          </p:cNvPr>
          <p:cNvSpPr txBox="1"/>
          <p:nvPr/>
        </p:nvSpPr>
        <p:spPr>
          <a:xfrm>
            <a:off x="1639388" y="4605661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Bulk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344C29-AFD2-1158-2617-05EF473B30E1}"/>
              </a:ext>
            </a:extLst>
          </p:cNvPr>
          <p:cNvCxnSpPr>
            <a:cxnSpLocks/>
          </p:cNvCxnSpPr>
          <p:nvPr/>
        </p:nvCxnSpPr>
        <p:spPr>
          <a:xfrm>
            <a:off x="2987040" y="1847375"/>
            <a:ext cx="0" cy="391601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70B8AD6-E142-F925-D143-2770D13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2</a:t>
            </a:fld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C13366-565B-A7EB-198F-C682BCDFAEA5}"/>
              </a:ext>
            </a:extLst>
          </p:cNvPr>
          <p:cNvSpPr txBox="1"/>
          <p:nvPr/>
        </p:nvSpPr>
        <p:spPr>
          <a:xfrm>
            <a:off x="107966" y="86380"/>
            <a:ext cx="250155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Valleys: INTRO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0A1116-4093-4264-1E0B-92FB1BEF5C2A}"/>
              </a:ext>
            </a:extLst>
          </p:cNvPr>
          <p:cNvSpPr txBox="1"/>
          <p:nvPr/>
        </p:nvSpPr>
        <p:spPr>
          <a:xfrm>
            <a:off x="4330814" y="266575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3A3480-68E2-B5A9-ABB8-998A61F648DA}"/>
              </a:ext>
            </a:extLst>
          </p:cNvPr>
          <p:cNvSpPr txBox="1"/>
          <p:nvPr/>
        </p:nvSpPr>
        <p:spPr>
          <a:xfrm>
            <a:off x="4330814" y="448458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11089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6920D-768F-805A-7C72-2E876A92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B960F4-65B0-E239-1CEE-ACC4FBF4A86B}"/>
              </a:ext>
            </a:extLst>
          </p:cNvPr>
          <p:cNvCxnSpPr/>
          <p:nvPr/>
        </p:nvCxnSpPr>
        <p:spPr>
          <a:xfrm flipV="1">
            <a:off x="969264" y="877824"/>
            <a:ext cx="0" cy="479145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F1F377-C92E-71E2-4610-F00C7DA1CB0D}"/>
              </a:ext>
            </a:extLst>
          </p:cNvPr>
          <p:cNvSpPr txBox="1"/>
          <p:nvPr/>
        </p:nvSpPr>
        <p:spPr>
          <a:xfrm rot="16200000">
            <a:off x="-243280" y="2988920"/>
            <a:ext cx="1522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Energy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584BE9-ADE5-8BEE-E8B9-599046151254}"/>
              </a:ext>
            </a:extLst>
          </p:cNvPr>
          <p:cNvCxnSpPr/>
          <p:nvPr/>
        </p:nvCxnSpPr>
        <p:spPr>
          <a:xfrm>
            <a:off x="1261872" y="3529296"/>
            <a:ext cx="1728216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E780EA-A98C-F490-8C2E-E4031CC4B49B}"/>
              </a:ext>
            </a:extLst>
          </p:cNvPr>
          <p:cNvCxnSpPr>
            <a:cxnSpLocks/>
          </p:cNvCxnSpPr>
          <p:nvPr/>
        </p:nvCxnSpPr>
        <p:spPr>
          <a:xfrm flipV="1">
            <a:off x="2990088" y="3261072"/>
            <a:ext cx="754901" cy="26517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9BD4F82-CC29-2112-2755-0B7049ABD1CA}"/>
              </a:ext>
            </a:extLst>
          </p:cNvPr>
          <p:cNvCxnSpPr>
            <a:cxnSpLocks/>
          </p:cNvCxnSpPr>
          <p:nvPr/>
        </p:nvCxnSpPr>
        <p:spPr>
          <a:xfrm>
            <a:off x="3684270" y="3270504"/>
            <a:ext cx="1280922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11868D-F100-6809-C9C6-242CCB81C3C6}"/>
              </a:ext>
            </a:extLst>
          </p:cNvPr>
          <p:cNvCxnSpPr>
            <a:cxnSpLocks/>
          </p:cNvCxnSpPr>
          <p:nvPr/>
        </p:nvCxnSpPr>
        <p:spPr>
          <a:xfrm>
            <a:off x="2987040" y="3538729"/>
            <a:ext cx="862584" cy="1499615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B066FE-3664-E26C-F81C-B13335B74C97}"/>
              </a:ext>
            </a:extLst>
          </p:cNvPr>
          <p:cNvCxnSpPr>
            <a:cxnSpLocks/>
          </p:cNvCxnSpPr>
          <p:nvPr/>
        </p:nvCxnSpPr>
        <p:spPr>
          <a:xfrm>
            <a:off x="3848221" y="5020140"/>
            <a:ext cx="1318139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2FF544-76A2-A3CB-C224-D13D39E86388}"/>
              </a:ext>
            </a:extLst>
          </p:cNvPr>
          <p:cNvCxnSpPr>
            <a:cxnSpLocks/>
          </p:cNvCxnSpPr>
          <p:nvPr/>
        </p:nvCxnSpPr>
        <p:spPr>
          <a:xfrm flipV="1">
            <a:off x="5108447" y="4782312"/>
            <a:ext cx="612892" cy="237828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5F73CE-8EF8-E196-1644-B78EFFEFDFB9}"/>
              </a:ext>
            </a:extLst>
          </p:cNvPr>
          <p:cNvCxnSpPr>
            <a:cxnSpLocks/>
          </p:cNvCxnSpPr>
          <p:nvPr/>
        </p:nvCxnSpPr>
        <p:spPr>
          <a:xfrm>
            <a:off x="5122286" y="5020140"/>
            <a:ext cx="599053" cy="237828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36FA7A-CC8D-B755-9E93-3484B1D34C30}"/>
              </a:ext>
            </a:extLst>
          </p:cNvPr>
          <p:cNvCxnSpPr>
            <a:cxnSpLocks/>
          </p:cNvCxnSpPr>
          <p:nvPr/>
        </p:nvCxnSpPr>
        <p:spPr>
          <a:xfrm>
            <a:off x="5683818" y="4782312"/>
            <a:ext cx="1318139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C99112-302B-29AB-4435-40C294A1696B}"/>
              </a:ext>
            </a:extLst>
          </p:cNvPr>
          <p:cNvCxnSpPr>
            <a:cxnSpLocks/>
          </p:cNvCxnSpPr>
          <p:nvPr/>
        </p:nvCxnSpPr>
        <p:spPr>
          <a:xfrm>
            <a:off x="5721339" y="5257968"/>
            <a:ext cx="1318139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AC736EE-6ECF-42AF-CC89-D64F749D3662}"/>
              </a:ext>
            </a:extLst>
          </p:cNvPr>
          <p:cNvSpPr txBox="1"/>
          <p:nvPr/>
        </p:nvSpPr>
        <p:spPr>
          <a:xfrm>
            <a:off x="1097281" y="3127419"/>
            <a:ext cx="241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6-fold degenerate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31683E-FF75-FF29-E505-9A3B8AA5F891}"/>
              </a:ext>
            </a:extLst>
          </p:cNvPr>
          <p:cNvSpPr txBox="1"/>
          <p:nvPr/>
        </p:nvSpPr>
        <p:spPr>
          <a:xfrm>
            <a:off x="1359411" y="3630404"/>
            <a:ext cx="172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CB minimum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1BA2EEF-7320-545E-FA06-8DEBC6C528CF}"/>
              </a:ext>
            </a:extLst>
          </p:cNvPr>
          <p:cNvSpPr txBox="1"/>
          <p:nvPr/>
        </p:nvSpPr>
        <p:spPr>
          <a:xfrm>
            <a:off x="1639388" y="4605661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Bulk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4C35B2-7B99-63F9-6162-CED983139275}"/>
              </a:ext>
            </a:extLst>
          </p:cNvPr>
          <p:cNvCxnSpPr>
            <a:cxnSpLocks/>
          </p:cNvCxnSpPr>
          <p:nvPr/>
        </p:nvCxnSpPr>
        <p:spPr>
          <a:xfrm>
            <a:off x="2987040" y="1847375"/>
            <a:ext cx="0" cy="391601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2">
            <a:extLst>
              <a:ext uri="{FF2B5EF4-FFF2-40B4-BE49-F238E27FC236}">
                <a16:creationId xmlns:a16="http://schemas.microsoft.com/office/drawing/2014/main" id="{68C6F8E6-3577-9EC6-A010-8081F39B3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132" y="689021"/>
            <a:ext cx="8736760" cy="234365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panose="020B0604020202020204" pitchFamily="34" charset="0"/>
              </a:rPr>
              <a:t>High valleys-low valleys: </a:t>
            </a:r>
            <a:r>
              <a:rPr lang="en-US" altLang="en-US" sz="2000" dirty="0">
                <a:latin typeface="Arial" panose="020B0604020202020204" pitchFamily="34" charset="0"/>
              </a:rPr>
              <a:t>∼20–200 </a:t>
            </a:r>
            <a:r>
              <a:rPr lang="en-US" altLang="en-US" sz="2000" dirty="0" err="1">
                <a:latin typeface="Arial" panose="020B0604020202020204" pitchFamily="34" charset="0"/>
              </a:rPr>
              <a:t>meV</a:t>
            </a:r>
            <a:r>
              <a:rPr lang="en-US" altLang="en-US" sz="2000" dirty="0">
                <a:latin typeface="Arial" panose="020B0604020202020204" pitchFamily="34" charset="0"/>
              </a:rPr>
              <a:t> (Si/</a:t>
            </a:r>
            <a:r>
              <a:rPr lang="en-US" altLang="en-US" sz="2000" dirty="0" err="1">
                <a:latin typeface="Arial" panose="020B0604020202020204" pitchFamily="34" charset="0"/>
              </a:rPr>
              <a:t>SiGe</a:t>
            </a:r>
            <a:r>
              <a:rPr lang="en-US" altLang="en-US" sz="2000" dirty="0">
                <a:latin typeface="Arial" panose="020B0604020202020204" pitchFamily="34" charset="0"/>
              </a:rPr>
              <a:t>), 20-40meV (Si-MOS)</a:t>
            </a: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Orbital level spacings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 quantum dot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(∼1–10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but depends on dot size)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Valley splitting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ΔEv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(∼0.01–1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meV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Zeeman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splittings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(∼0.01–0.1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meV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Tesla-scale fields)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3E05C-14AD-FC9C-D3B0-7F882DEE5F7C}"/>
              </a:ext>
            </a:extLst>
          </p:cNvPr>
          <p:cNvSpPr txBox="1"/>
          <p:nvPr/>
        </p:nvSpPr>
        <p:spPr>
          <a:xfrm>
            <a:off x="5574792" y="4817186"/>
            <a:ext cx="189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Valley splitting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7600A-8F3F-F0B0-C08E-28336771AAF1}"/>
              </a:ext>
            </a:extLst>
          </p:cNvPr>
          <p:cNvSpPr txBox="1"/>
          <p:nvPr/>
        </p:nvSpPr>
        <p:spPr>
          <a:xfrm>
            <a:off x="5458636" y="5622739"/>
            <a:ext cx="6097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P. Weitz, R. J. Haug, K. von Klitzing, and F.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Sch¨affler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Surf. Sci. 361/362, 542 (1996).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4522B-2CBD-663B-D96A-875FAB370144}"/>
              </a:ext>
            </a:extLst>
          </p:cNvPr>
          <p:cNvSpPr txBox="1"/>
          <p:nvPr/>
        </p:nvSpPr>
        <p:spPr>
          <a:xfrm>
            <a:off x="5458636" y="5999798"/>
            <a:ext cx="6623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Valley splitting theory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/Si/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quantum wells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 Friesen1,*,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Sucismita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Chutia1, Charles Tahan2, and S. N. Coppersmith1 (PRB, 2007)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A268303-5404-3EFE-0C0B-D85F8920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BD7C17-DA6B-C319-5D71-55DB948E935A}"/>
              </a:ext>
            </a:extLst>
          </p:cNvPr>
          <p:cNvSpPr txBox="1"/>
          <p:nvPr/>
        </p:nvSpPr>
        <p:spPr>
          <a:xfrm>
            <a:off x="107966" y="86380"/>
            <a:ext cx="250155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Valleys: INTRO</a:t>
            </a:r>
          </a:p>
        </p:txBody>
      </p:sp>
    </p:spTree>
    <p:extLst>
      <p:ext uri="{BB962C8B-B14F-4D97-AF65-F5344CB8AC3E}">
        <p14:creationId xmlns:p14="http://schemas.microsoft.com/office/powerpoint/2010/main" val="196254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4C0FA6-F4CA-DBCD-7535-1F5C23036DA1}"/>
              </a:ext>
            </a:extLst>
          </p:cNvPr>
          <p:cNvSpPr txBox="1"/>
          <p:nvPr/>
        </p:nvSpPr>
        <p:spPr>
          <a:xfrm>
            <a:off x="5061726" y="910528"/>
            <a:ext cx="466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Magnetospectroscopy</a:t>
            </a:r>
            <a:r>
              <a:rPr lang="en-US" dirty="0"/>
              <a:t> of different spin states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A08D3-C604-0EB8-EED6-7E76AF2A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36062-954D-71E8-60B3-72B428212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787"/>
            <a:ext cx="6096000" cy="4202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F943D-BF0A-084A-FD60-773FA5E67B1F}"/>
              </a:ext>
            </a:extLst>
          </p:cNvPr>
          <p:cNvSpPr txBox="1"/>
          <p:nvPr/>
        </p:nvSpPr>
        <p:spPr>
          <a:xfrm>
            <a:off x="107965" y="86380"/>
            <a:ext cx="3810891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Traditional approach</a:t>
            </a:r>
          </a:p>
        </p:txBody>
      </p:sp>
      <p:pic>
        <p:nvPicPr>
          <p:cNvPr id="4098" name="Picture 2" descr="Abstract Image">
            <a:extLst>
              <a:ext uri="{FF2B5EF4-FFF2-40B4-BE49-F238E27FC236}">
                <a16:creationId xmlns:a16="http://schemas.microsoft.com/office/drawing/2014/main" id="{D95B1179-D4A1-FC4D-E79C-973F0D8D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98" y="2046686"/>
            <a:ext cx="5526648" cy="294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55783-F7F7-7EFA-F9FA-CC0DACAFF202}"/>
              </a:ext>
            </a:extLst>
          </p:cNvPr>
          <p:cNvSpPr txBox="1"/>
          <p:nvPr/>
        </p:nvSpPr>
        <p:spPr>
          <a:xfrm>
            <a:off x="6418184" y="5876120"/>
            <a:ext cx="66163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Aakash Shandilya, Sundeep Kapila, Radha Krishnan, Bent Weber, and Bhaskaran Muralidharan</a:t>
            </a:r>
          </a:p>
          <a:p>
            <a:pPr algn="l">
              <a:buNone/>
            </a:pPr>
            <a:r>
              <a:rPr lang="en-US" sz="1000" b="0" i="1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ACS Applied Nano Materials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 </a:t>
            </a:r>
            <a:r>
              <a:rPr lang="en-US" sz="1000" b="1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2025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 </a:t>
            </a:r>
            <a:r>
              <a:rPr lang="en-US" sz="1000" b="0" i="1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8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 (30), 14949-14959</a:t>
            </a:r>
          </a:p>
          <a:p>
            <a:pPr>
              <a:buNone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Roboto" panose="020F0502020204030204" pitchFamily="2" charset="0"/>
              </a:rPr>
              <a:t>DOI: 10.1021/acsanm.5c01655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35DF6-79DC-DCC2-6A27-532EA27BDA12}"/>
              </a:ext>
            </a:extLst>
          </p:cNvPr>
          <p:cNvSpPr txBox="1"/>
          <p:nvPr/>
        </p:nvSpPr>
        <p:spPr>
          <a:xfrm>
            <a:off x="107965" y="5952437"/>
            <a:ext cx="6281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Stability of spin states in quantum dots S. Lindemann, T. Ihn, T. Heinzel*, W. </a:t>
            </a:r>
            <a:r>
              <a:rPr lang="en-US" sz="1000" dirty="0" err="1"/>
              <a:t>Zwerger</a:t>
            </a:r>
            <a:r>
              <a:rPr lang="en-US" sz="1000" dirty="0"/>
              <a:t>†, and K. Ensslin K. </a:t>
            </a:r>
            <a:r>
              <a:rPr lang="en-US" sz="1000" dirty="0" err="1"/>
              <a:t>Maranowski</a:t>
            </a:r>
            <a:r>
              <a:rPr lang="en-US" sz="1000" dirty="0"/>
              <a:t> and A. C. Gossard, PRB 2002</a:t>
            </a:r>
          </a:p>
        </p:txBody>
      </p:sp>
    </p:spTree>
    <p:extLst>
      <p:ext uri="{BB962C8B-B14F-4D97-AF65-F5344CB8AC3E}">
        <p14:creationId xmlns:p14="http://schemas.microsoft.com/office/powerpoint/2010/main" val="106045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8ED9F2-64BE-97E3-51D6-BD097F74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1" y="2080739"/>
            <a:ext cx="11612596" cy="38295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D13CB-D980-C0D8-775E-508E963A8777}"/>
              </a:ext>
            </a:extLst>
          </p:cNvPr>
          <p:cNvSpPr txBox="1"/>
          <p:nvPr/>
        </p:nvSpPr>
        <p:spPr>
          <a:xfrm>
            <a:off x="6616148" y="179452"/>
            <a:ext cx="557585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Novel Method: HRL Labs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B4092-7039-3AE4-CCFC-A8BFF0F3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7B481F-0258-757C-C402-FFD2075F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52" y="1190490"/>
            <a:ext cx="5341266" cy="471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2227E4-FA7C-4D39-3DC0-614AB540C624}"/>
              </a:ext>
            </a:extLst>
          </p:cNvPr>
          <p:cNvSpPr txBox="1"/>
          <p:nvPr/>
        </p:nvSpPr>
        <p:spPr>
          <a:xfrm>
            <a:off x="759268" y="1968504"/>
            <a:ext cx="2079812" cy="369332"/>
          </a:xfrm>
          <a:prstGeom prst="rect">
            <a:avLst/>
          </a:prstGeom>
          <a:noFill/>
          <a:ln w="57150">
            <a:solidFill>
              <a:srgbClr val="017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Orbital excitation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A526C-49A3-EDA5-E0C4-0E9659EF419D}"/>
              </a:ext>
            </a:extLst>
          </p:cNvPr>
          <p:cNvSpPr txBox="1"/>
          <p:nvPr/>
        </p:nvSpPr>
        <p:spPr>
          <a:xfrm>
            <a:off x="273425" y="2537769"/>
            <a:ext cx="3051498" cy="369332"/>
          </a:xfrm>
          <a:prstGeom prst="rect">
            <a:avLst/>
          </a:prstGeom>
          <a:noFill/>
          <a:ln w="57150">
            <a:solidFill>
              <a:srgbClr val="0171BD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(associated) Valley excitation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25DE0-0C9A-3C84-96CF-AF12F921A264}"/>
              </a:ext>
            </a:extLst>
          </p:cNvPr>
          <p:cNvSpPr txBox="1"/>
          <p:nvPr/>
        </p:nvSpPr>
        <p:spPr>
          <a:xfrm>
            <a:off x="7624650" y="4825395"/>
            <a:ext cx="178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Detuning!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092C78-112A-EA8F-1DD9-0E428BAE7517}"/>
              </a:ext>
            </a:extLst>
          </p:cNvPr>
          <p:cNvCxnSpPr/>
          <p:nvPr/>
        </p:nvCxnSpPr>
        <p:spPr>
          <a:xfrm flipH="1" flipV="1">
            <a:off x="5943600" y="3364715"/>
            <a:ext cx="2574235" cy="14259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3A08B-843C-D203-54A8-07D47DA4D31E}"/>
              </a:ext>
            </a:extLst>
          </p:cNvPr>
          <p:cNvSpPr/>
          <p:nvPr/>
        </p:nvSpPr>
        <p:spPr>
          <a:xfrm>
            <a:off x="2960052" y="1103243"/>
            <a:ext cx="826757" cy="725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17B4C-BBE0-9FDC-8891-26F6B71D47BE}"/>
              </a:ext>
            </a:extLst>
          </p:cNvPr>
          <p:cNvSpPr txBox="1"/>
          <p:nvPr/>
        </p:nvSpPr>
        <p:spPr>
          <a:xfrm>
            <a:off x="7670010" y="1599172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8B3"/>
                </a:solidFill>
              </a:rPr>
              <a:t>Reservoir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EC6C-0411-714C-515B-6089AC6C87EE}"/>
              </a:ext>
            </a:extLst>
          </p:cNvPr>
          <p:cNvSpPr txBox="1"/>
          <p:nvPr/>
        </p:nvSpPr>
        <p:spPr>
          <a:xfrm>
            <a:off x="8616278" y="2337836"/>
            <a:ext cx="29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Preparing here!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AB9D0-C0CC-2EC7-ABA1-DCB3DBAA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675E-68FA-F839-444D-019A0550D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8E64BC-EAFB-07F2-598C-55A28BD2B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4" y="1070960"/>
            <a:ext cx="5341266" cy="4716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835C55-8EE2-525A-7DC9-4643C6CA25EB}"/>
              </a:ext>
            </a:extLst>
          </p:cNvPr>
          <p:cNvSpPr/>
          <p:nvPr/>
        </p:nvSpPr>
        <p:spPr>
          <a:xfrm>
            <a:off x="99614" y="983713"/>
            <a:ext cx="826757" cy="725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19476-B50A-C7C6-A1EE-EBAD17AB4E34}"/>
              </a:ext>
            </a:extLst>
          </p:cNvPr>
          <p:cNvSpPr txBox="1"/>
          <p:nvPr/>
        </p:nvSpPr>
        <p:spPr>
          <a:xfrm>
            <a:off x="8301318" y="1228054"/>
            <a:ext cx="112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Reservoir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31D7CE-850E-F5CB-ADCA-AD7F33B0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55"/>
            <a:ext cx="5601482" cy="44106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348793-BCDE-3730-F06A-DFBD3CBA1BE7}"/>
              </a:ext>
            </a:extLst>
          </p:cNvPr>
          <p:cNvSpPr/>
          <p:nvPr/>
        </p:nvSpPr>
        <p:spPr>
          <a:xfrm>
            <a:off x="9244584" y="1412720"/>
            <a:ext cx="2190034" cy="3214254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DBE7C-2FB0-885D-B130-3EC663A34574}"/>
              </a:ext>
            </a:extLst>
          </p:cNvPr>
          <p:cNvSpPr txBox="1"/>
          <p:nvPr/>
        </p:nvSpPr>
        <p:spPr>
          <a:xfrm>
            <a:off x="2206441" y="296920"/>
            <a:ext cx="42421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F2F04"/>
                </a:solidFill>
              </a:rPr>
              <a:t>Ground state = reference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1F8D2-7D1C-B08F-703B-7F450F0BD080}"/>
              </a:ext>
            </a:extLst>
          </p:cNvPr>
          <p:cNvCxnSpPr>
            <a:cxnSpLocks/>
          </p:cNvCxnSpPr>
          <p:nvPr/>
        </p:nvCxnSpPr>
        <p:spPr>
          <a:xfrm flipH="1">
            <a:off x="3622863" y="1098989"/>
            <a:ext cx="460272" cy="1438003"/>
          </a:xfrm>
          <a:prstGeom prst="straightConnector1">
            <a:avLst/>
          </a:prstGeom>
          <a:ln w="57150">
            <a:solidFill>
              <a:srgbClr val="DF2F0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F7DEB2-3B44-A45F-D062-EC5E1EF49B3E}"/>
              </a:ext>
            </a:extLst>
          </p:cNvPr>
          <p:cNvSpPr txBox="1"/>
          <p:nvPr/>
        </p:nvSpPr>
        <p:spPr>
          <a:xfrm>
            <a:off x="99614" y="5606228"/>
            <a:ext cx="4242139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71BD"/>
                </a:solidFill>
              </a:rPr>
              <a:t>Probing these levels!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7363FC-92EA-EDF1-F199-E73B9E9033A2}"/>
              </a:ext>
            </a:extLst>
          </p:cNvPr>
          <p:cNvCxnSpPr>
            <a:cxnSpLocks/>
          </p:cNvCxnSpPr>
          <p:nvPr/>
        </p:nvCxnSpPr>
        <p:spPr>
          <a:xfrm flipV="1">
            <a:off x="600636" y="2231525"/>
            <a:ext cx="558292" cy="337020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1203DA-6C40-6E84-DF48-000FE72989BF}"/>
              </a:ext>
            </a:extLst>
          </p:cNvPr>
          <p:cNvCxnSpPr>
            <a:cxnSpLocks/>
          </p:cNvCxnSpPr>
          <p:nvPr/>
        </p:nvCxnSpPr>
        <p:spPr>
          <a:xfrm flipV="1">
            <a:off x="600636" y="2422955"/>
            <a:ext cx="722287" cy="315178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93F335-707D-E42F-4BCE-84ED29FF87F8}"/>
              </a:ext>
            </a:extLst>
          </p:cNvPr>
          <p:cNvCxnSpPr>
            <a:cxnSpLocks/>
          </p:cNvCxnSpPr>
          <p:nvPr/>
        </p:nvCxnSpPr>
        <p:spPr>
          <a:xfrm flipV="1">
            <a:off x="600636" y="3061265"/>
            <a:ext cx="927788" cy="254046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4ED83B-4D7E-23A3-EC52-ABC87D5243E6}"/>
              </a:ext>
            </a:extLst>
          </p:cNvPr>
          <p:cNvCxnSpPr>
            <a:cxnSpLocks/>
          </p:cNvCxnSpPr>
          <p:nvPr/>
        </p:nvCxnSpPr>
        <p:spPr>
          <a:xfrm flipV="1">
            <a:off x="600636" y="3424600"/>
            <a:ext cx="958808" cy="215014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5CA53E-AAAA-72FB-8E5B-CA96AB760949}"/>
              </a:ext>
            </a:extLst>
          </p:cNvPr>
          <p:cNvSpPr txBox="1"/>
          <p:nvPr/>
        </p:nvSpPr>
        <p:spPr>
          <a:xfrm>
            <a:off x="6188363" y="5659729"/>
            <a:ext cx="380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only on one side of detuning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0219-0D4E-AB9D-AE39-2E86C4CD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9C70-7A55-4D31-AC6A-239B1CCAD8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B2EED-B97C-9486-F667-53552AB0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4129C-A6FC-BFF0-E144-47D2ACEA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6528" y="5560589"/>
            <a:ext cx="2743200" cy="365125"/>
          </a:xfrm>
        </p:spPr>
        <p:txBody>
          <a:bodyPr/>
          <a:lstStyle/>
          <a:p>
            <a:fld id="{F56C9C70-7A55-4D31-AC6A-239B1CCAD82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A264B-36F3-DC97-7C14-81F9D05C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5353"/>
            <a:ext cx="5125386" cy="332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640E9-01F2-8821-DDA9-2B7C0CE5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0677"/>
            <a:ext cx="5394287" cy="27655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C49FC9-765B-E665-4360-C6B5478B899D}"/>
              </a:ext>
            </a:extLst>
          </p:cNvPr>
          <p:cNvSpPr txBox="1"/>
          <p:nvPr/>
        </p:nvSpPr>
        <p:spPr>
          <a:xfrm>
            <a:off x="5311316" y="197346"/>
            <a:ext cx="6880684" cy="64633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   (Re-)loading from the reservoir to the </a:t>
            </a:r>
            <a:r>
              <a:rPr lang="en-US" b="1" dirty="0"/>
              <a:t>source</a:t>
            </a:r>
            <a:r>
              <a:rPr lang="en-US" dirty="0"/>
              <a:t> DOT to Ground State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   </a:t>
            </a:r>
            <a:r>
              <a:rPr lang="en-US" dirty="0"/>
              <a:t>Pulse to the bulk of (1,0) region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Charge Sensor: Signal_(1,0)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u="sng" dirty="0" err="1"/>
              <a:t>Diabatically</a:t>
            </a:r>
            <a:r>
              <a:rPr lang="en-US" dirty="0"/>
              <a:t> going to </a:t>
            </a:r>
            <a:r>
              <a:rPr lang="en-US" dirty="0" err="1"/>
              <a:t>to</a:t>
            </a:r>
            <a:r>
              <a:rPr lang="en-US" dirty="0"/>
              <a:t> some </a:t>
            </a:r>
            <a:r>
              <a:rPr lang="el-GR" b="1" dirty="0">
                <a:solidFill>
                  <a:schemeClr val="tx1"/>
                </a:solidFill>
              </a:rPr>
              <a:t>ε</a:t>
            </a:r>
            <a:r>
              <a:rPr lang="en-US" b="1" dirty="0">
                <a:solidFill>
                  <a:schemeClr val="tx1"/>
                </a:solidFill>
              </a:rPr>
              <a:t> = …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Hold …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  <a:r>
              <a:rPr lang="en-US" u="sng" dirty="0" err="1"/>
              <a:t>Diabatically</a:t>
            </a:r>
            <a:r>
              <a:rPr lang="en-US" dirty="0"/>
              <a:t> going back to some </a:t>
            </a:r>
            <a:r>
              <a:rPr lang="el-GR" b="1" dirty="0">
                <a:solidFill>
                  <a:schemeClr val="tx1"/>
                </a:solidFill>
              </a:rPr>
              <a:t>ε</a:t>
            </a:r>
            <a:r>
              <a:rPr lang="en-US" b="1" dirty="0">
                <a:solidFill>
                  <a:schemeClr val="tx1"/>
                </a:solidFill>
              </a:rPr>
              <a:t> = …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B  </a:t>
            </a:r>
            <a:r>
              <a:rPr lang="en-US" dirty="0"/>
              <a:t>Pulse back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Charge Sensor: Signal(1,0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Signal_(0,1)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Result ≠0 </a:t>
            </a:r>
            <a:r>
              <a:rPr lang="en-US" dirty="0">
                <a:solidFill>
                  <a:schemeClr val="tx1"/>
                </a:solidFill>
              </a:rPr>
              <a:t>if matched with an excited state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Result = 0 </a:t>
            </a: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matched with an excited state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Repeat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AD347-5409-297D-849B-FAE15B51DC56}"/>
              </a:ext>
            </a:extLst>
          </p:cNvPr>
          <p:cNvSpPr txBox="1"/>
          <p:nvPr/>
        </p:nvSpPr>
        <p:spPr>
          <a:xfrm>
            <a:off x="5311315" y="3264707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713A397-EB9C-7C82-5780-EFBD423DEA4C}"/>
              </a:ext>
            </a:extLst>
          </p:cNvPr>
          <p:cNvSpPr/>
          <p:nvPr/>
        </p:nvSpPr>
        <p:spPr>
          <a:xfrm>
            <a:off x="5608458" y="2777289"/>
            <a:ext cx="265176" cy="13441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EB16D-9887-809B-B2AC-4E78E5164DF3}"/>
              </a:ext>
            </a:extLst>
          </p:cNvPr>
          <p:cNvSpPr txBox="1"/>
          <p:nvPr/>
        </p:nvSpPr>
        <p:spPr>
          <a:xfrm>
            <a:off x="8513064" y="3022013"/>
            <a:ext cx="3465575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Matched with the excited state of the target dot: </a:t>
            </a:r>
            <a:r>
              <a:rPr lang="en-US" sz="1400" b="1" dirty="0"/>
              <a:t>tunnels</a:t>
            </a:r>
            <a:r>
              <a:rPr lang="en-US" sz="1400" dirty="0"/>
              <a:t> -&gt; </a:t>
            </a:r>
            <a:r>
              <a:rPr lang="en-US" sz="1400" b="1" dirty="0">
                <a:solidFill>
                  <a:srgbClr val="FF0000"/>
                </a:solidFill>
              </a:rPr>
              <a:t>(0,1)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No level matching -&gt; still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(1,0)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4CD21-D44D-EBAC-22EA-3A403E289CA5}"/>
              </a:ext>
            </a:extLst>
          </p:cNvPr>
          <p:cNvSpPr/>
          <p:nvPr/>
        </p:nvSpPr>
        <p:spPr>
          <a:xfrm>
            <a:off x="128016" y="305353"/>
            <a:ext cx="448056" cy="51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A3F913-3876-33BE-0534-43B7A2E5706A}"/>
              </a:ext>
            </a:extLst>
          </p:cNvPr>
          <p:cNvSpPr/>
          <p:nvPr/>
        </p:nvSpPr>
        <p:spPr>
          <a:xfrm>
            <a:off x="128016" y="3634039"/>
            <a:ext cx="448056" cy="51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91DFD-F205-D04F-1AE2-7EC2D9822256}"/>
              </a:ext>
            </a:extLst>
          </p:cNvPr>
          <p:cNvSpPr txBox="1"/>
          <p:nvPr/>
        </p:nvSpPr>
        <p:spPr>
          <a:xfrm>
            <a:off x="274320" y="6283582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HRL data 2021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36A44DCB-6FC8-8DBA-8830-ABD3270EBAF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6C9C70-7A55-4D31-AC6A-239B1CCAD8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A299C-AF7E-0CB4-4CDD-81266886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09E84-A24E-05FC-0F8C-24960FF1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5353"/>
            <a:ext cx="5125386" cy="3324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F337D-98AF-09C8-9873-12407E34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0677"/>
            <a:ext cx="5394287" cy="2765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7007E-0491-0508-B3C1-52328EC8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855" y="305353"/>
            <a:ext cx="6066727" cy="38349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53782E-7027-21D8-8735-4236E8B4E280}"/>
              </a:ext>
            </a:extLst>
          </p:cNvPr>
          <p:cNvSpPr/>
          <p:nvPr/>
        </p:nvSpPr>
        <p:spPr>
          <a:xfrm>
            <a:off x="128016" y="305353"/>
            <a:ext cx="448056" cy="51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009D8C-3542-3F6F-3A70-FE9FF87A939D}"/>
              </a:ext>
            </a:extLst>
          </p:cNvPr>
          <p:cNvSpPr/>
          <p:nvPr/>
        </p:nvSpPr>
        <p:spPr>
          <a:xfrm>
            <a:off x="167390" y="3622672"/>
            <a:ext cx="448056" cy="51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FF68F-3BA6-607F-D67A-5EC2243B7591}"/>
              </a:ext>
            </a:extLst>
          </p:cNvPr>
          <p:cNvSpPr/>
          <p:nvPr/>
        </p:nvSpPr>
        <p:spPr>
          <a:xfrm>
            <a:off x="5871972" y="305353"/>
            <a:ext cx="448056" cy="517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07D52-C42E-2004-8667-56BDBF11128F}"/>
                  </a:ext>
                </a:extLst>
              </p:cNvPr>
              <p:cNvSpPr txBox="1"/>
              <p:nvPr/>
            </p:nvSpPr>
            <p:spPr>
              <a:xfrm>
                <a:off x="7001256" y="4860481"/>
                <a:ext cx="3995790" cy="5659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</a:rPr>
                        <m:t>κ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h𝑜𝑙𝑑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𝑑𝑒𝑐𝑎𝑦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A07D52-C42E-2004-8667-56BDBF11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256" y="4860481"/>
                <a:ext cx="3995790" cy="565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54FB616-8B93-F9ED-72EE-5D9C41AA31AF}"/>
              </a:ext>
            </a:extLst>
          </p:cNvPr>
          <p:cNvSpPr txBox="1"/>
          <p:nvPr/>
        </p:nvSpPr>
        <p:spPr>
          <a:xfrm>
            <a:off x="274320" y="6283582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HRL data 2021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9DBFDF7F-6695-D610-2251-1FD69515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56C9C70-7A55-4D31-AC6A-239B1CCAD8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Widescreen</PresentationFormat>
  <Paragraphs>138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Efimov Artemii</dc:creator>
  <cp:lastModifiedBy>Efimov Artemii</cp:lastModifiedBy>
  <cp:revision>201</cp:revision>
  <dcterms:created xsi:type="dcterms:W3CDTF">2025-09-14T21:25:33Z</dcterms:created>
  <dcterms:modified xsi:type="dcterms:W3CDTF">2025-09-20T21:52:36Z</dcterms:modified>
</cp:coreProperties>
</file>