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75" r:id="rId5"/>
    <p:sldId id="274" r:id="rId6"/>
    <p:sldId id="276" r:id="rId7"/>
    <p:sldId id="259" r:id="rId8"/>
    <p:sldId id="277" r:id="rId9"/>
    <p:sldId id="278" r:id="rId10"/>
    <p:sldId id="279" r:id="rId11"/>
    <p:sldId id="260" r:id="rId12"/>
    <p:sldId id="269" r:id="rId13"/>
    <p:sldId id="271"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8FBC77-3AD9-460A-89AB-8ECA95A519AD}">
          <p14:sldIdLst>
            <p14:sldId id="256"/>
            <p14:sldId id="258"/>
            <p14:sldId id="257"/>
            <p14:sldId id="275"/>
            <p14:sldId id="274"/>
            <p14:sldId id="276"/>
            <p14:sldId id="259"/>
            <p14:sldId id="277"/>
            <p14:sldId id="278"/>
            <p14:sldId id="279"/>
            <p14:sldId id="260"/>
            <p14:sldId id="269"/>
            <p14:sldId id="271"/>
            <p14:sldId id="270"/>
            <p14:sldId id="272"/>
          </p14:sldIdLst>
        </p14:section>
        <p14:section name="Untitled Section" id="{AE9BF2FD-5147-4F85-8ABB-F0B58439D71B}">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373" autoAdjust="0"/>
  </p:normalViewPr>
  <p:slideViewPr>
    <p:cSldViewPr snapToGrid="0">
      <p:cViewPr varScale="1">
        <p:scale>
          <a:sx n="158" d="100"/>
          <a:sy n="158" d="100"/>
        </p:scale>
        <p:origin x="37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1A8EB-BF2E-45CD-85A5-7114AE30A821}"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66EA7-EEF7-4AE5-8719-65B9125173A8}" type="slidenum">
              <a:rPr lang="en-US" smtClean="0"/>
              <a:t>‹#›</a:t>
            </a:fld>
            <a:endParaRPr lang="en-US"/>
          </a:p>
        </p:txBody>
      </p:sp>
    </p:spTree>
    <p:extLst>
      <p:ext uri="{BB962C8B-B14F-4D97-AF65-F5344CB8AC3E}">
        <p14:creationId xmlns:p14="http://schemas.microsoft.com/office/powerpoint/2010/main" val="13118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a:t>
            </a:fld>
            <a:endParaRPr lang="en-US"/>
          </a:p>
        </p:txBody>
      </p:sp>
    </p:spTree>
    <p:extLst>
      <p:ext uri="{BB962C8B-B14F-4D97-AF65-F5344CB8AC3E}">
        <p14:creationId xmlns:p14="http://schemas.microsoft.com/office/powerpoint/2010/main" val="367429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10</a:t>
            </a:fld>
            <a:endParaRPr lang="en-US"/>
          </a:p>
        </p:txBody>
      </p:sp>
    </p:spTree>
    <p:extLst>
      <p:ext uri="{BB962C8B-B14F-4D97-AF65-F5344CB8AC3E}">
        <p14:creationId xmlns:p14="http://schemas.microsoft.com/office/powerpoint/2010/main" val="119948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11</a:t>
            </a:fld>
            <a:endParaRPr lang="en-US"/>
          </a:p>
        </p:txBody>
      </p:sp>
    </p:spTree>
    <p:extLst>
      <p:ext uri="{BB962C8B-B14F-4D97-AF65-F5344CB8AC3E}">
        <p14:creationId xmlns:p14="http://schemas.microsoft.com/office/powerpoint/2010/main" val="32574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12</a:t>
            </a:fld>
            <a:endParaRPr lang="en-US"/>
          </a:p>
        </p:txBody>
      </p:sp>
    </p:spTree>
    <p:extLst>
      <p:ext uri="{BB962C8B-B14F-4D97-AF65-F5344CB8AC3E}">
        <p14:creationId xmlns:p14="http://schemas.microsoft.com/office/powerpoint/2010/main" val="52008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13</a:t>
            </a:fld>
            <a:endParaRPr lang="en-US"/>
          </a:p>
        </p:txBody>
      </p:sp>
    </p:spTree>
    <p:extLst>
      <p:ext uri="{BB962C8B-B14F-4D97-AF65-F5344CB8AC3E}">
        <p14:creationId xmlns:p14="http://schemas.microsoft.com/office/powerpoint/2010/main" val="79138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14</a:t>
            </a:fld>
            <a:endParaRPr lang="en-US"/>
          </a:p>
        </p:txBody>
      </p:sp>
    </p:spTree>
    <p:extLst>
      <p:ext uri="{BB962C8B-B14F-4D97-AF65-F5344CB8AC3E}">
        <p14:creationId xmlns:p14="http://schemas.microsoft.com/office/powerpoint/2010/main" val="114281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de-CH" altLang="en-US" smtClean="0"/>
              <a:t>Wenn ich sage, dass ich 100 km weit Weg von Basel bin, können sie nicht genau wissen wo ich bin. Ich kann in der Schweiz, in Frankreich, oder in Deutschland sein. Ich bin irgendwo auf diesem Kreis. Aber, wenn ich sage, dass ich bin 100 km südlich von Basel, dann wissen sie dass ich in Thun bin. Der Weg zwischen Basel und Thun ist eigentlich ein Vektor.</a:t>
            </a:r>
          </a:p>
          <a:p>
            <a:endParaRPr lang="de-CH" altLang="en-US" smtClean="0"/>
          </a:p>
          <a:p>
            <a:r>
              <a:rPr lang="de-CH" altLang="en-US" smtClean="0"/>
              <a:t>Wir können Achsen definieren, x und y, und dieser Vektor so schreiben. Wir haben 0 km entlang die X-Achse und -100 km entlang die y-Achse.</a:t>
            </a:r>
          </a:p>
          <a:p>
            <a:endParaRPr lang="de-CH" altLang="en-US" smtClean="0"/>
          </a:p>
          <a:p>
            <a:r>
              <a:rPr lang="de-CH" altLang="en-US" smtClean="0"/>
              <a:t>Der Betrag dieser Weg, die Strecke, ist 100 km und ist eine skalare Grösse.</a:t>
            </a:r>
          </a:p>
        </p:txBody>
      </p:sp>
      <p:sp>
        <p:nvSpPr>
          <p:cNvPr id="28676" name="Slide Number Placeholder 3"/>
          <p:cNvSpPr>
            <a:spLocks noGrp="1"/>
          </p:cNvSpPr>
          <p:nvPr>
            <p:ph type="sldNum" sz="quarter" idx="5"/>
          </p:nvPr>
        </p:nvSpPr>
        <p:spPr>
          <a:noFill/>
        </p:spPr>
        <p:txBody>
          <a:bodyPr/>
          <a:lstStyle>
            <a:lvl1pPr>
              <a:defRPr sz="1400" b="1">
                <a:solidFill>
                  <a:schemeClr val="tx1"/>
                </a:solidFill>
                <a:latin typeface="Arial" panose="020B0604020202020204" pitchFamily="34" charset="0"/>
              </a:defRPr>
            </a:lvl1pPr>
            <a:lvl2pPr marL="755650" indent="-290513">
              <a:defRPr sz="1400" b="1">
                <a:solidFill>
                  <a:schemeClr val="tx1"/>
                </a:solidFill>
                <a:latin typeface="Arial" panose="020B0604020202020204" pitchFamily="34" charset="0"/>
              </a:defRPr>
            </a:lvl2pPr>
            <a:lvl3pPr marL="1163638" indent="-231775">
              <a:defRPr sz="1400" b="1">
                <a:solidFill>
                  <a:schemeClr val="tx1"/>
                </a:solidFill>
                <a:latin typeface="Arial" panose="020B0604020202020204" pitchFamily="34" charset="0"/>
              </a:defRPr>
            </a:lvl3pPr>
            <a:lvl4pPr marL="1630363" indent="-231775">
              <a:defRPr sz="1400" b="1">
                <a:solidFill>
                  <a:schemeClr val="tx1"/>
                </a:solidFill>
                <a:latin typeface="Arial" panose="020B0604020202020204" pitchFamily="34" charset="0"/>
              </a:defRPr>
            </a:lvl4pPr>
            <a:lvl5pPr marL="2095500" indent="-231775">
              <a:defRPr sz="1400" b="1">
                <a:solidFill>
                  <a:schemeClr val="tx1"/>
                </a:solidFill>
                <a:latin typeface="Arial" panose="020B0604020202020204" pitchFamily="34" charset="0"/>
              </a:defRPr>
            </a:lvl5pPr>
            <a:lvl6pPr marL="2552700" indent="-231775" eaLnBrk="0" fontAlgn="base" hangingPunct="0">
              <a:spcBef>
                <a:spcPct val="0"/>
              </a:spcBef>
              <a:spcAft>
                <a:spcPct val="0"/>
              </a:spcAft>
              <a:defRPr sz="1400" b="1">
                <a:solidFill>
                  <a:schemeClr val="tx1"/>
                </a:solidFill>
                <a:latin typeface="Arial" panose="020B0604020202020204" pitchFamily="34" charset="0"/>
              </a:defRPr>
            </a:lvl6pPr>
            <a:lvl7pPr marL="3009900" indent="-231775" eaLnBrk="0" fontAlgn="base" hangingPunct="0">
              <a:spcBef>
                <a:spcPct val="0"/>
              </a:spcBef>
              <a:spcAft>
                <a:spcPct val="0"/>
              </a:spcAft>
              <a:defRPr sz="1400" b="1">
                <a:solidFill>
                  <a:schemeClr val="tx1"/>
                </a:solidFill>
                <a:latin typeface="Arial" panose="020B0604020202020204" pitchFamily="34" charset="0"/>
              </a:defRPr>
            </a:lvl7pPr>
            <a:lvl8pPr marL="3467100" indent="-231775" eaLnBrk="0" fontAlgn="base" hangingPunct="0">
              <a:spcBef>
                <a:spcPct val="0"/>
              </a:spcBef>
              <a:spcAft>
                <a:spcPct val="0"/>
              </a:spcAft>
              <a:defRPr sz="1400" b="1">
                <a:solidFill>
                  <a:schemeClr val="tx1"/>
                </a:solidFill>
                <a:latin typeface="Arial" panose="020B0604020202020204" pitchFamily="34" charset="0"/>
              </a:defRPr>
            </a:lvl8pPr>
            <a:lvl9pPr marL="3924300" indent="-231775" eaLnBrk="0" fontAlgn="base" hangingPunct="0">
              <a:spcBef>
                <a:spcPct val="0"/>
              </a:spcBef>
              <a:spcAft>
                <a:spcPct val="0"/>
              </a:spcAft>
              <a:defRPr sz="1400" b="1">
                <a:solidFill>
                  <a:schemeClr val="tx1"/>
                </a:solidFill>
                <a:latin typeface="Arial" panose="020B0604020202020204" pitchFamily="34" charset="0"/>
              </a:defRPr>
            </a:lvl9pPr>
          </a:lstStyle>
          <a:p>
            <a:fld id="{60888C17-F057-4711-826D-EAD2732CD02E}" type="slidenum">
              <a:rPr lang="en-US" altLang="en-US" sz="1200" b="0" smtClean="0"/>
              <a:pPr/>
              <a:t>15</a:t>
            </a:fld>
            <a:endParaRPr lang="en-US" altLang="en-US" sz="1200" b="0" smtClean="0"/>
          </a:p>
        </p:txBody>
      </p:sp>
    </p:spTree>
    <p:extLst>
      <p:ext uri="{BB962C8B-B14F-4D97-AF65-F5344CB8AC3E}">
        <p14:creationId xmlns:p14="http://schemas.microsoft.com/office/powerpoint/2010/main" val="60627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2</a:t>
            </a:fld>
            <a:endParaRPr lang="en-US"/>
          </a:p>
        </p:txBody>
      </p:sp>
    </p:spTree>
    <p:extLst>
      <p:ext uri="{BB962C8B-B14F-4D97-AF65-F5344CB8AC3E}">
        <p14:creationId xmlns:p14="http://schemas.microsoft.com/office/powerpoint/2010/main" val="356451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3</a:t>
            </a:fld>
            <a:endParaRPr lang="en-US"/>
          </a:p>
        </p:txBody>
      </p:sp>
    </p:spTree>
    <p:extLst>
      <p:ext uri="{BB962C8B-B14F-4D97-AF65-F5344CB8AC3E}">
        <p14:creationId xmlns:p14="http://schemas.microsoft.com/office/powerpoint/2010/main" val="243761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4</a:t>
            </a:fld>
            <a:endParaRPr lang="en-US"/>
          </a:p>
        </p:txBody>
      </p:sp>
    </p:spTree>
    <p:extLst>
      <p:ext uri="{BB962C8B-B14F-4D97-AF65-F5344CB8AC3E}">
        <p14:creationId xmlns:p14="http://schemas.microsoft.com/office/powerpoint/2010/main" val="292403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5</a:t>
            </a:fld>
            <a:endParaRPr lang="en-US"/>
          </a:p>
        </p:txBody>
      </p:sp>
    </p:spTree>
    <p:extLst>
      <p:ext uri="{BB962C8B-B14F-4D97-AF65-F5344CB8AC3E}">
        <p14:creationId xmlns:p14="http://schemas.microsoft.com/office/powerpoint/2010/main" val="284453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6</a:t>
            </a:fld>
            <a:endParaRPr lang="en-US"/>
          </a:p>
        </p:txBody>
      </p:sp>
    </p:spTree>
    <p:extLst>
      <p:ext uri="{BB962C8B-B14F-4D97-AF65-F5344CB8AC3E}">
        <p14:creationId xmlns:p14="http://schemas.microsoft.com/office/powerpoint/2010/main" val="76256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7</a:t>
            </a:fld>
            <a:endParaRPr lang="en-US"/>
          </a:p>
        </p:txBody>
      </p:sp>
    </p:spTree>
    <p:extLst>
      <p:ext uri="{BB962C8B-B14F-4D97-AF65-F5344CB8AC3E}">
        <p14:creationId xmlns:p14="http://schemas.microsoft.com/office/powerpoint/2010/main" val="265986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8</a:t>
            </a:fld>
            <a:endParaRPr lang="en-US"/>
          </a:p>
        </p:txBody>
      </p:sp>
    </p:spTree>
    <p:extLst>
      <p:ext uri="{BB962C8B-B14F-4D97-AF65-F5344CB8AC3E}">
        <p14:creationId xmlns:p14="http://schemas.microsoft.com/office/powerpoint/2010/main" val="419886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6EA7-EEF7-4AE5-8719-65B9125173A8}" type="slidenum">
              <a:rPr lang="en-US" smtClean="0"/>
              <a:t>9</a:t>
            </a:fld>
            <a:endParaRPr lang="en-US"/>
          </a:p>
        </p:txBody>
      </p:sp>
    </p:spTree>
    <p:extLst>
      <p:ext uri="{BB962C8B-B14F-4D97-AF65-F5344CB8AC3E}">
        <p14:creationId xmlns:p14="http://schemas.microsoft.com/office/powerpoint/2010/main" val="293538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246170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75296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397981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5BDF0-A740-48EE-9A94-FB285CCBE8A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74400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D5BDF0-A740-48EE-9A94-FB285CCBE8A0}"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74463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D5BDF0-A740-48EE-9A94-FB285CCBE8A0}"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90429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D5BDF0-A740-48EE-9A94-FB285CCBE8A0}"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293505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D5BDF0-A740-48EE-9A94-FB285CCBE8A0}"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144942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5BDF0-A740-48EE-9A94-FB285CCBE8A0}"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80440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5BDF0-A740-48EE-9A94-FB285CCBE8A0}"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90598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5BDF0-A740-48EE-9A94-FB285CCBE8A0}"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B3FA-1408-4B44-BC2C-A31CA3524E04}" type="slidenum">
              <a:rPr lang="en-US" smtClean="0"/>
              <a:t>‹#›</a:t>
            </a:fld>
            <a:endParaRPr lang="en-US"/>
          </a:p>
        </p:txBody>
      </p:sp>
    </p:spTree>
    <p:extLst>
      <p:ext uri="{BB962C8B-B14F-4D97-AF65-F5344CB8AC3E}">
        <p14:creationId xmlns:p14="http://schemas.microsoft.com/office/powerpoint/2010/main" val="227988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5BDF0-A740-48EE-9A94-FB285CCBE8A0}" type="datetimeFigureOut">
              <a:rPr lang="en-US" smtClean="0"/>
              <a:t>9/17/2019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1B3FA-1408-4B44-BC2C-A31CA3524E04}" type="slidenum">
              <a:rPr lang="en-US" smtClean="0"/>
              <a:t>‹#›</a:t>
            </a:fld>
            <a:endParaRPr lang="en-US"/>
          </a:p>
        </p:txBody>
      </p:sp>
    </p:spTree>
    <p:extLst>
      <p:ext uri="{BB962C8B-B14F-4D97-AF65-F5344CB8AC3E}">
        <p14:creationId xmlns:p14="http://schemas.microsoft.com/office/powerpoint/2010/main" val="13317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hilnat.unibas.ch/exam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Physics I</a:t>
            </a:r>
            <a:endParaRPr lang="en-US" dirty="0"/>
          </a:p>
        </p:txBody>
      </p:sp>
      <p:sp>
        <p:nvSpPr>
          <p:cNvPr id="3" name="Subtitle 2"/>
          <p:cNvSpPr>
            <a:spLocks noGrp="1"/>
          </p:cNvSpPr>
          <p:nvPr>
            <p:ph type="subTitle" idx="1"/>
          </p:nvPr>
        </p:nvSpPr>
        <p:spPr/>
        <p:txBody>
          <a:bodyPr/>
          <a:lstStyle/>
          <a:p>
            <a:r>
              <a:rPr lang="en-US" dirty="0" smtClean="0"/>
              <a:t>For Biologists, Geoscientists, &amp; Pharmaceutical Scientists</a:t>
            </a:r>
            <a:endParaRPr lang="en-US" dirty="0"/>
          </a:p>
        </p:txBody>
      </p:sp>
    </p:spTree>
    <p:extLst>
      <p:ext uri="{BB962C8B-B14F-4D97-AF65-F5344CB8AC3E}">
        <p14:creationId xmlns:p14="http://schemas.microsoft.com/office/powerpoint/2010/main" val="1618681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0757" y="434699"/>
            <a:ext cx="2476500" cy="1325563"/>
          </a:xfrm>
        </p:spPr>
        <p:txBody>
          <a:bodyPr>
            <a:normAutofit/>
          </a:bodyPr>
          <a:lstStyle/>
          <a:p>
            <a:r>
              <a:rPr lang="en-US" sz="1800" dirty="0" err="1"/>
              <a:t>Skriptum</a:t>
            </a:r>
            <a:endParaRPr lang="en-US" sz="1800" dirty="0"/>
          </a:p>
        </p:txBody>
      </p:sp>
      <p:pic>
        <p:nvPicPr>
          <p:cNvPr id="2" name="Picture 1"/>
          <p:cNvPicPr>
            <a:picLocks noChangeAspect="1"/>
          </p:cNvPicPr>
          <p:nvPr/>
        </p:nvPicPr>
        <p:blipFill>
          <a:blip r:embed="rId3"/>
          <a:stretch>
            <a:fillRect/>
          </a:stretch>
        </p:blipFill>
        <p:spPr>
          <a:xfrm>
            <a:off x="2094548" y="234986"/>
            <a:ext cx="4926334" cy="6400800"/>
          </a:xfrm>
          <a:prstGeom prst="rect">
            <a:avLst/>
          </a:prstGeom>
        </p:spPr>
      </p:pic>
      <p:pic>
        <p:nvPicPr>
          <p:cNvPr id="3" name="Picture 2"/>
          <p:cNvPicPr>
            <a:picLocks noChangeAspect="1"/>
          </p:cNvPicPr>
          <p:nvPr/>
        </p:nvPicPr>
        <p:blipFill>
          <a:blip r:embed="rId4"/>
          <a:stretch>
            <a:fillRect/>
          </a:stretch>
        </p:blipFill>
        <p:spPr>
          <a:xfrm>
            <a:off x="7133166" y="234986"/>
            <a:ext cx="4906048" cy="6400800"/>
          </a:xfrm>
          <a:prstGeom prst="rect">
            <a:avLst/>
          </a:prstGeom>
        </p:spPr>
      </p:pic>
    </p:spTree>
    <p:extLst>
      <p:ext uri="{BB962C8B-B14F-4D97-AF65-F5344CB8AC3E}">
        <p14:creationId xmlns:p14="http://schemas.microsoft.com/office/powerpoint/2010/main" val="112633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44" y="108968"/>
            <a:ext cx="10515600" cy="4351338"/>
          </a:xfrm>
        </p:spPr>
        <p:txBody>
          <a:bodyPr/>
          <a:lstStyle/>
          <a:p>
            <a:r>
              <a:rPr lang="de-CH" dirty="0"/>
              <a:t>https://</a:t>
            </a:r>
            <a:r>
              <a:rPr lang="de-CH" dirty="0" smtClean="0"/>
              <a:t>zumbuhllab.unibas.ch/teaching/hs19/physics1bgp.html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88750"/>
            <a:ext cx="12177831" cy="4879600"/>
          </a:xfrm>
          <a:prstGeom prst="rect">
            <a:avLst/>
          </a:prstGeom>
        </p:spPr>
      </p:pic>
    </p:spTree>
    <p:extLst>
      <p:ext uri="{BB962C8B-B14F-4D97-AF65-F5344CB8AC3E}">
        <p14:creationId xmlns:p14="http://schemas.microsoft.com/office/powerpoint/2010/main" val="422110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Physics?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Fundamental</a:t>
            </a:r>
            <a:r>
              <a:rPr lang="en-US" dirty="0" smtClean="0"/>
              <a:t> Science”</a:t>
            </a:r>
          </a:p>
          <a:p>
            <a:endParaRPr lang="en-US" dirty="0"/>
          </a:p>
          <a:p>
            <a:r>
              <a:rPr lang="en-US" dirty="0" smtClean="0"/>
              <a:t>Understanding measurement and measurement devices</a:t>
            </a:r>
          </a:p>
          <a:p>
            <a:endParaRPr lang="en-US" dirty="0"/>
          </a:p>
          <a:p>
            <a:r>
              <a:rPr lang="en-US" dirty="0" smtClean="0"/>
              <a:t>Learning to apply the “Scientific Method”</a:t>
            </a:r>
            <a:endParaRPr lang="en-US" dirty="0"/>
          </a:p>
        </p:txBody>
      </p:sp>
    </p:spTree>
    <p:extLst>
      <p:ext uri="{BB962C8B-B14F-4D97-AF65-F5344CB8AC3E}">
        <p14:creationId xmlns:p14="http://schemas.microsoft.com/office/powerpoint/2010/main" val="2668823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Physics?</a:t>
            </a:r>
            <a:endParaRPr lang="en-US" dirty="0"/>
          </a:p>
        </p:txBody>
      </p:sp>
      <p:sp>
        <p:nvSpPr>
          <p:cNvPr id="3" name="Content Placeholder 2"/>
          <p:cNvSpPr>
            <a:spLocks noGrp="1"/>
          </p:cNvSpPr>
          <p:nvPr>
            <p:ph idx="1"/>
          </p:nvPr>
        </p:nvSpPr>
        <p:spPr/>
        <p:txBody>
          <a:bodyPr>
            <a:normAutofit/>
          </a:bodyPr>
          <a:lstStyle/>
          <a:p>
            <a:r>
              <a:rPr lang="en-US" dirty="0" smtClean="0"/>
              <a:t>A model that describes how the universe behaves.</a:t>
            </a:r>
          </a:p>
          <a:p>
            <a:pPr lvl="1"/>
            <a:r>
              <a:rPr lang="en-US" dirty="0" smtClean="0"/>
              <a:t>Model: fundamental principles and laws</a:t>
            </a:r>
          </a:p>
          <a:p>
            <a:pPr lvl="1"/>
            <a:r>
              <a:rPr lang="en-US" dirty="0" smtClean="0"/>
              <a:t>Universe: everything around us</a:t>
            </a:r>
          </a:p>
          <a:p>
            <a:pPr lvl="1"/>
            <a:r>
              <a:rPr lang="en-US" dirty="0" smtClean="0"/>
              <a:t>The model holds everywhere and always</a:t>
            </a:r>
          </a:p>
          <a:p>
            <a:pPr lvl="1"/>
            <a:endParaRPr lang="en-US" dirty="0"/>
          </a:p>
          <a:p>
            <a:r>
              <a:rPr lang="en-US" dirty="0" smtClean="0"/>
              <a:t>Experiments are the basis for this model</a:t>
            </a:r>
          </a:p>
          <a:p>
            <a:pPr marL="457200" lvl="1" indent="0">
              <a:buNone/>
            </a:pPr>
            <a:endParaRPr lang="en-US" dirty="0" smtClean="0"/>
          </a:p>
          <a:p>
            <a:r>
              <a:rPr lang="en-US" dirty="0" smtClean="0"/>
              <a:t>The model allows us to make predictions</a:t>
            </a:r>
          </a:p>
          <a:p>
            <a:pPr marL="457200" lvl="1" indent="0">
              <a:buNone/>
            </a:pPr>
            <a:endParaRPr lang="en-US" dirty="0" smtClean="0"/>
          </a:p>
        </p:txBody>
      </p:sp>
    </p:spTree>
    <p:extLst>
      <p:ext uri="{BB962C8B-B14F-4D97-AF65-F5344CB8AC3E}">
        <p14:creationId xmlns:p14="http://schemas.microsoft.com/office/powerpoint/2010/main" val="828108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Review</a:t>
            </a:r>
            <a:endParaRPr lang="en-US" dirty="0"/>
          </a:p>
        </p:txBody>
      </p:sp>
      <p:sp>
        <p:nvSpPr>
          <p:cNvPr id="3" name="Content Placeholder 2"/>
          <p:cNvSpPr>
            <a:spLocks noGrp="1"/>
          </p:cNvSpPr>
          <p:nvPr>
            <p:ph idx="1"/>
          </p:nvPr>
        </p:nvSpPr>
        <p:spPr/>
        <p:txBody>
          <a:bodyPr/>
          <a:lstStyle/>
          <a:p>
            <a:r>
              <a:rPr lang="en-US" dirty="0" smtClean="0"/>
              <a:t>Vectors</a:t>
            </a:r>
          </a:p>
          <a:p>
            <a:r>
              <a:rPr lang="en-US" dirty="0" smtClean="0"/>
              <a:t>Geometry</a:t>
            </a:r>
          </a:p>
          <a:p>
            <a:r>
              <a:rPr lang="en-US" dirty="0" smtClean="0"/>
              <a:t>Trigonometry</a:t>
            </a:r>
          </a:p>
          <a:p>
            <a:r>
              <a:rPr lang="en-US" dirty="0" smtClean="0"/>
              <a:t>Derivatives</a:t>
            </a:r>
          </a:p>
          <a:p>
            <a:r>
              <a:rPr lang="en-US" dirty="0" smtClean="0"/>
              <a:t>Integrals</a:t>
            </a:r>
            <a:endParaRPr lang="en-US" dirty="0"/>
          </a:p>
        </p:txBody>
      </p:sp>
    </p:spTree>
    <p:extLst>
      <p:ext uri="{BB962C8B-B14F-4D97-AF65-F5344CB8AC3E}">
        <p14:creationId xmlns:p14="http://schemas.microsoft.com/office/powerpoint/2010/main" val="2284480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a:picLocks noChangeAspect="1"/>
          </p:cNvPicPr>
          <p:nvPr/>
        </p:nvPicPr>
        <p:blipFill>
          <a:blip r:embed="rId3">
            <a:extLst>
              <a:ext uri="{28A0092B-C50C-407E-A947-70E740481C1C}">
                <a14:useLocalDpi xmlns:a14="http://schemas.microsoft.com/office/drawing/2010/main" val="0"/>
              </a:ext>
            </a:extLst>
          </a:blip>
          <a:srcRect t="8507" r="3108"/>
          <a:stretch>
            <a:fillRect/>
          </a:stretch>
        </p:blipFill>
        <p:spPr bwMode="auto">
          <a:xfrm>
            <a:off x="1655764" y="304800"/>
            <a:ext cx="8859837"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rot="16200000">
            <a:off x="4940300" y="4000500"/>
            <a:ext cx="2057400" cy="0"/>
          </a:xfrm>
          <a:prstGeom prst="line">
            <a:avLst/>
          </a:prstGeom>
          <a:ln w="38100">
            <a:solidFill>
              <a:srgbClr val="990000"/>
            </a:solidFill>
            <a:headEnd type="triangle" w="lg" len="med"/>
            <a:tailEnd type="none" w="med" len="med"/>
          </a:ln>
          <a:extLst/>
        </p:spPr>
        <p:style>
          <a:lnRef idx="3">
            <a:schemeClr val="accent4"/>
          </a:lnRef>
          <a:fillRef idx="0">
            <a:schemeClr val="accent4"/>
          </a:fillRef>
          <a:effectRef idx="2">
            <a:schemeClr val="accent4"/>
          </a:effectRef>
          <a:fontRef idx="minor">
            <a:schemeClr val="tx1"/>
          </a:fontRef>
        </p:style>
      </p:cxnSp>
      <p:sp>
        <p:nvSpPr>
          <p:cNvPr id="7" name="Oval 6"/>
          <p:cNvSpPr>
            <a:spLocks noChangeArrowheads="1"/>
          </p:cNvSpPr>
          <p:nvPr/>
        </p:nvSpPr>
        <p:spPr bwMode="auto">
          <a:xfrm>
            <a:off x="3917950" y="919163"/>
            <a:ext cx="4114800" cy="4114800"/>
          </a:xfrm>
          <a:prstGeom prst="ellipse">
            <a:avLst/>
          </a:prstGeom>
          <a:noFill/>
          <a:ln w="28575" algn="ctr">
            <a:solidFill>
              <a:srgbClr val="0070C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
        <p:nvSpPr>
          <p:cNvPr id="9" name="TextBox 8"/>
          <p:cNvSpPr txBox="1">
            <a:spLocks noChangeArrowheads="1"/>
          </p:cNvSpPr>
          <p:nvPr/>
        </p:nvSpPr>
        <p:spPr bwMode="auto">
          <a:xfrm>
            <a:off x="5181600" y="2133600"/>
            <a:ext cx="157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100 km</a:t>
            </a:r>
          </a:p>
        </p:txBody>
      </p:sp>
      <p:cxnSp>
        <p:nvCxnSpPr>
          <p:cNvPr id="13" name="Straight Arrow Connector 12"/>
          <p:cNvCxnSpPr>
            <a:cxnSpLocks noChangeShapeType="1"/>
          </p:cNvCxnSpPr>
          <p:nvPr/>
        </p:nvCxnSpPr>
        <p:spPr bwMode="auto">
          <a:xfrm flipV="1">
            <a:off x="9296400" y="660400"/>
            <a:ext cx="0" cy="762000"/>
          </a:xfrm>
          <a:prstGeom prst="straightConnector1">
            <a:avLst/>
          </a:prstGeom>
          <a:noFill/>
          <a:ln w="34925" algn="ctr">
            <a:solidFill>
              <a:schemeClr val="tx1"/>
            </a:solidFill>
            <a:round/>
            <a:headEnd type="none" w="lg"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rot="5400000" flipV="1">
            <a:off x="9669463" y="1025525"/>
            <a:ext cx="0" cy="762000"/>
          </a:xfrm>
          <a:prstGeom prst="straightConnector1">
            <a:avLst/>
          </a:prstGeom>
          <a:noFill/>
          <a:ln w="34925" algn="ctr">
            <a:solidFill>
              <a:schemeClr val="tx1"/>
            </a:solidFill>
            <a:round/>
            <a:headEnd type="none" w="lg"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a:spLocks noChangeArrowheads="1"/>
          </p:cNvSpPr>
          <p:nvPr/>
        </p:nvSpPr>
        <p:spPr bwMode="auto">
          <a:xfrm>
            <a:off x="10102850" y="11176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x</a:t>
            </a:r>
          </a:p>
        </p:txBody>
      </p:sp>
      <p:sp>
        <p:nvSpPr>
          <p:cNvPr id="17" name="TextBox 16"/>
          <p:cNvSpPr txBox="1">
            <a:spLocks noChangeArrowheads="1"/>
          </p:cNvSpPr>
          <p:nvPr/>
        </p:nvSpPr>
        <p:spPr bwMode="auto">
          <a:xfrm>
            <a:off x="9067800" y="762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y</a:t>
            </a:r>
          </a:p>
        </p:txBody>
      </p:sp>
      <p:sp>
        <p:nvSpPr>
          <p:cNvPr id="18" name="TextBox 17"/>
          <p:cNvSpPr txBox="1">
            <a:spLocks noRot="1" noChangeAspect="1" noMove="1" noResize="1" noEditPoints="1" noAdjustHandles="1" noChangeArrowheads="1" noChangeShapeType="1" noTextEdit="1"/>
          </p:cNvSpPr>
          <p:nvPr/>
        </p:nvSpPr>
        <p:spPr>
          <a:xfrm>
            <a:off x="2208482" y="6044757"/>
            <a:ext cx="3147015" cy="658065"/>
          </a:xfrm>
          <a:prstGeom prst="rect">
            <a:avLst/>
          </a:prstGeom>
          <a:blipFill rotWithShape="0">
            <a:blip r:embed="rId4"/>
            <a:stretch>
              <a:fillRect t="-926" r="-4062" b="-29630"/>
            </a:stretch>
          </a:blipFill>
        </p:spPr>
        <p:txBody>
          <a:bodyPr/>
          <a:lstStyle/>
          <a:p>
            <a:pPr>
              <a:defRPr/>
            </a:pPr>
            <a:r>
              <a:rPr lang="en-US">
                <a:noFill/>
              </a:rPr>
              <a:t> </a:t>
            </a:r>
          </a:p>
        </p:txBody>
      </p:sp>
      <p:sp>
        <p:nvSpPr>
          <p:cNvPr id="19" name="TextBox 18"/>
          <p:cNvSpPr txBox="1">
            <a:spLocks noRot="1" noChangeAspect="1" noMove="1" noResize="1" noEditPoints="1" noAdjustHandles="1" noChangeArrowheads="1" noChangeShapeType="1" noTextEdit="1"/>
          </p:cNvSpPr>
          <p:nvPr/>
        </p:nvSpPr>
        <p:spPr>
          <a:xfrm>
            <a:off x="7359726" y="6001266"/>
            <a:ext cx="2546274" cy="825739"/>
          </a:xfrm>
          <a:prstGeom prst="rect">
            <a:avLst/>
          </a:prstGeom>
          <a:blipFill rotWithShape="0">
            <a:blip r:embed="rId5"/>
            <a:stretch>
              <a:fillRect r="-5263" b="-8088"/>
            </a:stretch>
          </a:blipFill>
        </p:spPr>
        <p:txBody>
          <a:bodyPr/>
          <a:lstStyle/>
          <a:p>
            <a:pPr>
              <a:defRPr/>
            </a:pPr>
            <a:r>
              <a:rPr lang="en-US">
                <a:noFill/>
              </a:rPr>
              <a:t> </a:t>
            </a:r>
          </a:p>
        </p:txBody>
      </p:sp>
    </p:spTree>
    <p:extLst>
      <p:ext uri="{BB962C8B-B14F-4D97-AF65-F5344CB8AC3E}">
        <p14:creationId xmlns:p14="http://schemas.microsoft.com/office/powerpoint/2010/main" val="1813131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Instructors</a:t>
            </a:r>
            <a:endParaRPr lang="en-US" dirty="0"/>
          </a:p>
        </p:txBody>
      </p:sp>
      <p:sp>
        <p:nvSpPr>
          <p:cNvPr id="3" name="Content Placeholder 2"/>
          <p:cNvSpPr>
            <a:spLocks noGrp="1"/>
          </p:cNvSpPr>
          <p:nvPr>
            <p:ph idx="1"/>
          </p:nvPr>
        </p:nvSpPr>
        <p:spPr/>
        <p:txBody>
          <a:bodyPr/>
          <a:lstStyle/>
          <a:p>
            <a:r>
              <a:rPr lang="en-US" dirty="0" smtClean="0"/>
              <a:t>Professors</a:t>
            </a:r>
          </a:p>
          <a:p>
            <a:pPr lvl="1"/>
            <a:r>
              <a:rPr lang="en-US" dirty="0" smtClean="0"/>
              <a:t>Dominik Zumb</a:t>
            </a:r>
            <a:r>
              <a:rPr lang="en-GB" dirty="0" smtClean="0"/>
              <a:t>ühl</a:t>
            </a:r>
            <a:endParaRPr lang="en-US" dirty="0" smtClean="0"/>
          </a:p>
          <a:p>
            <a:pPr lvl="1"/>
            <a:r>
              <a:rPr lang="en-US" dirty="0" smtClean="0"/>
              <a:t>Michel Calame</a:t>
            </a:r>
          </a:p>
          <a:p>
            <a:endParaRPr lang="en-US" dirty="0" smtClean="0"/>
          </a:p>
          <a:p>
            <a:r>
              <a:rPr lang="en-US" dirty="0" smtClean="0"/>
              <a:t>Lectures</a:t>
            </a:r>
          </a:p>
          <a:p>
            <a:pPr lvl="1"/>
            <a:r>
              <a:rPr lang="en-US" dirty="0" smtClean="0"/>
              <a:t>Roland Steiner</a:t>
            </a:r>
          </a:p>
          <a:p>
            <a:endParaRPr lang="en-US" dirty="0" smtClean="0"/>
          </a:p>
          <a:p>
            <a:r>
              <a:rPr lang="en-US" dirty="0" smtClean="0"/>
              <a:t>Exercises/Exam</a:t>
            </a:r>
          </a:p>
          <a:p>
            <a:pPr lvl="1"/>
            <a:r>
              <a:rPr lang="en-US" dirty="0" smtClean="0"/>
              <a:t>Carl Drechsel</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514" y="1656866"/>
            <a:ext cx="1394127" cy="13941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255" y="3537190"/>
            <a:ext cx="1173461" cy="11734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022" y="1642332"/>
            <a:ext cx="1053861" cy="140866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660" y="4941649"/>
            <a:ext cx="991051" cy="1354436"/>
          </a:xfrm>
          <a:prstGeom prst="rect">
            <a:avLst/>
          </a:prstGeom>
        </p:spPr>
      </p:pic>
    </p:spTree>
    <p:extLst>
      <p:ext uri="{BB962C8B-B14F-4D97-AF65-F5344CB8AC3E}">
        <p14:creationId xmlns:p14="http://schemas.microsoft.com/office/powerpoint/2010/main" val="2120542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p:txBody>
          <a:bodyPr/>
          <a:lstStyle/>
          <a:p>
            <a:r>
              <a:rPr lang="en-US" b="1" dirty="0" smtClean="0"/>
              <a:t>Lectures</a:t>
            </a:r>
            <a:r>
              <a:rPr lang="en-US" dirty="0" smtClean="0"/>
              <a:t>: Thursdays and Fridays 10:00 – 12:00, Grosser HS Physik</a:t>
            </a:r>
          </a:p>
          <a:p>
            <a:r>
              <a:rPr lang="en-US" b="1" dirty="0" smtClean="0"/>
              <a:t>Weekly Exercise Sessions</a:t>
            </a:r>
            <a:r>
              <a:rPr lang="en-US" dirty="0" smtClean="0"/>
              <a:t>: Schedule on website/ADAM</a:t>
            </a:r>
          </a:p>
          <a:p>
            <a:r>
              <a:rPr lang="en-US" b="1" dirty="0" smtClean="0"/>
              <a:t>Final Exam</a:t>
            </a:r>
            <a:r>
              <a:rPr lang="en-US" dirty="0" smtClean="0"/>
              <a:t>: 31.01.2020, 9:00 – 11:00</a:t>
            </a:r>
            <a:endParaRPr lang="en-US" dirty="0"/>
          </a:p>
          <a:p>
            <a:r>
              <a:rPr lang="en-US" b="1" dirty="0" smtClean="0"/>
              <a:t>Language</a:t>
            </a:r>
            <a:r>
              <a:rPr lang="en-US" dirty="0" smtClean="0"/>
              <a:t>: English (equivalent materials also available in German)</a:t>
            </a:r>
            <a:endParaRPr lang="en-US" dirty="0"/>
          </a:p>
        </p:txBody>
      </p:sp>
    </p:spTree>
    <p:extLst>
      <p:ext uri="{BB962C8B-B14F-4D97-AF65-F5344CB8AC3E}">
        <p14:creationId xmlns:p14="http://schemas.microsoft.com/office/powerpoint/2010/main" val="276049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Exercise Sessions</a:t>
            </a:r>
            <a:endParaRPr lang="en-US" dirty="0"/>
          </a:p>
        </p:txBody>
      </p:sp>
      <p:sp>
        <p:nvSpPr>
          <p:cNvPr id="3" name="Content Placeholder 2"/>
          <p:cNvSpPr>
            <a:spLocks noGrp="1"/>
          </p:cNvSpPr>
          <p:nvPr>
            <p:ph idx="1"/>
          </p:nvPr>
        </p:nvSpPr>
        <p:spPr/>
        <p:txBody>
          <a:bodyPr/>
          <a:lstStyle/>
          <a:p>
            <a:r>
              <a:rPr lang="en-US" dirty="0" smtClean="0"/>
              <a:t>Exercise Sessions are </a:t>
            </a:r>
            <a:r>
              <a:rPr lang="en-US" b="1" dirty="0" smtClean="0"/>
              <a:t>optional</a:t>
            </a:r>
            <a:r>
              <a:rPr lang="en-US" dirty="0" smtClean="0"/>
              <a:t>,</a:t>
            </a:r>
            <a:r>
              <a:rPr lang="en-US" b="1" dirty="0" smtClean="0"/>
              <a:t> </a:t>
            </a:r>
            <a:r>
              <a:rPr lang="en-US" dirty="0" smtClean="0"/>
              <a:t>but </a:t>
            </a:r>
            <a:r>
              <a:rPr lang="en-US" sz="3200" b="1" i="1" dirty="0" smtClean="0">
                <a:solidFill>
                  <a:schemeClr val="accent6">
                    <a:lumMod val="75000"/>
                  </a:schemeClr>
                </a:solidFill>
              </a:rPr>
              <a:t>strongly recommended</a:t>
            </a:r>
            <a:endParaRPr lang="en-US" b="1" i="1" dirty="0" smtClean="0">
              <a:solidFill>
                <a:schemeClr val="accent6">
                  <a:lumMod val="75000"/>
                </a:schemeClr>
              </a:solidFill>
            </a:endParaRPr>
          </a:p>
          <a:p>
            <a:r>
              <a:rPr lang="en-US" dirty="0" smtClean="0"/>
              <a:t>Exercises sheets and solutions will be in English </a:t>
            </a:r>
            <a:r>
              <a:rPr lang="en-US" b="1" dirty="0" smtClean="0"/>
              <a:t>and </a:t>
            </a:r>
            <a:r>
              <a:rPr lang="en-US" dirty="0" smtClean="0"/>
              <a:t>German</a:t>
            </a:r>
            <a:endParaRPr lang="en-US" b="1" dirty="0" smtClean="0"/>
          </a:p>
          <a:p>
            <a:r>
              <a:rPr lang="en-US" dirty="0" smtClean="0"/>
              <a:t>Exercise sheets and solutions will be published on website/ADAM</a:t>
            </a:r>
          </a:p>
          <a:p>
            <a:r>
              <a:rPr lang="en-US" dirty="0" smtClean="0"/>
              <a:t>Sessions start Tuesday 24.9. &amp; Wednesday 25.09.2019</a:t>
            </a:r>
          </a:p>
          <a:p>
            <a:r>
              <a:rPr lang="en-US" dirty="0" smtClean="0"/>
              <a:t>Students </a:t>
            </a:r>
            <a:r>
              <a:rPr lang="en-US" dirty="0"/>
              <a:t>are distributed in an </a:t>
            </a:r>
            <a:r>
              <a:rPr lang="en-US" dirty="0" smtClean="0"/>
              <a:t>alphabetical </a:t>
            </a:r>
            <a:r>
              <a:rPr lang="en-US" dirty="0"/>
              <a:t>order among their study program (Bio, Pharma, Geo). </a:t>
            </a:r>
          </a:p>
          <a:p>
            <a:endParaRPr lang="en-US" dirty="0" smtClean="0"/>
          </a:p>
        </p:txBody>
      </p:sp>
    </p:spTree>
    <p:extLst>
      <p:ext uri="{BB962C8B-B14F-4D97-AF65-F5344CB8AC3E}">
        <p14:creationId xmlns:p14="http://schemas.microsoft.com/office/powerpoint/2010/main" val="267856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21" y="-161086"/>
            <a:ext cx="10515600" cy="1325563"/>
          </a:xfrm>
        </p:spPr>
        <p:txBody>
          <a:bodyPr/>
          <a:lstStyle/>
          <a:p>
            <a:r>
              <a:rPr lang="en-US" dirty="0" smtClean="0"/>
              <a:t>Weekly Exercise Sessions</a:t>
            </a:r>
            <a:endParaRPr lang="en-US" dirty="0"/>
          </a:p>
        </p:txBody>
      </p:sp>
      <p:pic>
        <p:nvPicPr>
          <p:cNvPr id="3" name="Picture 2"/>
          <p:cNvPicPr>
            <a:picLocks noChangeAspect="1"/>
          </p:cNvPicPr>
          <p:nvPr/>
        </p:nvPicPr>
        <p:blipFill>
          <a:blip r:embed="rId3"/>
          <a:stretch>
            <a:fillRect/>
          </a:stretch>
        </p:blipFill>
        <p:spPr>
          <a:xfrm>
            <a:off x="1473087" y="906517"/>
            <a:ext cx="9478037" cy="5640442"/>
          </a:xfrm>
          <a:prstGeom prst="rect">
            <a:avLst/>
          </a:prstGeom>
        </p:spPr>
      </p:pic>
    </p:spTree>
    <p:extLst>
      <p:ext uri="{BB962C8B-B14F-4D97-AF65-F5344CB8AC3E}">
        <p14:creationId xmlns:p14="http://schemas.microsoft.com/office/powerpoint/2010/main" val="45832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a:xfrm>
            <a:off x="838200" y="1690688"/>
            <a:ext cx="10515600" cy="4486275"/>
          </a:xfrm>
        </p:spPr>
        <p:txBody>
          <a:bodyPr>
            <a:normAutofit fontScale="77500" lnSpcReduction="20000"/>
          </a:bodyPr>
          <a:lstStyle/>
          <a:p>
            <a:r>
              <a:rPr lang="en-US" dirty="0" smtClean="0"/>
              <a:t>Written exam is on 31.01.2020 from 9:00 – </a:t>
            </a:r>
            <a:r>
              <a:rPr lang="en-US" dirty="0"/>
              <a:t>11:00, </a:t>
            </a:r>
            <a:r>
              <a:rPr lang="en-US" dirty="0" smtClean="0"/>
              <a:t>(rooms will be announced </a:t>
            </a:r>
            <a:r>
              <a:rPr lang="en-US" dirty="0"/>
              <a:t>in December at: </a:t>
            </a:r>
            <a:r>
              <a:rPr lang="en-US" dirty="0">
                <a:hlinkClick r:id="rId3"/>
              </a:rPr>
              <a:t>https://philnat.unibas.ch/examen</a:t>
            </a:r>
            <a:r>
              <a:rPr lang="en-US" dirty="0" smtClean="0">
                <a:hlinkClick r:id="rId3"/>
              </a:rPr>
              <a:t>/</a:t>
            </a:r>
            <a:r>
              <a:rPr lang="en-US" dirty="0" smtClean="0"/>
              <a:t>)</a:t>
            </a:r>
            <a:br>
              <a:rPr lang="en-US" dirty="0" smtClean="0"/>
            </a:br>
            <a:endParaRPr lang="en-US" dirty="0" smtClean="0"/>
          </a:p>
          <a:p>
            <a:r>
              <a:rPr lang="en-US" dirty="0" smtClean="0"/>
              <a:t>All topics from the lecture and exercise sessions</a:t>
            </a:r>
          </a:p>
          <a:p>
            <a:r>
              <a:rPr lang="en-US" dirty="0" smtClean="0"/>
              <a:t>The exam will be in English </a:t>
            </a:r>
            <a:r>
              <a:rPr lang="en-US" b="1" dirty="0" smtClean="0"/>
              <a:t>and </a:t>
            </a:r>
            <a:r>
              <a:rPr lang="en-US" dirty="0" smtClean="0"/>
              <a:t>German</a:t>
            </a:r>
          </a:p>
          <a:p>
            <a:r>
              <a:rPr lang="en-US" dirty="0" smtClean="0"/>
              <a:t>Allowed Items:</a:t>
            </a:r>
          </a:p>
          <a:p>
            <a:pPr lvl="1"/>
            <a:r>
              <a:rPr lang="en-US" dirty="0" smtClean="0"/>
              <a:t>Pocket calculator</a:t>
            </a:r>
          </a:p>
          <a:p>
            <a:pPr lvl="1"/>
            <a:r>
              <a:rPr lang="en-US" dirty="0" smtClean="0"/>
              <a:t>One A4 sheet with </a:t>
            </a:r>
            <a:r>
              <a:rPr lang="en-US" b="1" dirty="0" smtClean="0"/>
              <a:t>handwritten</a:t>
            </a:r>
            <a:r>
              <a:rPr lang="en-US" dirty="0" smtClean="0"/>
              <a:t> notes on both sides</a:t>
            </a:r>
          </a:p>
          <a:p>
            <a:pPr lvl="1"/>
            <a:r>
              <a:rPr lang="en-US" dirty="0" smtClean="0"/>
              <a:t>A formulary (small book with formulas)</a:t>
            </a:r>
          </a:p>
          <a:p>
            <a:pPr lvl="1"/>
            <a:r>
              <a:rPr lang="en-US" dirty="0" smtClean="0"/>
              <a:t>A dictionary</a:t>
            </a:r>
          </a:p>
          <a:p>
            <a:pPr lvl="1"/>
            <a:r>
              <a:rPr lang="en-US" dirty="0" smtClean="0"/>
              <a:t>Devices with wireless internet access are strictly </a:t>
            </a:r>
            <a:r>
              <a:rPr lang="en-US" b="1" dirty="0" smtClean="0"/>
              <a:t>forbidden</a:t>
            </a:r>
          </a:p>
          <a:p>
            <a:r>
              <a:rPr lang="en-US" dirty="0" smtClean="0"/>
              <a:t>Test Exam in last exercise session (17</a:t>
            </a:r>
            <a:r>
              <a:rPr lang="en-US" baseline="30000" dirty="0" smtClean="0"/>
              <a:t>th</a:t>
            </a:r>
            <a:r>
              <a:rPr lang="en-US" dirty="0" smtClean="0"/>
              <a:t> &amp; 18</a:t>
            </a:r>
            <a:r>
              <a:rPr lang="en-US" baseline="30000" dirty="0" smtClean="0"/>
              <a:t>th</a:t>
            </a:r>
            <a:r>
              <a:rPr lang="en-US" dirty="0" smtClean="0"/>
              <a:t> Dec)</a:t>
            </a:r>
          </a:p>
          <a:p>
            <a:r>
              <a:rPr lang="en-US" dirty="0"/>
              <a:t>The complexity of the </a:t>
            </a:r>
            <a:r>
              <a:rPr lang="en-US" dirty="0" smtClean="0"/>
              <a:t>exam </a:t>
            </a:r>
            <a:r>
              <a:rPr lang="en-US" dirty="0"/>
              <a:t>is </a:t>
            </a:r>
            <a:r>
              <a:rPr lang="en-US" dirty="0" smtClean="0"/>
              <a:t>comparable to </a:t>
            </a:r>
            <a:r>
              <a:rPr lang="en-US" dirty="0"/>
              <a:t>the </a:t>
            </a:r>
            <a:r>
              <a:rPr lang="en-US" dirty="0" smtClean="0"/>
              <a:t>exercises and </a:t>
            </a:r>
            <a:r>
              <a:rPr lang="en-US" dirty="0"/>
              <a:t>the tutorial exam. For preparation it is </a:t>
            </a:r>
            <a:r>
              <a:rPr lang="en-US" dirty="0" smtClean="0"/>
              <a:t>recommended to </a:t>
            </a:r>
            <a:r>
              <a:rPr lang="en-US" dirty="0"/>
              <a:t>solve the </a:t>
            </a:r>
            <a:r>
              <a:rPr lang="en-US" dirty="0" smtClean="0"/>
              <a:t>exercises and test </a:t>
            </a:r>
            <a:r>
              <a:rPr lang="en-US" dirty="0"/>
              <a:t>exam </a:t>
            </a:r>
            <a:r>
              <a:rPr lang="en-US" dirty="0" smtClean="0"/>
              <a:t>independently</a:t>
            </a:r>
            <a:r>
              <a:rPr lang="en-US" dirty="0"/>
              <a:t/>
            </a:r>
            <a:br>
              <a:rPr lang="en-US" dirty="0"/>
            </a:br>
            <a:endParaRPr lang="en-US" dirty="0" smtClean="0"/>
          </a:p>
        </p:txBody>
      </p:sp>
    </p:spTree>
    <p:extLst>
      <p:ext uri="{BB962C8B-B14F-4D97-AF65-F5344CB8AC3E}">
        <p14:creationId xmlns:p14="http://schemas.microsoft.com/office/powerpoint/2010/main" val="55586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fontScale="92500" lnSpcReduction="20000"/>
          </a:bodyPr>
          <a:lstStyle/>
          <a:p>
            <a:r>
              <a:rPr lang="de-DE" i="1" dirty="0" smtClean="0"/>
              <a:t>Physik für Mediziner, Biologen, Pharmazeuten, 8. Auflage</a:t>
            </a:r>
            <a:r>
              <a:rPr lang="de-DE" dirty="0" smtClean="0"/>
              <a:t> </a:t>
            </a:r>
            <a:r>
              <a:rPr lang="de-DE" dirty="0"/>
              <a:t> by Trautwein, Kreibig, and Hüttermann </a:t>
            </a:r>
            <a:r>
              <a:rPr lang="de-DE" dirty="0" smtClean="0"/>
              <a:t>(German)</a:t>
            </a:r>
          </a:p>
          <a:p>
            <a:pPr lvl="1"/>
            <a:r>
              <a:rPr lang="de-DE" dirty="0" smtClean="0"/>
              <a:t>PDF available on course website/ADAM</a:t>
            </a:r>
          </a:p>
          <a:p>
            <a:pPr lvl="1"/>
            <a:endParaRPr lang="de-DE" dirty="0" smtClean="0"/>
          </a:p>
          <a:p>
            <a:r>
              <a:rPr lang="en-US" i="1" dirty="0" smtClean="0"/>
              <a:t>Physics for Scientists and Engineers, Vol. 1, 6th Edition</a:t>
            </a:r>
            <a:r>
              <a:rPr lang="en-US" dirty="0" smtClean="0"/>
              <a:t> </a:t>
            </a:r>
            <a:r>
              <a:rPr lang="en-US" dirty="0"/>
              <a:t>by Paul A. Tipler, Gene </a:t>
            </a:r>
            <a:r>
              <a:rPr lang="en-US" dirty="0" err="1"/>
              <a:t>Mosca</a:t>
            </a:r>
            <a:r>
              <a:rPr lang="en-US" dirty="0"/>
              <a:t> </a:t>
            </a:r>
            <a:r>
              <a:rPr lang="en-US" dirty="0" smtClean="0"/>
              <a:t>(English)</a:t>
            </a:r>
          </a:p>
          <a:p>
            <a:endParaRPr lang="en-US" dirty="0" smtClean="0"/>
          </a:p>
          <a:p>
            <a:r>
              <a:rPr lang="en-US" dirty="0" err="1" smtClean="0"/>
              <a:t>Skriptum</a:t>
            </a:r>
            <a:r>
              <a:rPr lang="en-US" dirty="0" smtClean="0"/>
              <a:t> (German)</a:t>
            </a:r>
          </a:p>
          <a:p>
            <a:pPr lvl="1"/>
            <a:r>
              <a:rPr lang="en-US" dirty="0" smtClean="0"/>
              <a:t>Hard copy available for purchase </a:t>
            </a:r>
            <a:r>
              <a:rPr lang="en-US" b="1" dirty="0" smtClean="0"/>
              <a:t>and</a:t>
            </a:r>
            <a:r>
              <a:rPr lang="en-US" dirty="0" smtClean="0"/>
              <a:t> PDF available on course website/ADAM</a:t>
            </a:r>
            <a:endParaRPr lang="en-US" b="1" dirty="0" smtClean="0"/>
          </a:p>
          <a:p>
            <a:endParaRPr lang="en-US" dirty="0" smtClean="0"/>
          </a:p>
          <a:p>
            <a:r>
              <a:rPr lang="en-US" dirty="0" smtClean="0"/>
              <a:t>Lecture Notes (English)</a:t>
            </a:r>
          </a:p>
          <a:p>
            <a:pPr lvl="1"/>
            <a:r>
              <a:rPr lang="en-US" dirty="0" smtClean="0"/>
              <a:t>PDFs will be available on course website after each lecture</a:t>
            </a:r>
            <a:endParaRPr lang="en-US" dirty="0"/>
          </a:p>
        </p:txBody>
      </p:sp>
    </p:spTree>
    <p:extLst>
      <p:ext uri="{BB962C8B-B14F-4D97-AF65-F5344CB8AC3E}">
        <p14:creationId xmlns:p14="http://schemas.microsoft.com/office/powerpoint/2010/main" val="413610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07905" y="234986"/>
            <a:ext cx="4595756" cy="6400800"/>
          </a:xfrm>
          <a:prstGeom prst="rect">
            <a:avLst/>
          </a:prstGeom>
        </p:spPr>
      </p:pic>
      <p:pic>
        <p:nvPicPr>
          <p:cNvPr id="5" name="Picture 4"/>
          <p:cNvPicPr>
            <a:picLocks noChangeAspect="1"/>
          </p:cNvPicPr>
          <p:nvPr/>
        </p:nvPicPr>
        <p:blipFill>
          <a:blip r:embed="rId4"/>
          <a:stretch>
            <a:fillRect/>
          </a:stretch>
        </p:blipFill>
        <p:spPr>
          <a:xfrm>
            <a:off x="7390022" y="234986"/>
            <a:ext cx="4353293" cy="6400800"/>
          </a:xfrm>
          <a:prstGeom prst="rect">
            <a:avLst/>
          </a:prstGeom>
        </p:spPr>
      </p:pic>
      <p:sp>
        <p:nvSpPr>
          <p:cNvPr id="6" name="Title 5"/>
          <p:cNvSpPr>
            <a:spLocks noGrp="1"/>
          </p:cNvSpPr>
          <p:nvPr>
            <p:ph type="title"/>
          </p:nvPr>
        </p:nvSpPr>
        <p:spPr>
          <a:xfrm>
            <a:off x="420757" y="434699"/>
            <a:ext cx="2476500" cy="1325563"/>
          </a:xfrm>
        </p:spPr>
        <p:txBody>
          <a:bodyPr>
            <a:normAutofit/>
          </a:bodyPr>
          <a:lstStyle/>
          <a:p>
            <a:r>
              <a:rPr lang="de-DE" sz="1800" i="1" dirty="0"/>
              <a:t>Physik für Mediziner, Biologen, Pharmazeuten, 8. Auflage</a:t>
            </a:r>
            <a:r>
              <a:rPr lang="de-DE" sz="1800" dirty="0"/>
              <a:t>  by Trautwein, Kreibig, and Hüttermann</a:t>
            </a:r>
            <a:endParaRPr lang="en-US" sz="1800" dirty="0"/>
          </a:p>
        </p:txBody>
      </p:sp>
    </p:spTree>
    <p:extLst>
      <p:ext uri="{BB962C8B-B14F-4D97-AF65-F5344CB8AC3E}">
        <p14:creationId xmlns:p14="http://schemas.microsoft.com/office/powerpoint/2010/main" val="2577159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13" y="454577"/>
            <a:ext cx="2476500" cy="1325563"/>
          </a:xfrm>
        </p:spPr>
        <p:txBody>
          <a:bodyPr>
            <a:normAutofit/>
          </a:bodyPr>
          <a:lstStyle/>
          <a:p>
            <a:r>
              <a:rPr lang="en-US" sz="1800" i="1" dirty="0"/>
              <a:t>Physics for Scientists and Engineers, Vol. 1, 6th Edition</a:t>
            </a:r>
            <a:r>
              <a:rPr lang="en-US" sz="1800" dirty="0"/>
              <a:t> by Paul A. Tipler, Gene </a:t>
            </a:r>
            <a:r>
              <a:rPr lang="en-US" sz="1800" dirty="0" err="1"/>
              <a:t>Mosca</a:t>
            </a:r>
            <a:endParaRPr lang="en-US" sz="1800" dirty="0"/>
          </a:p>
        </p:txBody>
      </p:sp>
      <p:pic>
        <p:nvPicPr>
          <p:cNvPr id="2" name="Picture 1"/>
          <p:cNvPicPr>
            <a:picLocks noChangeAspect="1"/>
          </p:cNvPicPr>
          <p:nvPr/>
        </p:nvPicPr>
        <p:blipFill>
          <a:blip r:embed="rId3"/>
          <a:stretch>
            <a:fillRect/>
          </a:stretch>
        </p:blipFill>
        <p:spPr>
          <a:xfrm>
            <a:off x="2425740" y="59634"/>
            <a:ext cx="4752594" cy="6400800"/>
          </a:xfrm>
          <a:prstGeom prst="rect">
            <a:avLst/>
          </a:prstGeom>
        </p:spPr>
      </p:pic>
      <p:pic>
        <p:nvPicPr>
          <p:cNvPr id="3" name="Picture 2"/>
          <p:cNvPicPr>
            <a:picLocks noChangeAspect="1"/>
          </p:cNvPicPr>
          <p:nvPr/>
        </p:nvPicPr>
        <p:blipFill>
          <a:blip r:embed="rId4"/>
          <a:stretch>
            <a:fillRect/>
          </a:stretch>
        </p:blipFill>
        <p:spPr>
          <a:xfrm>
            <a:off x="7178334" y="146464"/>
            <a:ext cx="5013666" cy="6400800"/>
          </a:xfrm>
          <a:prstGeom prst="rect">
            <a:avLst/>
          </a:prstGeom>
        </p:spPr>
      </p:pic>
    </p:spTree>
    <p:extLst>
      <p:ext uri="{BB962C8B-B14F-4D97-AF65-F5344CB8AC3E}">
        <p14:creationId xmlns:p14="http://schemas.microsoft.com/office/powerpoint/2010/main" val="2224694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411</Words>
  <Application>Microsoft Office PowerPoint</Application>
  <PresentationFormat>Widescreen</PresentationFormat>
  <Paragraphs>97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Introduction to Physics I</vt:lpstr>
      <vt:lpstr>Instructors</vt:lpstr>
      <vt:lpstr>Format</vt:lpstr>
      <vt:lpstr>Weekly Exercise Sessions</vt:lpstr>
      <vt:lpstr>Weekly Exercise Sessions</vt:lpstr>
      <vt:lpstr>Exam</vt:lpstr>
      <vt:lpstr>Literature</vt:lpstr>
      <vt:lpstr>Physik für Mediziner, Biologen, Pharmazeuten, 8. Auflage  by Trautwein, Kreibig, and Hüttermann</vt:lpstr>
      <vt:lpstr>Physics for Scientists and Engineers, Vol. 1, 6th Edition by Paul A. Tipler, Gene Mosca</vt:lpstr>
      <vt:lpstr>Skriptum</vt:lpstr>
      <vt:lpstr>PowerPoint Presentation</vt:lpstr>
      <vt:lpstr>Why Physics?</vt:lpstr>
      <vt:lpstr>What is Physics?</vt:lpstr>
      <vt:lpstr>Mathematical 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Physics I</dc:title>
  <dc:creator>Martino Poggio</dc:creator>
  <cp:lastModifiedBy>Dominik Zumbuhl</cp:lastModifiedBy>
  <cp:revision>35</cp:revision>
  <dcterms:created xsi:type="dcterms:W3CDTF">2016-09-20T07:18:53Z</dcterms:created>
  <dcterms:modified xsi:type="dcterms:W3CDTF">2019-09-17T11:46:12Z</dcterms:modified>
</cp:coreProperties>
</file>