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256" r:id="rId2"/>
    <p:sldId id="271" r:id="rId3"/>
    <p:sldId id="257" r:id="rId4"/>
    <p:sldId id="258" r:id="rId5"/>
    <p:sldId id="259" r:id="rId6"/>
    <p:sldId id="263" r:id="rId7"/>
    <p:sldId id="260" r:id="rId8"/>
    <p:sldId id="261" r:id="rId9"/>
    <p:sldId id="262" r:id="rId10"/>
    <p:sldId id="265" r:id="rId11"/>
    <p:sldId id="267" r:id="rId12"/>
    <p:sldId id="264" r:id="rId13"/>
    <p:sldId id="266" r:id="rId14"/>
    <p:sldId id="270" r:id="rId15"/>
    <p:sldId id="268" r:id="rId16"/>
    <p:sldId id="269" r:id="rId17"/>
    <p:sldId id="272" r:id="rId18"/>
    <p:sldId id="273" r:id="rId19"/>
  </p:sldIdLst>
  <p:sldSz cx="9144000" cy="5143500" type="screen16x9"/>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89347" autoAdjust="0"/>
  </p:normalViewPr>
  <p:slideViewPr>
    <p:cSldViewPr showGuides="1">
      <p:cViewPr>
        <p:scale>
          <a:sx n="150" d="100"/>
          <a:sy n="150" d="100"/>
        </p:scale>
        <p:origin x="-666" y="-102"/>
      </p:cViewPr>
      <p:guideLst>
        <p:guide orient="horz" pos="1620"/>
        <p:guide pos="2835"/>
      </p:guideLst>
    </p:cSldViewPr>
  </p:slideViewPr>
  <p:notesTextViewPr>
    <p:cViewPr>
      <p:scale>
        <a:sx n="1" d="1"/>
        <a:sy n="1" d="1"/>
      </p:scale>
      <p:origin x="0" y="0"/>
    </p:cViewPr>
  </p:notesTextViewPr>
  <p:notesViewPr>
    <p:cSldViewPr showGuides="1">
      <p:cViewPr varScale="1">
        <p:scale>
          <a:sx n="98" d="100"/>
          <a:sy n="98" d="100"/>
        </p:scale>
        <p:origin x="-356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FCD0051F-7CCA-4D53-A01A-6C5FAE75646D}" type="datetimeFigureOut">
              <a:rPr lang="en-US" smtClean="0"/>
              <a:t>3/28/2018</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D568C55-9BA6-4E41-AEE5-1697D6868C28}" type="slidenum">
              <a:rPr lang="en-US" smtClean="0"/>
              <a:t>‹#›</a:t>
            </a:fld>
            <a:endParaRPr lang="en-US"/>
          </a:p>
        </p:txBody>
      </p:sp>
    </p:spTree>
    <p:extLst>
      <p:ext uri="{BB962C8B-B14F-4D97-AF65-F5344CB8AC3E}">
        <p14:creationId xmlns:p14="http://schemas.microsoft.com/office/powerpoint/2010/main" val="45867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60808B2-79EA-4295-9EEE-C22E9756EF04}" type="datetimeFigureOut">
              <a:rPr lang="en-US" smtClean="0"/>
              <a:t>3/28/2018</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F135385D-C854-420E-B07F-5008B959542E}" type="slidenum">
              <a:rPr lang="en-US" smtClean="0"/>
              <a:t>‹#›</a:t>
            </a:fld>
            <a:endParaRPr lang="en-US"/>
          </a:p>
        </p:txBody>
      </p:sp>
    </p:spTree>
    <p:extLst>
      <p:ext uri="{BB962C8B-B14F-4D97-AF65-F5344CB8AC3E}">
        <p14:creationId xmlns:p14="http://schemas.microsoft.com/office/powerpoint/2010/main" val="18799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initializing the electron to the spin-down state, we apply randomized sequences of m Clifford gates and a final Clifford gate Cm+1 that is chosen so that the final target state in the absence of errors is either spin-up or spin-down. Every Clifford gate is implemented by composing π and π=2 rotations around two axes, following ref. 32. Applying randomized sequences of imperfect Clifford gates acts as a depolarizing channel (30, 31). The depolarization parameter p reflects the imperfection of the average of 24 Clifford gates. Under certain assumptions, for m successive Clifford gates, the depolarization parameter is pm. We measure the spin-up probability both for the case where spin-up is the target state, </a:t>
            </a:r>
            <a:r>
              <a:rPr lang="en-US" dirty="0" err="1" smtClean="0"/>
              <a:t>Pj↑i</a:t>
            </a:r>
            <a:r>
              <a:rPr lang="en-US" dirty="0" smtClean="0"/>
              <a:t> ↑ , and for the case where </a:t>
            </a:r>
            <a:r>
              <a:rPr lang="en-US" dirty="0" err="1" smtClean="0"/>
              <a:t>spindown</a:t>
            </a:r>
            <a:r>
              <a:rPr lang="en-US" dirty="0" smtClean="0"/>
              <a:t> is the target state, </a:t>
            </a:r>
            <a:r>
              <a:rPr lang="en-US" dirty="0" err="1" smtClean="0"/>
              <a:t>Pj↓i</a:t>
            </a:r>
            <a:r>
              <a:rPr lang="en-US" dirty="0" smtClean="0"/>
              <a:t> ↑ , for 119 different randomized sequences for each choice of m, and varying m from 2 to 220. The difference of the measured spin-up probability for these two cases, </a:t>
            </a:r>
            <a:r>
              <a:rPr lang="en-US" dirty="0" err="1" smtClean="0"/>
              <a:t>Pj↑i</a:t>
            </a:r>
            <a:r>
              <a:rPr lang="en-US" dirty="0" smtClean="0"/>
              <a:t> ↑ −</a:t>
            </a:r>
            <a:r>
              <a:rPr lang="en-US" dirty="0" err="1" smtClean="0"/>
              <a:t>Pj↓i</a:t>
            </a:r>
            <a:r>
              <a:rPr lang="en-US" dirty="0" smtClean="0"/>
              <a:t> ↑ , is plotted with red circles in Fig. 4A. Theoretically, </a:t>
            </a:r>
            <a:r>
              <a:rPr lang="en-US" dirty="0" err="1" smtClean="0"/>
              <a:t>Pj↑i</a:t>
            </a:r>
            <a:r>
              <a:rPr lang="en-US" dirty="0" smtClean="0"/>
              <a:t> ↑ −</a:t>
            </a:r>
            <a:r>
              <a:rPr lang="en-US" dirty="0" err="1" smtClean="0"/>
              <a:t>Pj↓i</a:t>
            </a:r>
            <a:r>
              <a:rPr lang="en-US" dirty="0" smtClean="0"/>
              <a:t> ↑ is expressed as (3, 33) </a:t>
            </a:r>
            <a:r>
              <a:rPr lang="en-US" dirty="0" err="1" smtClean="0"/>
              <a:t>Pj↑i</a:t>
            </a:r>
            <a:r>
              <a:rPr lang="en-US" dirty="0" smtClean="0"/>
              <a:t> ↑ − </a:t>
            </a:r>
            <a:r>
              <a:rPr lang="en-US" dirty="0" err="1" smtClean="0"/>
              <a:t>Pj↓i</a:t>
            </a:r>
            <a:r>
              <a:rPr lang="en-US" dirty="0" smtClean="0"/>
              <a:t> ↑ =</a:t>
            </a:r>
            <a:r>
              <a:rPr lang="en-US" dirty="0" err="1" smtClean="0"/>
              <a:t>apm</a:t>
            </a:r>
            <a:r>
              <a:rPr lang="en-US" dirty="0" smtClean="0"/>
              <a:t>, [6] where a is a </a:t>
            </a:r>
            <a:r>
              <a:rPr lang="en-US" dirty="0" err="1" smtClean="0"/>
              <a:t>prefactor</a:t>
            </a:r>
            <a:r>
              <a:rPr lang="en-US" dirty="0" smtClean="0"/>
              <a:t> that does not depend on the gate error  </a:t>
            </a:r>
          </a:p>
          <a:p>
            <a:endParaRPr lang="en-US" dirty="0" smtClean="0"/>
          </a:p>
          <a:p>
            <a:endParaRPr lang="en-US" dirty="0" smtClean="0"/>
          </a:p>
          <a:p>
            <a:r>
              <a:rPr lang="en-US" dirty="0" smtClean="0"/>
              <a:t>As a solution, we use digital pulse modulation (PM) in series with the I/Q modulation, which gives a total on/off ratio of ∼120 </a:t>
            </a:r>
            <a:r>
              <a:rPr lang="en-US" dirty="0" err="1" smtClean="0"/>
              <a:t>dB.</a:t>
            </a:r>
            <a:r>
              <a:rPr lang="en-US" dirty="0" smtClean="0"/>
              <a:t> A drawback of PM is that the switching rate is lower. Therefore, the PM is turned on 200 ns before the I/Q modulation is turned on (Fig. 1, Inset).</a:t>
            </a:r>
            <a:endParaRPr lang="en-US" dirty="0"/>
          </a:p>
        </p:txBody>
      </p:sp>
      <p:sp>
        <p:nvSpPr>
          <p:cNvPr id="4" name="Slide Number Placeholder 3"/>
          <p:cNvSpPr>
            <a:spLocks noGrp="1"/>
          </p:cNvSpPr>
          <p:nvPr>
            <p:ph type="sldNum" sz="quarter" idx="10"/>
          </p:nvPr>
        </p:nvSpPr>
        <p:spPr/>
        <p:txBody>
          <a:bodyPr/>
          <a:lstStyle/>
          <a:p>
            <a:fld id="{F135385D-C854-420E-B07F-5008B959542E}" type="slidenum">
              <a:rPr lang="en-US" smtClean="0"/>
              <a:t>10</a:t>
            </a:fld>
            <a:endParaRPr lang="en-US"/>
          </a:p>
        </p:txBody>
      </p:sp>
    </p:spTree>
    <p:extLst>
      <p:ext uri="{BB962C8B-B14F-4D97-AF65-F5344CB8AC3E}">
        <p14:creationId xmlns:p14="http://schemas.microsoft.com/office/powerpoint/2010/main" val="3969636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5385D-C854-420E-B07F-5008B959542E}" type="slidenum">
              <a:rPr lang="en-US" smtClean="0"/>
              <a:t>12</a:t>
            </a:fld>
            <a:endParaRPr lang="en-US"/>
          </a:p>
        </p:txBody>
      </p:sp>
    </p:spTree>
    <p:extLst>
      <p:ext uri="{BB962C8B-B14F-4D97-AF65-F5344CB8AC3E}">
        <p14:creationId xmlns:p14="http://schemas.microsoft.com/office/powerpoint/2010/main" val="1186249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smtClean="0"/>
          </a:p>
          <a:p>
            <a:endParaRPr lang="en-US" dirty="0"/>
          </a:p>
        </p:txBody>
      </p:sp>
      <p:sp>
        <p:nvSpPr>
          <p:cNvPr id="4" name="Slide Number Placeholder 3"/>
          <p:cNvSpPr>
            <a:spLocks noGrp="1"/>
          </p:cNvSpPr>
          <p:nvPr>
            <p:ph type="sldNum" sz="quarter" idx="10"/>
          </p:nvPr>
        </p:nvSpPr>
        <p:spPr/>
        <p:txBody>
          <a:bodyPr/>
          <a:lstStyle/>
          <a:p>
            <a:fld id="{F135385D-C854-420E-B07F-5008B959542E}" type="slidenum">
              <a:rPr lang="en-US" smtClean="0"/>
              <a:t>13</a:t>
            </a:fld>
            <a:endParaRPr lang="en-US"/>
          </a:p>
        </p:txBody>
      </p:sp>
    </p:spTree>
    <p:extLst>
      <p:ext uri="{BB962C8B-B14F-4D97-AF65-F5344CB8AC3E}">
        <p14:creationId xmlns:p14="http://schemas.microsoft.com/office/powerpoint/2010/main" val="3887934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3B0A5D6-796F-40F7-A196-AE3514A3DE03}" type="datetime1">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48264" y="51470"/>
            <a:ext cx="2133600" cy="273844"/>
          </a:xfrm>
        </p:spPr>
        <p:txBody>
          <a:bodyPr/>
          <a:lstStyle/>
          <a:p>
            <a:fld id="{09A8C1AC-ED23-40A4-8DE0-5D45F1B566F9}" type="slidenum">
              <a:rPr lang="en-US" smtClean="0"/>
              <a:pPr/>
              <a:t>‹#›</a:t>
            </a:fld>
            <a:r>
              <a:rPr lang="en-US" dirty="0" smtClean="0"/>
              <a:t>/ </a:t>
            </a:r>
            <a:fld id="{3F1880E6-D5AA-493D-9EF7-228C2ADC37A3}" type="slidenum">
              <a:rPr lang="en-US" smtClean="0"/>
              <a:t>‹#›</a:t>
            </a:fld>
            <a:endParaRPr lang="en-US" dirty="0"/>
          </a:p>
        </p:txBody>
      </p:sp>
    </p:spTree>
    <p:extLst>
      <p:ext uri="{BB962C8B-B14F-4D97-AF65-F5344CB8AC3E}">
        <p14:creationId xmlns:p14="http://schemas.microsoft.com/office/powerpoint/2010/main" val="9372088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66F4E0-46D8-4CB4-B1E5-8BD0F9BFEE3A}" type="datetime1">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C1AC-ED23-40A4-8DE0-5D45F1B566F9}" type="slidenum">
              <a:rPr lang="en-US" smtClean="0"/>
              <a:t>‹#›</a:t>
            </a:fld>
            <a:endParaRPr lang="en-US"/>
          </a:p>
        </p:txBody>
      </p:sp>
    </p:spTree>
    <p:extLst>
      <p:ext uri="{BB962C8B-B14F-4D97-AF65-F5344CB8AC3E}">
        <p14:creationId xmlns:p14="http://schemas.microsoft.com/office/powerpoint/2010/main" val="174604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7B4FC5-375A-4856-A1A3-3E363DF95360}" type="datetime1">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C1AC-ED23-40A4-8DE0-5D45F1B566F9}" type="slidenum">
              <a:rPr lang="en-US" smtClean="0"/>
              <a:t>‹#›</a:t>
            </a:fld>
            <a:endParaRPr lang="en-US"/>
          </a:p>
        </p:txBody>
      </p:sp>
    </p:spTree>
    <p:extLst>
      <p:ext uri="{BB962C8B-B14F-4D97-AF65-F5344CB8AC3E}">
        <p14:creationId xmlns:p14="http://schemas.microsoft.com/office/powerpoint/2010/main" val="2855911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4964AB-444E-429B-B989-2FD297429459}" type="datetime1">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C1AC-ED23-40A4-8DE0-5D45F1B566F9}" type="slidenum">
              <a:rPr lang="en-US" smtClean="0"/>
              <a:t>‹#›</a:t>
            </a:fld>
            <a:endParaRPr lang="en-US"/>
          </a:p>
        </p:txBody>
      </p:sp>
    </p:spTree>
    <p:extLst>
      <p:ext uri="{BB962C8B-B14F-4D97-AF65-F5344CB8AC3E}">
        <p14:creationId xmlns:p14="http://schemas.microsoft.com/office/powerpoint/2010/main" val="16496724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F5F2F-CBFD-4B36-B69E-A3B9B47248BB}" type="datetime1">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A8C1AC-ED23-40A4-8DE0-5D45F1B566F9}" type="slidenum">
              <a:rPr lang="en-US" smtClean="0"/>
              <a:t>‹#›</a:t>
            </a:fld>
            <a:endParaRPr lang="en-US"/>
          </a:p>
        </p:txBody>
      </p:sp>
    </p:spTree>
    <p:extLst>
      <p:ext uri="{BB962C8B-B14F-4D97-AF65-F5344CB8AC3E}">
        <p14:creationId xmlns:p14="http://schemas.microsoft.com/office/powerpoint/2010/main" val="2310070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0EAFB7-A2ED-4AFA-BB1B-A3937933B583}" type="datetime1">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C1AC-ED23-40A4-8DE0-5D45F1B566F9}" type="slidenum">
              <a:rPr lang="en-US" smtClean="0"/>
              <a:t>‹#›</a:t>
            </a:fld>
            <a:endParaRPr lang="en-US"/>
          </a:p>
        </p:txBody>
      </p:sp>
    </p:spTree>
    <p:extLst>
      <p:ext uri="{BB962C8B-B14F-4D97-AF65-F5344CB8AC3E}">
        <p14:creationId xmlns:p14="http://schemas.microsoft.com/office/powerpoint/2010/main" val="964848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FFDB35-63F6-4E13-AAF0-0C7DDDA6B05B}" type="datetime1">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A8C1AC-ED23-40A4-8DE0-5D45F1B566F9}" type="slidenum">
              <a:rPr lang="en-US" smtClean="0"/>
              <a:t>‹#›</a:t>
            </a:fld>
            <a:endParaRPr lang="en-US"/>
          </a:p>
        </p:txBody>
      </p:sp>
    </p:spTree>
    <p:extLst>
      <p:ext uri="{BB962C8B-B14F-4D97-AF65-F5344CB8AC3E}">
        <p14:creationId xmlns:p14="http://schemas.microsoft.com/office/powerpoint/2010/main" val="150321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D9332-AA49-448A-926F-A45D553AF814}" type="datetime1">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A8C1AC-ED23-40A4-8DE0-5D45F1B566F9}" type="slidenum">
              <a:rPr lang="en-US" smtClean="0"/>
              <a:t>‹#›</a:t>
            </a:fld>
            <a:endParaRPr lang="en-US"/>
          </a:p>
        </p:txBody>
      </p:sp>
    </p:spTree>
    <p:extLst>
      <p:ext uri="{BB962C8B-B14F-4D97-AF65-F5344CB8AC3E}">
        <p14:creationId xmlns:p14="http://schemas.microsoft.com/office/powerpoint/2010/main" val="52283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8A1757-E5D1-44CF-83E3-18EB5D79564B}" type="datetime1">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A8C1AC-ED23-40A4-8DE0-5D45F1B566F9}" type="slidenum">
              <a:rPr lang="en-US" smtClean="0"/>
              <a:t>‹#›</a:t>
            </a:fld>
            <a:endParaRPr lang="en-US"/>
          </a:p>
        </p:txBody>
      </p:sp>
    </p:spTree>
    <p:extLst>
      <p:ext uri="{BB962C8B-B14F-4D97-AF65-F5344CB8AC3E}">
        <p14:creationId xmlns:p14="http://schemas.microsoft.com/office/powerpoint/2010/main" val="46755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73F495-12C6-4E8F-B55C-826DC73EAD90}" type="datetime1">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C1AC-ED23-40A4-8DE0-5D45F1B566F9}" type="slidenum">
              <a:rPr lang="en-US" smtClean="0"/>
              <a:t>‹#›</a:t>
            </a:fld>
            <a:endParaRPr lang="en-US"/>
          </a:p>
        </p:txBody>
      </p:sp>
    </p:spTree>
    <p:extLst>
      <p:ext uri="{BB962C8B-B14F-4D97-AF65-F5344CB8AC3E}">
        <p14:creationId xmlns:p14="http://schemas.microsoft.com/office/powerpoint/2010/main" val="2738511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D3A0F4-C931-4DC9-AFE2-AA72847BD770}" type="datetime1">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A8C1AC-ED23-40A4-8DE0-5D45F1B566F9}" type="slidenum">
              <a:rPr lang="en-US" smtClean="0"/>
              <a:t>‹#›</a:t>
            </a:fld>
            <a:endParaRPr lang="en-US"/>
          </a:p>
        </p:txBody>
      </p:sp>
    </p:spTree>
    <p:extLst>
      <p:ext uri="{BB962C8B-B14F-4D97-AF65-F5344CB8AC3E}">
        <p14:creationId xmlns:p14="http://schemas.microsoft.com/office/powerpoint/2010/main" val="3111005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520" y="-24358"/>
            <a:ext cx="9505056" cy="792088"/>
          </a:xfrm>
          <a:prstGeom prst="rect">
            <a:avLst/>
          </a:prstGeom>
          <a:no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D243A70-A1DB-4548-B5AF-9742E3EA781D}" type="datetime1">
              <a:rPr lang="en-US" smtClean="0"/>
              <a:t>3/28/2018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10400" y="0"/>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9A8C1AC-ED23-40A4-8DE0-5D45F1B566F9}" type="slidenum">
              <a:rPr lang="en-US" smtClean="0"/>
              <a:t>‹#›</a:t>
            </a:fld>
            <a:endParaRPr lang="en-US" dirty="0"/>
          </a:p>
        </p:txBody>
      </p:sp>
    </p:spTree>
    <p:extLst>
      <p:ext uri="{BB962C8B-B14F-4D97-AF65-F5344CB8AC3E}">
        <p14:creationId xmlns:p14="http://schemas.microsoft.com/office/powerpoint/2010/main" val="2925854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6.png"/><Relationship Id="rId7" Type="http://schemas.openxmlformats.org/officeDocument/2006/relationships/image" Target="../media/image30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6.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20.png"/><Relationship Id="rId7"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50.png"/><Relationship Id="rId5" Type="http://schemas.openxmlformats.org/officeDocument/2006/relationships/image" Target="../media/image340.png"/><Relationship Id="rId4" Type="http://schemas.openxmlformats.org/officeDocument/2006/relationships/image" Target="../media/image330.png"/></Relationships>
</file>

<file path=ppt/slides/_rels/slide15.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380.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0.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30.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17" y="1662"/>
            <a:ext cx="7884368" cy="2291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952" y="1369871"/>
            <a:ext cx="2448272" cy="2403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39552" y="2427734"/>
            <a:ext cx="7749893" cy="2123658"/>
          </a:xfrm>
          <a:prstGeom prst="rect">
            <a:avLst/>
          </a:prstGeom>
          <a:noFill/>
        </p:spPr>
        <p:txBody>
          <a:bodyPr wrap="square" rtlCol="0">
            <a:spAutoFit/>
          </a:bodyPr>
          <a:lstStyle/>
          <a:p>
            <a:r>
              <a:rPr lang="en-US" sz="1100" b="1" dirty="0"/>
              <a:t>Now that it is possible to achieve measurement and control fidelities for individual quantum bits (qubits) above the threshold for fault tolerance, attention is moving towards the difficult task of scaling up the number of physical qubits to the large numbers that are needed for fault-tolerant quantum </a:t>
            </a:r>
            <a:r>
              <a:rPr lang="en-US" sz="1100" b="1" dirty="0" smtClean="0"/>
              <a:t>computing. </a:t>
            </a:r>
            <a:r>
              <a:rPr lang="en-US" sz="1100" b="1" dirty="0"/>
              <a:t>In this context, quantum-dot-based spin qubits could have substantial advantages over other types of qubit owing to their potential for all-electrical operation and ability to be integrated at high density onto an industrial </a:t>
            </a:r>
            <a:r>
              <a:rPr lang="en-US" sz="1100" b="1" dirty="0" smtClean="0"/>
              <a:t>platform. </a:t>
            </a:r>
            <a:r>
              <a:rPr lang="en-US" sz="1100" b="1" u="sng" dirty="0"/>
              <a:t>Initialization, readout and </a:t>
            </a:r>
            <a:r>
              <a:rPr lang="en-US" sz="1100" b="1" u="sng" dirty="0" smtClean="0"/>
              <a:t>single and </a:t>
            </a:r>
            <a:r>
              <a:rPr lang="en-US" sz="1100" b="1" u="sng" dirty="0"/>
              <a:t>two-qubit gates have been demonstrated in various </a:t>
            </a:r>
            <a:r>
              <a:rPr lang="en-US" sz="1100" b="1" u="sng" dirty="0" smtClean="0"/>
              <a:t>quantum dot- </a:t>
            </a:r>
            <a:r>
              <a:rPr lang="en-US" sz="1100" b="1" u="sng" dirty="0"/>
              <a:t>based qubit </a:t>
            </a:r>
            <a:r>
              <a:rPr lang="en-US" sz="1100" b="1" u="sng" dirty="0" smtClean="0"/>
              <a:t>representations. </a:t>
            </a:r>
            <a:r>
              <a:rPr lang="en-US" sz="1100" b="1" dirty="0"/>
              <a:t>However, as seen with </a:t>
            </a:r>
            <a:r>
              <a:rPr lang="en-US" sz="1100" b="1" dirty="0" smtClean="0"/>
              <a:t>small-scale </a:t>
            </a:r>
            <a:r>
              <a:rPr lang="en-US" sz="1100" b="1" dirty="0"/>
              <a:t>demonstrations of quantum computers using other types of </a:t>
            </a:r>
            <a:r>
              <a:rPr lang="en-US" sz="1100" b="1" dirty="0" smtClean="0"/>
              <a:t>qubit, </a:t>
            </a:r>
            <a:r>
              <a:rPr lang="en-US" sz="1100" b="1" u="sng" dirty="0"/>
              <a:t>combining these elements leads to challenges related to qubit crosstalk, state leakage, calibration and control hardware.</a:t>
            </a:r>
            <a:r>
              <a:rPr lang="en-US" sz="1100" b="1" dirty="0"/>
              <a:t> Here we overcome these challenges by using carefully designed control techniques to </a:t>
            </a:r>
            <a:r>
              <a:rPr lang="en-US" sz="1100" b="1" u="sng" dirty="0"/>
              <a:t>demonstrate a programmable two-qubit quantum processor</a:t>
            </a:r>
            <a:r>
              <a:rPr lang="en-US" sz="1100" b="1" dirty="0"/>
              <a:t> in a silicon device that can </a:t>
            </a:r>
            <a:r>
              <a:rPr lang="en-US" sz="1100" b="1" u="sng" dirty="0"/>
              <a:t>perform the Deutsch–</a:t>
            </a:r>
            <a:r>
              <a:rPr lang="en-US" sz="1100" b="1" u="sng" dirty="0" err="1"/>
              <a:t>Josza</a:t>
            </a:r>
            <a:r>
              <a:rPr lang="en-US" sz="1100" b="1" u="sng" dirty="0"/>
              <a:t> algorithm and the Grover search algorithm</a:t>
            </a:r>
            <a:r>
              <a:rPr lang="en-US" sz="1100" b="1" dirty="0"/>
              <a:t>—canonical examples of quantum algorithms that outperform their classical analogues. </a:t>
            </a:r>
            <a:r>
              <a:rPr lang="en-US" sz="1100" b="1" u="sng" dirty="0"/>
              <a:t>We characterize the entanglement </a:t>
            </a:r>
            <a:r>
              <a:rPr lang="en-US" sz="1100" b="1" dirty="0"/>
              <a:t>in our processor by using </a:t>
            </a:r>
            <a:r>
              <a:rPr lang="en-US" sz="1100" b="1" dirty="0" smtClean="0"/>
              <a:t>quantum state </a:t>
            </a:r>
            <a:r>
              <a:rPr lang="en-US" sz="1100" b="1" dirty="0"/>
              <a:t>tomography of Bell states, measuring state fidelities of </a:t>
            </a:r>
            <a:r>
              <a:rPr lang="en-US" sz="1100" b="1" dirty="0" smtClean="0"/>
              <a:t>85–89% and </a:t>
            </a:r>
            <a:r>
              <a:rPr lang="en-US" sz="1100" b="1" dirty="0"/>
              <a:t>concurrences of </a:t>
            </a:r>
            <a:r>
              <a:rPr lang="en-US" sz="1100" b="1" dirty="0" smtClean="0"/>
              <a:t>73–82%. </a:t>
            </a:r>
          </a:p>
          <a:p>
            <a:r>
              <a:rPr lang="en-US" sz="1100" b="1" u="sng" dirty="0" smtClean="0"/>
              <a:t>These </a:t>
            </a:r>
            <a:r>
              <a:rPr lang="en-US" sz="1100" b="1" u="sng" dirty="0"/>
              <a:t>results pave the way for larger-scale quantum computers that use spins confined to quantum dots. </a:t>
            </a:r>
            <a:endParaRPr lang="en-US" sz="1100" b="1" u="sng" dirty="0" smtClean="0"/>
          </a:p>
        </p:txBody>
      </p:sp>
      <p:sp>
        <p:nvSpPr>
          <p:cNvPr id="4" name="Slide Number Placeholder 3"/>
          <p:cNvSpPr>
            <a:spLocks noGrp="1"/>
          </p:cNvSpPr>
          <p:nvPr>
            <p:ph type="sldNum" sz="quarter" idx="12"/>
          </p:nvPr>
        </p:nvSpPr>
        <p:spPr/>
        <p:txBody>
          <a:bodyPr/>
          <a:lstStyle/>
          <a:p>
            <a:fld id="{09A8C1AC-ED23-40A4-8DE0-5D45F1B566F9}" type="slidenum">
              <a:rPr lang="en-US" smtClean="0"/>
              <a:t>1</a:t>
            </a:fld>
            <a:endParaRPr lang="en-US"/>
          </a:p>
        </p:txBody>
      </p:sp>
    </p:spTree>
    <p:extLst>
      <p:ext uri="{BB962C8B-B14F-4D97-AF65-F5344CB8AC3E}">
        <p14:creationId xmlns:p14="http://schemas.microsoft.com/office/powerpoint/2010/main" val="3940924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err="1" smtClean="0"/>
              <a:t>Randomized</a:t>
            </a:r>
            <a:r>
              <a:rPr lang="fr-CH" dirty="0" smtClean="0"/>
              <a:t> </a:t>
            </a:r>
            <a:r>
              <a:rPr lang="fr-CH" dirty="0" err="1" smtClean="0"/>
              <a:t>benchmarking</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01925" y="987574"/>
                <a:ext cx="4790555" cy="3394472"/>
              </a:xfrm>
            </p:spPr>
            <p:txBody>
              <a:bodyPr>
                <a:normAutofit/>
              </a:bodyPr>
              <a:lstStyle/>
              <a:p>
                <a:r>
                  <a:rPr lang="en-US" sz="1400" dirty="0" smtClean="0"/>
                  <a:t>as an efficient way </a:t>
                </a:r>
                <a:r>
                  <a:rPr lang="en-US" sz="1400" dirty="0"/>
                  <a:t>to measure the </a:t>
                </a:r>
                <a:r>
                  <a:rPr lang="en-US" sz="1400" b="1" dirty="0"/>
                  <a:t>gate fidelity without suffering from </a:t>
                </a:r>
                <a:r>
                  <a:rPr lang="en-US" sz="1400" b="1" dirty="0" smtClean="0"/>
                  <a:t>initialization and readout </a:t>
                </a:r>
                <a:r>
                  <a:rPr lang="en-US" sz="1400" b="1" dirty="0"/>
                  <a:t>errors</a:t>
                </a:r>
                <a:endParaRPr lang="fr-CH" sz="1400" b="1" dirty="0" smtClean="0"/>
              </a:p>
              <a:p>
                <a:r>
                  <a:rPr lang="fr-CH" sz="1400" dirty="0" err="1" smtClean="0"/>
                  <a:t>Procedure</a:t>
                </a:r>
                <a:r>
                  <a:rPr lang="fr-CH" sz="1400" dirty="0" smtClean="0"/>
                  <a:t>:</a:t>
                </a:r>
                <a:endParaRPr lang="en-US" sz="1400" dirty="0" smtClean="0"/>
              </a:p>
              <a:p>
                <a:pPr lvl="1"/>
                <a:r>
                  <a:rPr lang="fr-CH" sz="1400" dirty="0" err="1" smtClean="0"/>
                  <a:t>Create</a:t>
                </a:r>
                <a:r>
                  <a:rPr lang="fr-CH" sz="1400" dirty="0" smtClean="0"/>
                  <a:t> </a:t>
                </a:r>
                <a:r>
                  <a:rPr lang="fr-CH" sz="1400" dirty="0" err="1" smtClean="0"/>
                  <a:t>random</a:t>
                </a:r>
                <a:r>
                  <a:rPr lang="fr-CH" sz="1400" dirty="0" smtClean="0"/>
                  <a:t> </a:t>
                </a:r>
                <a:r>
                  <a:rPr lang="fr-CH" sz="1400" dirty="0" err="1" smtClean="0"/>
                  <a:t>sequence</a:t>
                </a:r>
                <a:r>
                  <a:rPr lang="fr-CH" sz="1400" dirty="0" smtClean="0"/>
                  <a:t> of Clifford </a:t>
                </a:r>
                <a:r>
                  <a:rPr lang="fr-CH" sz="1400" dirty="0" err="1" smtClean="0"/>
                  <a:t>gates</a:t>
                </a:r>
                <a:r>
                  <a:rPr lang="fr-CH" sz="1400" dirty="0" smtClean="0"/>
                  <a:t> </a:t>
                </a:r>
                <a14:m>
                  <m:oMath xmlns:m="http://schemas.openxmlformats.org/officeDocument/2006/math">
                    <m:r>
                      <a:rPr lang="fr-CH" sz="1400" b="0" i="1" smtClean="0">
                        <a:latin typeface="Cambria Math"/>
                      </a:rPr>
                      <m:t>{</m:t>
                    </m:r>
                    <m:r>
                      <a:rPr lang="fr-CH" sz="1400" b="0" i="1" smtClean="0">
                        <a:latin typeface="Cambria Math"/>
                      </a:rPr>
                      <m:t>𝐼</m:t>
                    </m:r>
                    <m:r>
                      <a:rPr lang="fr-CH" sz="1400" b="0" i="1" smtClean="0">
                        <a:latin typeface="Cambria Math"/>
                      </a:rPr>
                      <m:t>,±</m:t>
                    </m:r>
                    <m:r>
                      <a:rPr lang="fr-CH" sz="1400" b="0" i="1" smtClean="0">
                        <a:latin typeface="Cambria Math"/>
                      </a:rPr>
                      <m:t>𝑋</m:t>
                    </m:r>
                    <m:r>
                      <a:rPr lang="fr-CH" sz="1400" b="0" i="1" smtClean="0">
                        <a:latin typeface="Cambria Math"/>
                      </a:rPr>
                      <m:t>,±</m:t>
                    </m:r>
                    <m:sSup>
                      <m:sSupPr>
                        <m:ctrlPr>
                          <a:rPr lang="fr-CH" sz="1400" b="0" i="1" smtClean="0">
                            <a:latin typeface="Cambria Math"/>
                          </a:rPr>
                        </m:ctrlPr>
                      </m:sSupPr>
                      <m:e>
                        <m:r>
                          <a:rPr lang="fr-CH" sz="1400" b="0" i="1" smtClean="0">
                            <a:latin typeface="Cambria Math"/>
                          </a:rPr>
                          <m:t>𝑋</m:t>
                        </m:r>
                      </m:e>
                      <m:sup>
                        <m:r>
                          <a:rPr lang="fr-CH" sz="1400" b="0" i="1" smtClean="0">
                            <a:latin typeface="Cambria Math"/>
                          </a:rPr>
                          <m:t>2</m:t>
                        </m:r>
                      </m:sup>
                    </m:sSup>
                    <m:r>
                      <a:rPr lang="fr-CH" sz="1400" b="0" i="1" smtClean="0">
                        <a:latin typeface="Cambria Math"/>
                      </a:rPr>
                      <m:t>,±</m:t>
                    </m:r>
                    <m:r>
                      <a:rPr lang="fr-CH" sz="1400" b="0" i="1" smtClean="0">
                        <a:latin typeface="Cambria Math"/>
                      </a:rPr>
                      <m:t>𝑌</m:t>
                    </m:r>
                    <m:r>
                      <a:rPr lang="fr-CH" sz="1400" b="0" i="1" smtClean="0">
                        <a:latin typeface="Cambria Math"/>
                      </a:rPr>
                      <m:t>, ±</m:t>
                    </m:r>
                    <m:sSup>
                      <m:sSupPr>
                        <m:ctrlPr>
                          <a:rPr lang="fr-CH" sz="1400" b="0" i="1" smtClean="0">
                            <a:latin typeface="Cambria Math"/>
                          </a:rPr>
                        </m:ctrlPr>
                      </m:sSupPr>
                      <m:e>
                        <m:r>
                          <a:rPr lang="fr-CH" sz="1400" b="0" i="1" smtClean="0">
                            <a:latin typeface="Cambria Math"/>
                          </a:rPr>
                          <m:t>𝑌</m:t>
                        </m:r>
                      </m:e>
                      <m:sup>
                        <m:r>
                          <a:rPr lang="fr-CH" sz="1400" b="0" i="1" smtClean="0">
                            <a:latin typeface="Cambria Math"/>
                          </a:rPr>
                          <m:t>2</m:t>
                        </m:r>
                      </m:sup>
                    </m:sSup>
                    <m:r>
                      <a:rPr lang="fr-CH" sz="1400" b="0" i="1" smtClean="0">
                        <a:latin typeface="Cambria Math"/>
                      </a:rPr>
                      <m:t>}</m:t>
                    </m:r>
                  </m:oMath>
                </a14:m>
                <a:r>
                  <a:rPr lang="fr-CH" sz="1400" dirty="0" smtClean="0"/>
                  <a:t> of </a:t>
                </a:r>
                <a:r>
                  <a:rPr lang="fr-CH" sz="1400" dirty="0" err="1" smtClean="0"/>
                  <a:t>length</a:t>
                </a:r>
                <a:r>
                  <a:rPr lang="fr-CH" sz="1400" dirty="0" smtClean="0"/>
                  <a:t> </a:t>
                </a:r>
                <a14:m>
                  <m:oMath xmlns:m="http://schemas.openxmlformats.org/officeDocument/2006/math">
                    <m:r>
                      <a:rPr lang="fr-CH" sz="1400" i="1" dirty="0" smtClean="0">
                        <a:latin typeface="Cambria Math"/>
                      </a:rPr>
                      <m:t>𝑚</m:t>
                    </m:r>
                  </m:oMath>
                </a14:m>
                <a:endParaRPr lang="fr-CH" sz="1400" dirty="0" smtClean="0"/>
              </a:p>
              <a:p>
                <a:pPr lvl="1"/>
                <a:r>
                  <a:rPr lang="fr-CH" sz="1400" dirty="0" err="1" smtClean="0"/>
                  <a:t>Apply</a:t>
                </a:r>
                <a:r>
                  <a:rPr lang="fr-CH" sz="1400" dirty="0" smtClean="0"/>
                  <a:t> </a:t>
                </a:r>
                <a:r>
                  <a:rPr lang="fr-CH" sz="1400" dirty="0" err="1" smtClean="0"/>
                  <a:t>sequence</a:t>
                </a:r>
                <a:r>
                  <a:rPr lang="fr-CH" sz="1400" dirty="0" smtClean="0"/>
                  <a:t> to </a:t>
                </a:r>
                <a:r>
                  <a:rPr lang="fr-CH" sz="1400" dirty="0" err="1" smtClean="0"/>
                  <a:t>either</a:t>
                </a:r>
                <a:r>
                  <a:rPr lang="fr-CH" sz="1400" dirty="0" smtClean="0"/>
                  <a:t> </a:t>
                </a:r>
                <a14:m>
                  <m:oMath xmlns:m="http://schemas.openxmlformats.org/officeDocument/2006/math">
                    <m:r>
                      <a:rPr lang="fr-CH" sz="1400" b="0" i="0" smtClean="0">
                        <a:latin typeface="Cambria Math"/>
                      </a:rPr>
                      <m:t>|</m:t>
                    </m:r>
                    <m:d>
                      <m:dPr>
                        <m:begChr m:val=""/>
                        <m:endChr m:val="⟩"/>
                        <m:ctrlPr>
                          <a:rPr lang="de-CH" sz="1400" b="0" i="1" smtClean="0">
                            <a:latin typeface="Cambria Math"/>
                          </a:rPr>
                        </m:ctrlPr>
                      </m:dPr>
                      <m:e>
                        <m:r>
                          <a:rPr lang="de-CH" sz="1400" b="0" i="1" smtClean="0">
                            <a:latin typeface="Cambria Math"/>
                          </a:rPr>
                          <m:t>0</m:t>
                        </m:r>
                      </m:e>
                    </m:d>
                  </m:oMath>
                </a14:m>
                <a:r>
                  <a:rPr lang="fr-CH" sz="1400" dirty="0" smtClean="0"/>
                  <a:t> and </a:t>
                </a:r>
                <a14:m>
                  <m:oMath xmlns:m="http://schemas.openxmlformats.org/officeDocument/2006/math">
                    <m:r>
                      <a:rPr lang="fr-CH" sz="1400" b="0" i="0" smtClean="0">
                        <a:latin typeface="Cambria Math"/>
                      </a:rPr>
                      <m:t>|</m:t>
                    </m:r>
                    <m:d>
                      <m:dPr>
                        <m:begChr m:val=""/>
                        <m:endChr m:val="⟩"/>
                        <m:ctrlPr>
                          <a:rPr lang="de-CH" sz="1400" b="0" i="1" smtClean="0">
                            <a:latin typeface="Cambria Math"/>
                          </a:rPr>
                        </m:ctrlPr>
                      </m:dPr>
                      <m:e>
                        <m:r>
                          <a:rPr lang="fr-CH" sz="1400" b="0" i="1" smtClean="0">
                            <a:latin typeface="Cambria Math"/>
                          </a:rPr>
                          <m:t>1</m:t>
                        </m:r>
                      </m:e>
                    </m:d>
                  </m:oMath>
                </a14:m>
                <a:r>
                  <a:rPr lang="fr-CH" sz="1400" dirty="0" smtClean="0"/>
                  <a:t> measuring </a:t>
                </a:r>
                <a14:m>
                  <m:oMath xmlns:m="http://schemas.openxmlformats.org/officeDocument/2006/math">
                    <m:sSub>
                      <m:sSubPr>
                        <m:ctrlPr>
                          <a:rPr lang="fr-CH" sz="1400" b="0" i="1" smtClean="0">
                            <a:latin typeface="Cambria Math"/>
                          </a:rPr>
                        </m:ctrlPr>
                      </m:sSubPr>
                      <m:e>
                        <m:r>
                          <a:rPr lang="fr-CH" sz="1400" b="0" i="1" smtClean="0">
                            <a:latin typeface="Cambria Math"/>
                          </a:rPr>
                          <m:t>𝑃</m:t>
                        </m:r>
                      </m:e>
                      <m:sub>
                        <m:r>
                          <a:rPr lang="fr-CH" sz="1400" b="0" i="0" smtClean="0">
                            <a:latin typeface="Cambria Math"/>
                          </a:rPr>
                          <m:t>|</m:t>
                        </m:r>
                        <m:d>
                          <m:dPr>
                            <m:begChr m:val=""/>
                            <m:endChr m:val="⟩"/>
                            <m:ctrlPr>
                              <a:rPr lang="de-CH" sz="1400" b="0" i="1" smtClean="0">
                                <a:latin typeface="Cambria Math"/>
                              </a:rPr>
                            </m:ctrlPr>
                          </m:dPr>
                          <m:e>
                            <m:r>
                              <a:rPr lang="fr-CH" sz="1400" b="0" i="1" smtClean="0">
                                <a:latin typeface="Cambria Math"/>
                              </a:rPr>
                              <m:t>1</m:t>
                            </m:r>
                          </m:e>
                        </m:d>
                      </m:sub>
                    </m:sSub>
                  </m:oMath>
                </a14:m>
                <a:r>
                  <a:rPr lang="fr-CH" sz="1400" dirty="0" smtClean="0"/>
                  <a:t> </a:t>
                </a:r>
                <a:r>
                  <a:rPr lang="fr-CH" sz="1400" dirty="0" err="1" smtClean="0"/>
                  <a:t>resp</a:t>
                </a:r>
                <a:r>
                  <a:rPr lang="fr-CH" sz="1400" dirty="0" smtClean="0"/>
                  <a:t>. </a:t>
                </a:r>
                <a14:m>
                  <m:oMath xmlns:m="http://schemas.openxmlformats.org/officeDocument/2006/math">
                    <m:sSub>
                      <m:sSubPr>
                        <m:ctrlPr>
                          <a:rPr lang="fr-CH" sz="1400" b="0" i="1" smtClean="0">
                            <a:latin typeface="Cambria Math"/>
                          </a:rPr>
                        </m:ctrlPr>
                      </m:sSubPr>
                      <m:e>
                        <m:r>
                          <a:rPr lang="fr-CH" sz="1400" b="0" i="1" smtClean="0">
                            <a:latin typeface="Cambria Math"/>
                          </a:rPr>
                          <m:t>𝑃</m:t>
                        </m:r>
                        <m:r>
                          <a:rPr lang="fr-CH" sz="1400" b="0" i="1" smtClean="0">
                            <a:latin typeface="Cambria Math"/>
                          </a:rPr>
                          <m:t>′</m:t>
                        </m:r>
                      </m:e>
                      <m:sub>
                        <m:r>
                          <a:rPr lang="fr-CH" sz="1400" b="0" i="0" smtClean="0">
                            <a:latin typeface="Cambria Math"/>
                          </a:rPr>
                          <m:t>|</m:t>
                        </m:r>
                        <m:d>
                          <m:dPr>
                            <m:begChr m:val=""/>
                            <m:endChr m:val="⟩"/>
                            <m:ctrlPr>
                              <a:rPr lang="de-CH" sz="1400" b="0" i="1" smtClean="0">
                                <a:latin typeface="Cambria Math"/>
                              </a:rPr>
                            </m:ctrlPr>
                          </m:dPr>
                          <m:e>
                            <m:r>
                              <a:rPr lang="fr-CH" sz="1400" b="0" i="1" smtClean="0">
                                <a:latin typeface="Cambria Math"/>
                              </a:rPr>
                              <m:t>1</m:t>
                            </m:r>
                          </m:e>
                        </m:d>
                      </m:sub>
                    </m:sSub>
                  </m:oMath>
                </a14:m>
                <a:r>
                  <a:rPr lang="fr-CH" sz="1400" dirty="0"/>
                  <a:t/>
                </a:r>
                <a:br>
                  <a:rPr lang="fr-CH" sz="1400" dirty="0"/>
                </a:br>
                <a:r>
                  <a:rPr lang="fr-CH" sz="1400" dirty="0" smtClean="0"/>
                  <a:t>(</a:t>
                </a:r>
                <a:r>
                  <a:rPr lang="fr-CH" sz="1400" dirty="0" err="1" smtClean="0"/>
                  <a:t>here</a:t>
                </a:r>
                <a:r>
                  <a:rPr lang="fr-CH" sz="1400" dirty="0" smtClean="0"/>
                  <a:t> </a:t>
                </a:r>
                <a:r>
                  <a:rPr lang="fr-CH" sz="1400" dirty="0" err="1" smtClean="0"/>
                  <a:t>average</a:t>
                </a:r>
                <a:r>
                  <a:rPr lang="fr-CH" sz="1400" dirty="0" smtClean="0"/>
                  <a:t> over 32 </a:t>
                </a:r>
                <a:r>
                  <a:rPr lang="fr-CH" sz="1400" dirty="0" err="1" smtClean="0"/>
                  <a:t>sequences</a:t>
                </a:r>
                <a:r>
                  <a:rPr lang="fr-CH" sz="1400" dirty="0" smtClean="0"/>
                  <a:t>)</a:t>
                </a:r>
              </a:p>
              <a:p>
                <a:pPr lvl="1"/>
                <a14:m>
                  <m:oMath xmlns:m="http://schemas.openxmlformats.org/officeDocument/2006/math">
                    <m:sSub>
                      <m:sSubPr>
                        <m:ctrlPr>
                          <a:rPr lang="fr-CH" sz="1400" b="0" i="1" smtClean="0">
                            <a:latin typeface="Cambria Math"/>
                          </a:rPr>
                        </m:ctrlPr>
                      </m:sSubPr>
                      <m:e>
                        <m:r>
                          <a:rPr lang="fr-CH" sz="1400" b="0" i="1" smtClean="0">
                            <a:latin typeface="Cambria Math"/>
                          </a:rPr>
                          <m:t>𝑃</m:t>
                        </m:r>
                        <m:r>
                          <a:rPr lang="fr-CH" sz="1400" b="0" i="1" smtClean="0">
                            <a:latin typeface="Cambria Math"/>
                          </a:rPr>
                          <m:t>′</m:t>
                        </m:r>
                      </m:e>
                      <m:sub>
                        <m:r>
                          <a:rPr lang="fr-CH" sz="1400" b="0" i="0" smtClean="0">
                            <a:latin typeface="Cambria Math"/>
                          </a:rPr>
                          <m:t>|</m:t>
                        </m:r>
                        <m:d>
                          <m:dPr>
                            <m:begChr m:val=""/>
                            <m:endChr m:val="⟩"/>
                            <m:ctrlPr>
                              <a:rPr lang="de-CH" sz="1400" b="0" i="1" smtClean="0">
                                <a:latin typeface="Cambria Math"/>
                              </a:rPr>
                            </m:ctrlPr>
                          </m:dPr>
                          <m:e>
                            <m:r>
                              <a:rPr lang="fr-CH" sz="1400" b="0" i="1" smtClean="0">
                                <a:latin typeface="Cambria Math"/>
                              </a:rPr>
                              <m:t>1</m:t>
                            </m:r>
                          </m:e>
                        </m:d>
                      </m:sub>
                    </m:sSub>
                    <m:r>
                      <a:rPr lang="fr-CH" sz="1400" b="0" i="1" smtClean="0">
                        <a:latin typeface="Cambria Math"/>
                      </a:rPr>
                      <m:t>−</m:t>
                    </m:r>
                    <m:sSub>
                      <m:sSubPr>
                        <m:ctrlPr>
                          <a:rPr lang="fr-CH" sz="1400" b="0" i="1" smtClean="0">
                            <a:latin typeface="Cambria Math"/>
                          </a:rPr>
                        </m:ctrlPr>
                      </m:sSubPr>
                      <m:e>
                        <m:r>
                          <a:rPr lang="fr-CH" sz="1400" b="0" i="1" smtClean="0">
                            <a:latin typeface="Cambria Math"/>
                          </a:rPr>
                          <m:t>𝑃</m:t>
                        </m:r>
                      </m:e>
                      <m:sub>
                        <m:r>
                          <a:rPr lang="fr-CH" sz="1400" b="0" i="0" smtClean="0">
                            <a:latin typeface="Cambria Math"/>
                          </a:rPr>
                          <m:t>|</m:t>
                        </m:r>
                        <m:d>
                          <m:dPr>
                            <m:begChr m:val=""/>
                            <m:endChr m:val="⟩"/>
                            <m:ctrlPr>
                              <a:rPr lang="de-CH" sz="1400" b="0" i="1" smtClean="0">
                                <a:latin typeface="Cambria Math"/>
                              </a:rPr>
                            </m:ctrlPr>
                          </m:dPr>
                          <m:e>
                            <m:r>
                              <a:rPr lang="fr-CH" sz="1400" b="0" i="1" smtClean="0">
                                <a:latin typeface="Cambria Math"/>
                              </a:rPr>
                              <m:t>1</m:t>
                            </m:r>
                          </m:e>
                        </m:d>
                      </m:sub>
                    </m:sSub>
                    <m:r>
                      <a:rPr lang="fr-CH" sz="1400" b="0" i="1" smtClean="0">
                        <a:latin typeface="Cambria Math"/>
                      </a:rPr>
                      <m:t>=</m:t>
                    </m:r>
                    <m:r>
                      <a:rPr lang="fr-CH" sz="1400" b="0" i="1" smtClean="0">
                        <a:latin typeface="Cambria Math"/>
                      </a:rPr>
                      <m:t>𝑎</m:t>
                    </m:r>
                    <m:sSup>
                      <m:sSupPr>
                        <m:ctrlPr>
                          <a:rPr lang="fr-CH" sz="1400" b="0" i="1" smtClean="0">
                            <a:latin typeface="Cambria Math"/>
                          </a:rPr>
                        </m:ctrlPr>
                      </m:sSupPr>
                      <m:e>
                        <m:r>
                          <a:rPr lang="fr-CH" sz="1400" b="0" i="1" smtClean="0">
                            <a:latin typeface="Cambria Math"/>
                          </a:rPr>
                          <m:t>𝑝</m:t>
                        </m:r>
                      </m:e>
                      <m:sup>
                        <m:r>
                          <a:rPr lang="fr-CH" sz="1400" b="0" i="1" smtClean="0">
                            <a:latin typeface="Cambria Math"/>
                          </a:rPr>
                          <m:t>𝑚</m:t>
                        </m:r>
                      </m:sup>
                    </m:sSup>
                  </m:oMath>
                </a14:m>
                <a:endParaRPr lang="fr-CH" sz="1400" dirty="0" smtClean="0"/>
              </a:p>
              <a:p>
                <a:pPr lvl="1"/>
                <a:r>
                  <a:rPr lang="fr-CH" sz="1400" dirty="0" err="1" smtClean="0"/>
                  <a:t>Average</a:t>
                </a:r>
                <a:r>
                  <a:rPr lang="fr-CH" sz="1400" dirty="0" smtClean="0"/>
                  <a:t> Clifford-</a:t>
                </a:r>
                <a:r>
                  <a:rPr lang="fr-CH" sz="1400" dirty="0" err="1" smtClean="0"/>
                  <a:t>gate</a:t>
                </a:r>
                <a:r>
                  <a:rPr lang="fr-CH" sz="1400" dirty="0" smtClean="0"/>
                  <a:t> </a:t>
                </a:r>
                <a:r>
                  <a:rPr lang="fr-CH" sz="1400" dirty="0" err="1" smtClean="0"/>
                  <a:t>fidelities</a:t>
                </a:r>
                <a:r>
                  <a:rPr lang="fr-CH" sz="1400" dirty="0"/>
                  <a:t/>
                </a:r>
                <a:br>
                  <a:rPr lang="fr-CH" sz="1400" dirty="0"/>
                </a:br>
                <a14:m>
                  <m:oMath xmlns:m="http://schemas.openxmlformats.org/officeDocument/2006/math">
                    <m:sSub>
                      <m:sSubPr>
                        <m:ctrlPr>
                          <a:rPr lang="fr-CH" sz="1400" b="0" i="1" smtClean="0">
                            <a:latin typeface="Cambria Math"/>
                          </a:rPr>
                        </m:ctrlPr>
                      </m:sSubPr>
                      <m:e>
                        <m:r>
                          <a:rPr lang="fr-CH" sz="1400" b="0" i="1" smtClean="0">
                            <a:latin typeface="Cambria Math"/>
                          </a:rPr>
                          <m:t>𝐹</m:t>
                        </m:r>
                      </m:e>
                      <m:sub>
                        <m:r>
                          <a:rPr lang="fr-CH" sz="1400" b="0" i="1" smtClean="0">
                            <a:latin typeface="Cambria Math"/>
                          </a:rPr>
                          <m:t>𝐶</m:t>
                        </m:r>
                      </m:sub>
                    </m:sSub>
                    <m:r>
                      <a:rPr lang="fr-CH" sz="1400" b="0" i="1" smtClean="0">
                        <a:latin typeface="Cambria Math"/>
                      </a:rPr>
                      <m:t>=1−(1−</m:t>
                    </m:r>
                    <m:r>
                      <a:rPr lang="fr-CH" sz="1400" b="0" i="1" smtClean="0">
                        <a:latin typeface="Cambria Math"/>
                      </a:rPr>
                      <m:t>𝑝</m:t>
                    </m:r>
                    <m:r>
                      <a:rPr lang="fr-CH" sz="1400" b="0" i="1" smtClean="0">
                        <a:latin typeface="Cambria Math"/>
                      </a:rPr>
                      <m:t>)/2</m:t>
                    </m:r>
                  </m:oMath>
                </a14:m>
                <a:endParaRPr lang="fr-CH" sz="1400" dirty="0" smtClean="0"/>
              </a:p>
              <a:p>
                <a:pPr lvl="1"/>
                <a:r>
                  <a:rPr lang="fr-CH" sz="1400" dirty="0" err="1" smtClean="0"/>
                  <a:t>Here</a:t>
                </a:r>
                <a:r>
                  <a:rPr lang="fr-CH" sz="1400" dirty="0" smtClean="0"/>
                  <a:t> </a:t>
                </a:r>
                <a14:m>
                  <m:oMath xmlns:m="http://schemas.openxmlformats.org/officeDocument/2006/math">
                    <m:sSub>
                      <m:sSubPr>
                        <m:ctrlPr>
                          <a:rPr lang="de-CH" sz="1400" b="0" i="1" smtClean="0">
                            <a:latin typeface="Cambria Math"/>
                          </a:rPr>
                        </m:ctrlPr>
                      </m:sSubPr>
                      <m:e>
                        <m:r>
                          <a:rPr lang="de-CH" sz="1400" b="0" i="1" smtClean="0">
                            <a:latin typeface="Cambria Math"/>
                          </a:rPr>
                          <m:t>𝐹</m:t>
                        </m:r>
                      </m:e>
                      <m:sub>
                        <m:r>
                          <a:rPr lang="de-CH" sz="1400" b="0" i="1" smtClean="0">
                            <a:latin typeface="Cambria Math"/>
                          </a:rPr>
                          <m:t>𝑐</m:t>
                        </m:r>
                      </m:sub>
                    </m:sSub>
                    <m:r>
                      <a:rPr lang="de-CH" sz="1400" b="0" i="1" smtClean="0">
                        <a:latin typeface="Cambria Math"/>
                      </a:rPr>
                      <m:t> ~</m:t>
                    </m:r>
                  </m:oMath>
                </a14:m>
                <a:r>
                  <a:rPr lang="fr-CH" sz="1400" dirty="0" smtClean="0"/>
                  <a:t> 98.8% and 98.0%</a:t>
                </a:r>
                <a:endParaRPr lang="fr-CH"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01925" y="987574"/>
                <a:ext cx="4790555" cy="3394472"/>
              </a:xfrm>
              <a:blipFill rotWithShape="1">
                <a:blip r:embed="rId3"/>
                <a:stretch>
                  <a:fillRect l="-254" t="-180" r="-2672"/>
                </a:stretch>
              </a:blipFill>
            </p:spPr>
            <p:txBody>
              <a:bodyPr/>
              <a:lstStyle/>
              <a:p>
                <a:r>
                  <a:rPr lang="en-US">
                    <a:noFill/>
                  </a:rPr>
                  <a:t> </a:t>
                </a:r>
              </a:p>
            </p:txBody>
          </p:sp>
        </mc:Fallback>
      </mc:AlternateContent>
      <p:pic>
        <p:nvPicPr>
          <p:cNvPr id="921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1225178"/>
            <a:ext cx="3418357"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796136" y="4815096"/>
            <a:ext cx="3073277" cy="215444"/>
          </a:xfrm>
          <a:prstGeom prst="rect">
            <a:avLst/>
          </a:prstGeom>
          <a:noFill/>
        </p:spPr>
        <p:txBody>
          <a:bodyPr wrap="none" rtlCol="0">
            <a:spAutoFit/>
          </a:bodyPr>
          <a:lstStyle/>
          <a:p>
            <a:r>
              <a:rPr lang="fr-CH" sz="800" dirty="0" smtClean="0"/>
              <a:t>E. Knill, </a:t>
            </a:r>
            <a:r>
              <a:rPr lang="en-US" sz="800" dirty="0" smtClean="0"/>
              <a:t>Randomized Benchmarking of Quantum Gates, PRA 77 (</a:t>
            </a:r>
            <a:r>
              <a:rPr lang="fr-CH" sz="800" dirty="0" smtClean="0"/>
              <a:t>2008)</a:t>
            </a:r>
            <a:endParaRPr lang="en-US" sz="800" dirty="0" smtClean="0"/>
          </a:p>
        </p:txBody>
      </p:sp>
      <p:sp>
        <p:nvSpPr>
          <p:cNvPr id="5" name="Slide Number Placeholder 4"/>
          <p:cNvSpPr>
            <a:spLocks noGrp="1"/>
          </p:cNvSpPr>
          <p:nvPr>
            <p:ph type="sldNum" sz="quarter" idx="12"/>
          </p:nvPr>
        </p:nvSpPr>
        <p:spPr/>
        <p:txBody>
          <a:bodyPr/>
          <a:lstStyle/>
          <a:p>
            <a:fld id="{09A8C1AC-ED23-40A4-8DE0-5D45F1B566F9}" type="slidenum">
              <a:rPr lang="en-US" smtClean="0"/>
              <a:t>10</a:t>
            </a:fld>
            <a:endParaRPr lang="en-US"/>
          </a:p>
        </p:txBody>
      </p:sp>
    </p:spTree>
    <p:extLst>
      <p:ext uri="{BB962C8B-B14F-4D97-AF65-F5344CB8AC3E}">
        <p14:creationId xmlns:p14="http://schemas.microsoft.com/office/powerpoint/2010/main" val="1502661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62240" y="555526"/>
            <a:ext cx="3282362" cy="2239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73818"/>
          <a:stretch/>
        </p:blipFill>
        <p:spPr bwMode="auto">
          <a:xfrm>
            <a:off x="120017" y="123478"/>
            <a:ext cx="1211623" cy="17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4" name="TextBox 3"/>
              <p:cNvSpPr txBox="1"/>
              <p:nvPr/>
            </p:nvSpPr>
            <p:spPr>
              <a:xfrm>
                <a:off x="5517256" y="2797252"/>
                <a:ext cx="2798651" cy="523220"/>
              </a:xfrm>
              <a:prstGeom prst="rect">
                <a:avLst/>
              </a:prstGeom>
              <a:noFill/>
            </p:spPr>
            <p:txBody>
              <a:bodyPr wrap="none" rtlCol="0">
                <a:spAutoFit/>
              </a:bodyPr>
              <a:lstStyle/>
              <a:p>
                <a:r>
                  <a:rPr lang="fr-CH" sz="1400" dirty="0" smtClean="0"/>
                  <a:t>Q1 = Control: </a:t>
                </a:r>
                <a:r>
                  <a:rPr lang="fr-CH" sz="1400" dirty="0" err="1" smtClean="0"/>
                  <a:t>prepared</a:t>
                </a:r>
                <a:r>
                  <a:rPr lang="fr-CH" sz="1400" dirty="0" smtClean="0"/>
                  <a:t> in </a:t>
                </a:r>
                <a14:m>
                  <m:oMath xmlns:m="http://schemas.openxmlformats.org/officeDocument/2006/math">
                    <m:d>
                      <m:dPr>
                        <m:begChr m:val=""/>
                        <m:endChr m:val="⟩"/>
                        <m:ctrlPr>
                          <a:rPr lang="de-CH" sz="1400" i="1">
                            <a:latin typeface="Cambria Math"/>
                          </a:rPr>
                        </m:ctrlPr>
                      </m:dPr>
                      <m:e>
                        <m:r>
                          <a:rPr lang="fr-CH" sz="1400" i="1">
                            <a:latin typeface="Cambria Math"/>
                          </a:rPr>
                          <m:t>|</m:t>
                        </m:r>
                        <m:r>
                          <a:rPr lang="de-CH" sz="1400" i="1">
                            <a:latin typeface="Cambria Math"/>
                          </a:rPr>
                          <m:t>0</m:t>
                        </m:r>
                      </m:e>
                    </m:d>
                  </m:oMath>
                </a14:m>
                <a:r>
                  <a:rPr lang="fr-CH" sz="1400" dirty="0" smtClean="0"/>
                  <a:t> or </a:t>
                </a:r>
                <a14:m>
                  <m:oMath xmlns:m="http://schemas.openxmlformats.org/officeDocument/2006/math">
                    <m:d>
                      <m:dPr>
                        <m:begChr m:val=""/>
                        <m:endChr m:val="⟩"/>
                        <m:ctrlPr>
                          <a:rPr lang="de-CH" sz="1400" i="1">
                            <a:latin typeface="Cambria Math"/>
                          </a:rPr>
                        </m:ctrlPr>
                      </m:dPr>
                      <m:e>
                        <m:r>
                          <a:rPr lang="fr-CH" sz="1400" i="1">
                            <a:latin typeface="Cambria Math"/>
                          </a:rPr>
                          <m:t>|</m:t>
                        </m:r>
                        <m:r>
                          <a:rPr lang="de-CH" sz="1400" b="0" i="1" smtClean="0">
                            <a:latin typeface="Cambria Math"/>
                          </a:rPr>
                          <m:t>1</m:t>
                        </m:r>
                      </m:e>
                    </m:d>
                  </m:oMath>
                </a14:m>
                <a:r>
                  <a:rPr lang="fr-CH" sz="1400" dirty="0" smtClean="0"/>
                  <a:t> </a:t>
                </a:r>
                <a:endParaRPr lang="fr-CH" sz="1400" dirty="0" smtClean="0"/>
              </a:p>
              <a:p>
                <a:r>
                  <a:rPr lang="fr-CH" sz="1400" dirty="0" smtClean="0"/>
                  <a:t>Q2 = Target</a:t>
                </a:r>
                <a:endParaRPr lang="en-US" sz="1400" dirty="0" smtClean="0"/>
              </a:p>
            </p:txBody>
          </p:sp>
        </mc:Choice>
        <mc:Fallback>
          <p:sp>
            <p:nvSpPr>
              <p:cNvPr id="4" name="TextBox 3"/>
              <p:cNvSpPr txBox="1">
                <a:spLocks noRot="1" noChangeAspect="1" noMove="1" noResize="1" noEditPoints="1" noAdjustHandles="1" noChangeArrowheads="1" noChangeShapeType="1" noTextEdit="1"/>
              </p:cNvSpPr>
              <p:nvPr/>
            </p:nvSpPr>
            <p:spPr>
              <a:xfrm>
                <a:off x="5517256" y="2797252"/>
                <a:ext cx="2798651" cy="523220"/>
              </a:xfrm>
              <a:prstGeom prst="rect">
                <a:avLst/>
              </a:prstGeom>
              <a:blipFill rotWithShape="1">
                <a:blip r:embed="rId4"/>
                <a:stretch>
                  <a:fillRect l="-436" t="-60465" r="-10893" b="-5232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p:cNvSpPr txBox="1"/>
              <p:nvPr/>
            </p:nvSpPr>
            <p:spPr>
              <a:xfrm>
                <a:off x="556169" y="3723878"/>
                <a:ext cx="5947252" cy="975075"/>
              </a:xfrm>
              <a:prstGeom prst="rect">
                <a:avLst/>
              </a:prstGeom>
              <a:noFill/>
            </p:spPr>
            <p:txBody>
              <a:bodyPr wrap="square" rtlCol="0">
                <a:spAutoFit/>
              </a:bodyPr>
              <a:lstStyle/>
              <a:p>
                <a:r>
                  <a:rPr lang="fr-CH" sz="1400" dirty="0" smtClean="0"/>
                  <a:t>Exchange </a:t>
                </a:r>
                <a:r>
                  <a:rPr lang="fr-CH" sz="1400" dirty="0" err="1" smtClean="0"/>
                  <a:t>coupling</a:t>
                </a:r>
                <a:r>
                  <a:rPr lang="fr-CH" sz="1400" dirty="0" smtClean="0"/>
                  <a:t> </a:t>
                </a:r>
                <a:r>
                  <a:rPr lang="fr-CH" sz="1400" dirty="0" smtClean="0"/>
                  <a:t>J </a:t>
                </a:r>
                <a:r>
                  <a:rPr lang="fr-CH" sz="1400" dirty="0" smtClean="0">
                    <a:sym typeface="Wingdings" panose="05000000000000000000" pitchFamily="2" charset="2"/>
                  </a:rPr>
                  <a:t> </a:t>
                </a:r>
                <a:r>
                  <a:rPr lang="fr-CH" sz="1400" dirty="0" err="1" smtClean="0">
                    <a:sym typeface="Wingdings" panose="05000000000000000000" pitchFamily="2" charset="2"/>
                  </a:rPr>
                  <a:t>conditional</a:t>
                </a:r>
                <a:r>
                  <a:rPr lang="fr-CH" sz="1400" dirty="0" smtClean="0">
                    <a:sym typeface="Wingdings" panose="05000000000000000000" pitchFamily="2" charset="2"/>
                  </a:rPr>
                  <a:t> </a:t>
                </a:r>
                <a:r>
                  <a:rPr lang="fr-CH" sz="1400" dirty="0" err="1" smtClean="0">
                    <a:sym typeface="Wingdings" panose="05000000000000000000" pitchFamily="2" charset="2"/>
                  </a:rPr>
                  <a:t>resonance</a:t>
                </a:r>
                <a:r>
                  <a:rPr lang="fr-CH" sz="1400" dirty="0" smtClean="0">
                    <a:sym typeface="Wingdings" panose="05000000000000000000" pitchFamily="2" charset="2"/>
                  </a:rPr>
                  <a:t> </a:t>
                </a:r>
                <a:r>
                  <a:rPr lang="fr-CH" sz="1400" dirty="0" err="1" smtClean="0">
                    <a:sym typeface="Wingdings" panose="05000000000000000000" pitchFamily="2" charset="2"/>
                  </a:rPr>
                  <a:t>frequency</a:t>
                </a:r>
                <a:r>
                  <a:rPr lang="fr-CH" sz="1400" dirty="0" smtClean="0">
                    <a:sym typeface="Wingdings" panose="05000000000000000000" pitchFamily="2" charset="2"/>
                  </a:rPr>
                  <a:t> of </a:t>
                </a:r>
                <a:r>
                  <a:rPr lang="fr-CH" sz="1400" dirty="0" smtClean="0">
                    <a:sym typeface="Wingdings" panose="05000000000000000000" pitchFamily="2" charset="2"/>
                  </a:rPr>
                  <a:t>Q2</a:t>
                </a:r>
              </a:p>
              <a:p>
                <a:r>
                  <a:rPr lang="fr-CH" sz="1400" dirty="0" smtClean="0">
                    <a:sym typeface="Wingdings" panose="05000000000000000000" pitchFamily="2" charset="2"/>
                  </a:rPr>
                  <a:t>For MW </a:t>
                </a:r>
                <a:r>
                  <a:rPr lang="fr-CH" sz="1400" dirty="0" err="1" smtClean="0">
                    <a:sym typeface="Wingdings" panose="05000000000000000000" pitchFamily="2" charset="2"/>
                  </a:rPr>
                  <a:t>spectroscopy</a:t>
                </a:r>
                <a:r>
                  <a:rPr lang="fr-CH" sz="1400" dirty="0" smtClean="0">
                    <a:sym typeface="Wingdings" panose="05000000000000000000" pitchFamily="2" charset="2"/>
                  </a:rPr>
                  <a:t> </a:t>
                </a:r>
                <a:r>
                  <a:rPr lang="fr-CH" sz="1400" dirty="0" err="1" smtClean="0">
                    <a:sym typeface="Wingdings" panose="05000000000000000000" pitchFamily="2" charset="2"/>
                  </a:rPr>
                  <a:t>e.g</a:t>
                </a:r>
                <a:r>
                  <a:rPr lang="fr-CH" sz="1400" dirty="0" smtClean="0">
                    <a:sym typeface="Wingdings" panose="05000000000000000000" pitchFamily="2" charset="2"/>
                  </a:rPr>
                  <a:t>. on Q2: Q1 in </a:t>
                </a:r>
                <a14:m>
                  <m:oMath xmlns:m="http://schemas.openxmlformats.org/officeDocument/2006/math">
                    <m:r>
                      <a:rPr lang="fr-CH" sz="1400" i="1">
                        <a:latin typeface="Cambria Math"/>
                      </a:rPr>
                      <m:t>(</m:t>
                    </m:r>
                    <m:d>
                      <m:dPr>
                        <m:begChr m:val=""/>
                        <m:endChr m:val="⟩"/>
                        <m:ctrlPr>
                          <a:rPr lang="de-CH" sz="1400" i="1">
                            <a:latin typeface="Cambria Math"/>
                          </a:rPr>
                        </m:ctrlPr>
                      </m:dPr>
                      <m:e>
                        <m:r>
                          <a:rPr lang="fr-CH" sz="1400" i="1">
                            <a:latin typeface="Cambria Math"/>
                          </a:rPr>
                          <m:t>|</m:t>
                        </m:r>
                        <m:r>
                          <a:rPr lang="de-CH" sz="1400" i="1">
                            <a:latin typeface="Cambria Math"/>
                          </a:rPr>
                          <m:t>0</m:t>
                        </m:r>
                      </m:e>
                    </m:d>
                    <m:r>
                      <a:rPr lang="fr-CH" sz="1400" i="1">
                        <a:latin typeface="Cambria Math"/>
                      </a:rPr>
                      <m:t>+</m:t>
                    </m:r>
                    <m:d>
                      <m:dPr>
                        <m:begChr m:val=""/>
                        <m:endChr m:val="⟩"/>
                        <m:ctrlPr>
                          <a:rPr lang="de-CH" sz="1400" i="1">
                            <a:latin typeface="Cambria Math"/>
                          </a:rPr>
                        </m:ctrlPr>
                      </m:dPr>
                      <m:e>
                        <m:r>
                          <a:rPr lang="fr-CH" sz="1400" i="1">
                            <a:latin typeface="Cambria Math"/>
                          </a:rPr>
                          <m:t>|1</m:t>
                        </m:r>
                      </m:e>
                    </m:d>
                    <m:r>
                      <a:rPr lang="fr-CH" sz="1400" i="1">
                        <a:latin typeface="Cambria Math"/>
                      </a:rPr>
                      <m:t>)/</m:t>
                    </m:r>
                    <m:rad>
                      <m:radPr>
                        <m:degHide m:val="on"/>
                        <m:ctrlPr>
                          <a:rPr lang="fr-CH" sz="1400" i="1">
                            <a:latin typeface="Cambria Math"/>
                          </a:rPr>
                        </m:ctrlPr>
                      </m:radPr>
                      <m:deg/>
                      <m:e>
                        <m:r>
                          <a:rPr lang="fr-CH" sz="1400" i="1">
                            <a:latin typeface="Cambria Math"/>
                          </a:rPr>
                          <m:t>2</m:t>
                        </m:r>
                      </m:e>
                    </m:rad>
                  </m:oMath>
                </a14:m>
                <a:r>
                  <a:rPr lang="fr-CH" sz="1400" dirty="0" smtClean="0"/>
                  <a:t> and Q2 in </a:t>
                </a:r>
                <a14:m>
                  <m:oMath xmlns:m="http://schemas.openxmlformats.org/officeDocument/2006/math">
                    <m:d>
                      <m:dPr>
                        <m:begChr m:val=""/>
                        <m:endChr m:val="⟩"/>
                        <m:ctrlPr>
                          <a:rPr lang="de-CH" sz="1400" i="1">
                            <a:latin typeface="Cambria Math"/>
                          </a:rPr>
                        </m:ctrlPr>
                      </m:dPr>
                      <m:e>
                        <m:r>
                          <a:rPr lang="fr-CH" sz="1400" i="1">
                            <a:latin typeface="Cambria Math"/>
                          </a:rPr>
                          <m:t>|</m:t>
                        </m:r>
                        <m:r>
                          <a:rPr lang="de-CH" sz="1400" i="1">
                            <a:latin typeface="Cambria Math"/>
                          </a:rPr>
                          <m:t>0</m:t>
                        </m:r>
                      </m:e>
                    </m:d>
                  </m:oMath>
                </a14:m>
                <a:endParaRPr lang="fr-CH" sz="1400" dirty="0" smtClean="0"/>
              </a:p>
              <a:p>
                <a:r>
                  <a:rPr lang="fr-CH" sz="1400" dirty="0" err="1" smtClean="0"/>
                  <a:t>Applying</a:t>
                </a:r>
                <a:r>
                  <a:rPr lang="fr-CH" sz="1400" dirty="0" smtClean="0"/>
                  <a:t> a </a:t>
                </a:r>
                <a14:m>
                  <m:oMath xmlns:m="http://schemas.openxmlformats.org/officeDocument/2006/math">
                    <m:r>
                      <a:rPr lang="fr-CH" sz="1400" b="0" i="1" smtClean="0">
                        <a:latin typeface="Cambria Math"/>
                      </a:rPr>
                      <m:t>𝜋</m:t>
                    </m:r>
                  </m:oMath>
                </a14:m>
                <a:r>
                  <a:rPr lang="en-US" sz="1400" dirty="0" smtClean="0"/>
                  <a:t> at one of these frequencies </a:t>
                </a:r>
                <a:r>
                  <a:rPr lang="en-US" sz="1400" dirty="0" smtClean="0">
                    <a:sym typeface="Wingdings" panose="05000000000000000000" pitchFamily="2" charset="2"/>
                  </a:rPr>
                  <a:t> rotation conditional on Q1-state</a:t>
                </a:r>
              </a:p>
              <a:p>
                <a:r>
                  <a:rPr lang="en-US" sz="1400" dirty="0" smtClean="0">
                    <a:sym typeface="Wingdings" panose="05000000000000000000" pitchFamily="2" charset="2"/>
                  </a:rPr>
                  <a:t>  	 CROT</a:t>
                </a:r>
              </a:p>
            </p:txBody>
          </p:sp>
        </mc:Choice>
        <mc:Fallback>
          <p:sp>
            <p:nvSpPr>
              <p:cNvPr id="7" name="TextBox 6"/>
              <p:cNvSpPr txBox="1">
                <a:spLocks noRot="1" noChangeAspect="1" noMove="1" noResize="1" noEditPoints="1" noAdjustHandles="1" noChangeArrowheads="1" noChangeShapeType="1" noTextEdit="1"/>
              </p:cNvSpPr>
              <p:nvPr/>
            </p:nvSpPr>
            <p:spPr>
              <a:xfrm>
                <a:off x="556169" y="3723878"/>
                <a:ext cx="5947252" cy="975075"/>
              </a:xfrm>
              <a:prstGeom prst="rect">
                <a:avLst/>
              </a:prstGeom>
              <a:blipFill rotWithShape="1">
                <a:blip r:embed="rId5"/>
                <a:stretch>
                  <a:fillRect l="-205" t="-8125" b="-6250"/>
                </a:stretch>
              </a:blipFill>
            </p:spPr>
            <p:txBody>
              <a:bodyPr/>
              <a:lstStyle/>
              <a:p>
                <a:r>
                  <a:rPr lang="en-US">
                    <a:noFill/>
                  </a:rPr>
                  <a:t> </a:t>
                </a:r>
              </a:p>
            </p:txBody>
          </p:sp>
        </mc:Fallback>
      </mc:AlternateContent>
      <p:pic>
        <p:nvPicPr>
          <p:cNvPr id="9"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568" y="2427734"/>
            <a:ext cx="4068852" cy="11959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1547664" y="4546496"/>
            <a:ext cx="3560590" cy="443792"/>
            <a:chOff x="799943" y="3901906"/>
            <a:chExt cx="3560590" cy="443792"/>
          </a:xfrm>
        </p:grpSpPr>
        <mc:AlternateContent xmlns:mc="http://schemas.openxmlformats.org/markup-compatibility/2006" xmlns:a14="http://schemas.microsoft.com/office/drawing/2010/main">
          <mc:Choice Requires="a14">
            <p:sp>
              <p:nvSpPr>
                <p:cNvPr id="10" name="TextBox 9"/>
                <p:cNvSpPr txBox="1"/>
                <p:nvPr/>
              </p:nvSpPr>
              <p:spPr>
                <a:xfrm>
                  <a:off x="799943" y="4037921"/>
                  <a:ext cx="3560590" cy="307777"/>
                </a:xfrm>
                <a:prstGeom prst="rect">
                  <a:avLst/>
                </a:prstGeom>
                <a:noFill/>
              </p:spPr>
              <p:txBody>
                <a:bodyPr wrap="none" rtlCol="0">
                  <a:spAutoFit/>
                </a:bodyPr>
                <a:lstStyle/>
                <a:p>
                  <a:r>
                    <a:rPr lang="de-CH" sz="1400" dirty="0" smtClean="0">
                      <a:sym typeface="Wingdings" panose="05000000000000000000" pitchFamily="2" charset="2"/>
                    </a:rPr>
                    <a:t> </a:t>
                  </a:r>
                  <a:r>
                    <a:rPr lang="de-CH" sz="1400" dirty="0" smtClean="0">
                      <a:solidFill>
                        <a:srgbClr val="00B050"/>
                      </a:solidFill>
                    </a:rPr>
                    <a:t>CROT 12 </a:t>
                  </a:r>
                  <a:r>
                    <a:rPr lang="de-CH" sz="1400" dirty="0" smtClean="0"/>
                    <a:t>: </a:t>
                  </a:r>
                  <a14:m>
                    <m:oMath xmlns:m="http://schemas.openxmlformats.org/officeDocument/2006/math">
                      <m:r>
                        <a:rPr lang="de-CH" sz="1400" b="0" i="1" smtClean="0">
                          <a:latin typeface="Cambria Math"/>
                        </a:rPr>
                        <m:t>𝛼</m:t>
                      </m:r>
                      <m:d>
                        <m:dPr>
                          <m:begChr m:val="|"/>
                          <m:endChr m:val="|"/>
                          <m:ctrlPr>
                            <a:rPr lang="de-CH" sz="1400" b="0" i="1" smtClean="0">
                              <a:latin typeface="Cambria Math"/>
                            </a:rPr>
                          </m:ctrlPr>
                        </m:dPr>
                        <m:e>
                          <m:d>
                            <m:dPr>
                              <m:begChr m:val=""/>
                              <m:endChr m:val="⟩"/>
                              <m:ctrlPr>
                                <a:rPr lang="de-CH" sz="1400" b="0" i="1" smtClean="0">
                                  <a:latin typeface="Cambria Math"/>
                                </a:rPr>
                              </m:ctrlPr>
                            </m:dPr>
                            <m:e>
                              <m:r>
                                <a:rPr lang="de-CH" sz="1400" b="0" i="1" smtClean="0">
                                  <a:latin typeface="Cambria Math"/>
                                </a:rPr>
                                <m:t>00</m:t>
                              </m:r>
                            </m:e>
                          </m:d>
                          <m:r>
                            <a:rPr lang="de-CH" sz="1400" b="0" i="1" smtClean="0">
                              <a:latin typeface="Cambria Math"/>
                            </a:rPr>
                            <m:t>+</m:t>
                          </m:r>
                          <m:r>
                            <a:rPr lang="fr-CH" sz="1400" b="0" i="1" smtClean="0">
                              <a:latin typeface="Cambria Math"/>
                            </a:rPr>
                            <m:t>𝛽</m:t>
                          </m:r>
                        </m:e>
                      </m:d>
                      <m:d>
                        <m:dPr>
                          <m:begChr m:val=""/>
                          <m:endChr m:val="⟩"/>
                          <m:ctrlPr>
                            <a:rPr lang="de-CH" sz="1400" b="0" i="1" smtClean="0">
                              <a:latin typeface="Cambria Math"/>
                            </a:rPr>
                          </m:ctrlPr>
                        </m:dPr>
                        <m:e>
                          <m:r>
                            <a:rPr lang="de-CH" sz="1400" b="0" i="1" smtClean="0">
                              <a:solidFill>
                                <a:srgbClr val="00B050"/>
                              </a:solidFill>
                              <a:latin typeface="Cambria Math"/>
                            </a:rPr>
                            <m:t>10</m:t>
                          </m:r>
                        </m:e>
                      </m:d>
                      <m:r>
                        <a:rPr lang="de-CH" sz="1400" b="0" i="1" smtClean="0">
                          <a:latin typeface="Cambria Math"/>
                        </a:rPr>
                        <m:t>→</m:t>
                      </m:r>
                      <m:r>
                        <a:rPr lang="de-CH" sz="1400" b="0" i="1" smtClean="0">
                          <a:latin typeface="Cambria Math"/>
                        </a:rPr>
                        <m:t>𝛼</m:t>
                      </m:r>
                      <m:d>
                        <m:dPr>
                          <m:begChr m:val="|"/>
                          <m:endChr m:val="|"/>
                          <m:ctrlPr>
                            <a:rPr lang="de-CH" sz="1400" b="0" i="1" smtClean="0">
                              <a:latin typeface="Cambria Math"/>
                            </a:rPr>
                          </m:ctrlPr>
                        </m:dPr>
                        <m:e>
                          <m:d>
                            <m:dPr>
                              <m:begChr m:val=""/>
                              <m:endChr m:val="⟩"/>
                              <m:ctrlPr>
                                <a:rPr lang="de-CH" sz="1400" b="0" i="1" smtClean="0">
                                  <a:latin typeface="Cambria Math"/>
                                </a:rPr>
                              </m:ctrlPr>
                            </m:dPr>
                            <m:e>
                              <m:r>
                                <a:rPr lang="de-CH" sz="1400" b="0" i="1" smtClean="0">
                                  <a:latin typeface="Cambria Math"/>
                                </a:rPr>
                                <m:t>00</m:t>
                              </m:r>
                            </m:e>
                          </m:d>
                          <m:r>
                            <a:rPr lang="de-CH" sz="1400" b="0" i="1" smtClean="0">
                              <a:latin typeface="Cambria Math"/>
                            </a:rPr>
                            <m:t>+</m:t>
                          </m:r>
                          <m:r>
                            <a:rPr lang="fr-CH" sz="1400" b="0" i="1" smtClean="0">
                              <a:latin typeface="Cambria Math"/>
                            </a:rPr>
                            <m:t>𝛽</m:t>
                          </m:r>
                        </m:e>
                      </m:d>
                      <m:d>
                        <m:dPr>
                          <m:begChr m:val=""/>
                          <m:endChr m:val="⟩"/>
                          <m:ctrlPr>
                            <a:rPr lang="de-CH" sz="1400" b="0" i="1" smtClean="0">
                              <a:latin typeface="Cambria Math"/>
                            </a:rPr>
                          </m:ctrlPr>
                        </m:dPr>
                        <m:e>
                          <m:r>
                            <a:rPr lang="de-CH" sz="1400" b="0" i="1" smtClean="0">
                              <a:solidFill>
                                <a:srgbClr val="00B050"/>
                              </a:solidFill>
                              <a:latin typeface="Cambria Math"/>
                            </a:rPr>
                            <m:t>11</m:t>
                          </m:r>
                        </m:e>
                      </m:d>
                    </m:oMath>
                  </a14:m>
                  <a:endParaRPr lang="en-US" sz="1400" dirty="0" smtClean="0"/>
                </a:p>
              </p:txBody>
            </p:sp>
          </mc:Choice>
          <mc:Fallback xmlns="">
            <p:sp>
              <p:nvSpPr>
                <p:cNvPr id="10" name="TextBox 9"/>
                <p:cNvSpPr txBox="1">
                  <a:spLocks noRot="1" noChangeAspect="1" noMove="1" noResize="1" noEditPoints="1" noAdjustHandles="1" noChangeArrowheads="1" noChangeShapeType="1" noTextEdit="1"/>
                </p:cNvSpPr>
                <p:nvPr/>
              </p:nvSpPr>
              <p:spPr>
                <a:xfrm>
                  <a:off x="799943" y="4037921"/>
                  <a:ext cx="3560590" cy="307777"/>
                </a:xfrm>
                <a:prstGeom prst="rect">
                  <a:avLst/>
                </a:prstGeom>
                <a:blipFill rotWithShape="1">
                  <a:blip r:embed="rId7"/>
                  <a:stretch>
                    <a:fillRect l="-514" t="-100000" r="-9075" b="-158824"/>
                  </a:stretch>
                </a:blipFill>
              </p:spPr>
              <p:txBody>
                <a:bodyPr/>
                <a:lstStyle/>
                <a:p>
                  <a:r>
                    <a:rPr lang="en-US">
                      <a:noFill/>
                    </a:rPr>
                    <a:t> </a:t>
                  </a:r>
                </a:p>
              </p:txBody>
            </p:sp>
          </mc:Fallback>
        </mc:AlternateContent>
        <p:sp>
          <p:nvSpPr>
            <p:cNvPr id="8" name="Freeform 7"/>
            <p:cNvSpPr/>
            <p:nvPr/>
          </p:nvSpPr>
          <p:spPr>
            <a:xfrm>
              <a:off x="2624605" y="3901906"/>
              <a:ext cx="1330859" cy="163169"/>
            </a:xfrm>
            <a:custGeom>
              <a:avLst/>
              <a:gdLst>
                <a:gd name="connsiteX0" fmla="*/ 0 w 1330859"/>
                <a:gd name="connsiteY0" fmla="*/ 163169 h 163169"/>
                <a:gd name="connsiteX1" fmla="*/ 715223 w 1330859"/>
                <a:gd name="connsiteY1" fmla="*/ 207 h 163169"/>
                <a:gd name="connsiteX2" fmla="*/ 1330859 w 1330859"/>
                <a:gd name="connsiteY2" fmla="*/ 136008 h 163169"/>
              </a:gdLst>
              <a:ahLst/>
              <a:cxnLst>
                <a:cxn ang="0">
                  <a:pos x="connsiteX0" y="connsiteY0"/>
                </a:cxn>
                <a:cxn ang="0">
                  <a:pos x="connsiteX1" y="connsiteY1"/>
                </a:cxn>
                <a:cxn ang="0">
                  <a:pos x="connsiteX2" y="connsiteY2"/>
                </a:cxn>
              </a:cxnLst>
              <a:rect l="l" t="t" r="r" b="b"/>
              <a:pathLst>
                <a:path w="1330859" h="163169">
                  <a:moveTo>
                    <a:pt x="0" y="163169"/>
                  </a:moveTo>
                  <a:cubicBezTo>
                    <a:pt x="246706" y="83951"/>
                    <a:pt x="493413" y="4734"/>
                    <a:pt x="715223" y="207"/>
                  </a:cubicBezTo>
                  <a:cubicBezTo>
                    <a:pt x="937033" y="-4320"/>
                    <a:pt x="1133946" y="65844"/>
                    <a:pt x="1330859" y="136008"/>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p:cNvSpPr>
            <a:spLocks noGrp="1"/>
          </p:cNvSpPr>
          <p:nvPr>
            <p:ph type="sldNum" sz="quarter" idx="12"/>
          </p:nvPr>
        </p:nvSpPr>
        <p:spPr/>
        <p:txBody>
          <a:bodyPr/>
          <a:lstStyle/>
          <a:p>
            <a:fld id="{09A8C1AC-ED23-40A4-8DE0-5D45F1B566F9}" type="slidenum">
              <a:rPr lang="en-US" smtClean="0"/>
              <a:t>11</a:t>
            </a:fld>
            <a:endParaRPr lang="en-US"/>
          </a:p>
        </p:txBody>
      </p:sp>
      <p:pic>
        <p:nvPicPr>
          <p:cNvPr id="1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b="42076"/>
          <a:stretch/>
        </p:blipFill>
        <p:spPr bwMode="auto">
          <a:xfrm>
            <a:off x="1331640" y="411510"/>
            <a:ext cx="3037548"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Box 14"/>
          <p:cNvSpPr txBox="1"/>
          <p:nvPr/>
        </p:nvSpPr>
        <p:spPr>
          <a:xfrm>
            <a:off x="7487815" y="4712213"/>
            <a:ext cx="1656185" cy="307777"/>
          </a:xfrm>
          <a:prstGeom prst="rect">
            <a:avLst/>
          </a:prstGeom>
          <a:noFill/>
        </p:spPr>
        <p:txBody>
          <a:bodyPr wrap="square" rtlCol="0">
            <a:spAutoFit/>
          </a:bodyPr>
          <a:lstStyle/>
          <a:p>
            <a:r>
              <a:rPr lang="fr-CH" sz="1400" dirty="0" err="1" smtClean="0"/>
              <a:t>Leakage</a:t>
            </a:r>
            <a:r>
              <a:rPr lang="fr-CH" sz="1400" dirty="0" smtClean="0"/>
              <a:t> </a:t>
            </a:r>
            <a:r>
              <a:rPr lang="fr-CH" sz="1400" dirty="0" err="1" smtClean="0"/>
              <a:t>into</a:t>
            </a:r>
            <a:r>
              <a:rPr lang="fr-CH" sz="1400" dirty="0" smtClean="0"/>
              <a:t> S(0,2)</a:t>
            </a:r>
            <a:endParaRPr lang="en-US" sz="1400" dirty="0" smtClean="0"/>
          </a:p>
        </p:txBody>
      </p:sp>
      <p:sp>
        <p:nvSpPr>
          <p:cNvPr id="2" name="Title 1"/>
          <p:cNvSpPr>
            <a:spLocks noGrp="1"/>
          </p:cNvSpPr>
          <p:nvPr>
            <p:ph type="title"/>
          </p:nvPr>
        </p:nvSpPr>
        <p:spPr/>
        <p:txBody>
          <a:bodyPr/>
          <a:lstStyle/>
          <a:p>
            <a:r>
              <a:rPr lang="fr-CH" dirty="0" smtClean="0"/>
              <a:t>CROT </a:t>
            </a:r>
            <a:r>
              <a:rPr lang="fr-CH" dirty="0" err="1" smtClean="0"/>
              <a:t>gate</a:t>
            </a:r>
            <a:endParaRPr lang="en-US" dirty="0"/>
          </a:p>
        </p:txBody>
      </p:sp>
      <p:sp>
        <p:nvSpPr>
          <p:cNvPr id="16" name="5-Point Star 15"/>
          <p:cNvSpPr/>
          <p:nvPr/>
        </p:nvSpPr>
        <p:spPr>
          <a:xfrm>
            <a:off x="3334840" y="3058862"/>
            <a:ext cx="169476" cy="1950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7322104" y="4768557"/>
            <a:ext cx="169476" cy="1950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7190818" y="997453"/>
            <a:ext cx="621542" cy="3501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51402" y="2536224"/>
            <a:ext cx="396262" cy="307777"/>
          </a:xfrm>
          <a:prstGeom prst="rect">
            <a:avLst/>
          </a:prstGeom>
          <a:noFill/>
        </p:spPr>
        <p:txBody>
          <a:bodyPr wrap="none" rtlCol="0">
            <a:spAutoFit/>
          </a:bodyPr>
          <a:lstStyle/>
          <a:p>
            <a:r>
              <a:rPr lang="de-CH" sz="1400" dirty="0" smtClean="0"/>
              <a:t>Q1</a:t>
            </a:r>
            <a:endParaRPr lang="en-US" sz="1400" dirty="0" smtClean="0"/>
          </a:p>
        </p:txBody>
      </p:sp>
      <p:sp>
        <p:nvSpPr>
          <p:cNvPr id="20" name="TextBox 19"/>
          <p:cNvSpPr txBox="1"/>
          <p:nvPr/>
        </p:nvSpPr>
        <p:spPr>
          <a:xfrm>
            <a:off x="2627784" y="2497484"/>
            <a:ext cx="396262" cy="307777"/>
          </a:xfrm>
          <a:prstGeom prst="rect">
            <a:avLst/>
          </a:prstGeom>
          <a:noFill/>
        </p:spPr>
        <p:txBody>
          <a:bodyPr wrap="none" rtlCol="0">
            <a:spAutoFit/>
          </a:bodyPr>
          <a:lstStyle/>
          <a:p>
            <a:r>
              <a:rPr lang="de-CH" sz="1400" dirty="0" smtClean="0"/>
              <a:t>Q2</a:t>
            </a:r>
            <a:endParaRPr lang="en-US" sz="1400" dirty="0" smtClean="0"/>
          </a:p>
        </p:txBody>
      </p:sp>
      <p:sp>
        <p:nvSpPr>
          <p:cNvPr id="21" name="TextBox 20"/>
          <p:cNvSpPr txBox="1"/>
          <p:nvPr/>
        </p:nvSpPr>
        <p:spPr>
          <a:xfrm>
            <a:off x="3275856" y="1347614"/>
            <a:ext cx="396262" cy="307777"/>
          </a:xfrm>
          <a:prstGeom prst="rect">
            <a:avLst/>
          </a:prstGeom>
          <a:noFill/>
        </p:spPr>
        <p:txBody>
          <a:bodyPr wrap="none" rtlCol="0">
            <a:spAutoFit/>
          </a:bodyPr>
          <a:lstStyle/>
          <a:p>
            <a:r>
              <a:rPr lang="fr-CH" sz="1400" dirty="0" smtClean="0"/>
              <a:t>Q2</a:t>
            </a:r>
            <a:endParaRPr lang="en-US" sz="1400" dirty="0" smtClean="0"/>
          </a:p>
        </p:txBody>
      </p:sp>
    </p:spTree>
    <p:extLst>
      <p:ext uri="{BB962C8B-B14F-4D97-AF65-F5344CB8AC3E}">
        <p14:creationId xmlns:p14="http://schemas.microsoft.com/office/powerpoint/2010/main" val="22372211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546"/>
            <a:ext cx="8229600" cy="857250"/>
          </a:xfrm>
        </p:spPr>
        <p:txBody>
          <a:bodyPr/>
          <a:lstStyle/>
          <a:p>
            <a:r>
              <a:rPr lang="fr-CH" dirty="0" smtClean="0"/>
              <a:t>Control-phase (CZ) </a:t>
            </a:r>
            <a:r>
              <a:rPr lang="fr-CH" dirty="0" err="1" smtClean="0"/>
              <a:t>gate</a:t>
            </a:r>
            <a:endParaRPr lang="en-US" dirty="0"/>
          </a:p>
        </p:txBody>
      </p:sp>
      <p:pic>
        <p:nvPicPr>
          <p:cNvPr id="10242"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915566"/>
            <a:ext cx="3671279" cy="4056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771800" y="2118765"/>
            <a:ext cx="396262" cy="307777"/>
          </a:xfrm>
          <a:prstGeom prst="rect">
            <a:avLst/>
          </a:prstGeom>
          <a:noFill/>
        </p:spPr>
        <p:txBody>
          <a:bodyPr wrap="none" rtlCol="0">
            <a:spAutoFit/>
          </a:bodyPr>
          <a:lstStyle/>
          <a:p>
            <a:r>
              <a:rPr lang="fr-CH" sz="1400" dirty="0" smtClean="0"/>
              <a:t>Q2</a:t>
            </a:r>
            <a:endParaRPr lang="en-US" sz="1400" dirty="0" smtClean="0"/>
          </a:p>
        </p:txBody>
      </p:sp>
      <p:sp>
        <p:nvSpPr>
          <p:cNvPr id="19" name="5-Point Star 18"/>
          <p:cNvSpPr/>
          <p:nvPr/>
        </p:nvSpPr>
        <p:spPr>
          <a:xfrm>
            <a:off x="2123728" y="2328998"/>
            <a:ext cx="169476" cy="195087"/>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1395" y="1319634"/>
            <a:ext cx="3024336" cy="841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71457" b="45822"/>
          <a:stretch/>
        </p:blipFill>
        <p:spPr bwMode="auto">
          <a:xfrm>
            <a:off x="107504" y="107732"/>
            <a:ext cx="1251153" cy="897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067944" y="4897278"/>
            <a:ext cx="5004337" cy="246221"/>
          </a:xfrm>
          <a:prstGeom prst="rect">
            <a:avLst/>
          </a:prstGeom>
        </p:spPr>
        <p:txBody>
          <a:bodyPr wrap="square">
            <a:spAutoFit/>
          </a:bodyPr>
          <a:lstStyle/>
          <a:p>
            <a:r>
              <a:rPr lang="en-US" sz="1000" dirty="0" smtClean="0"/>
              <a:t>See also: M. </a:t>
            </a:r>
            <a:r>
              <a:rPr lang="en-US" sz="1000" dirty="0" err="1" smtClean="0"/>
              <a:t>Veldhorst</a:t>
            </a:r>
            <a:r>
              <a:rPr lang="en-US" sz="1000" dirty="0" smtClean="0"/>
              <a:t> </a:t>
            </a:r>
            <a:r>
              <a:rPr lang="en-US" sz="1000" i="1" dirty="0" smtClean="0"/>
              <a:t>et </a:t>
            </a:r>
            <a:r>
              <a:rPr lang="en-US" sz="1000" i="1" dirty="0"/>
              <a:t>al.</a:t>
            </a:r>
            <a:r>
              <a:rPr lang="en-US" sz="1000" dirty="0"/>
              <a:t> A two-qubit logic gate in silicon. </a:t>
            </a:r>
            <a:r>
              <a:rPr lang="en-US" sz="1000" i="1" dirty="0"/>
              <a:t>Nature</a:t>
            </a:r>
            <a:r>
              <a:rPr lang="en-US" sz="1000" dirty="0"/>
              <a:t> </a:t>
            </a:r>
            <a:r>
              <a:rPr lang="en-US" sz="1000" b="1" dirty="0"/>
              <a:t>526,</a:t>
            </a:r>
            <a:r>
              <a:rPr lang="en-US" sz="1000" dirty="0"/>
              <a:t> </a:t>
            </a:r>
            <a:r>
              <a:rPr lang="en-US" sz="1000" dirty="0" smtClean="0"/>
              <a:t>410 (2015</a:t>
            </a:r>
            <a:r>
              <a:rPr lang="en-US" sz="1000" dirty="0"/>
              <a:t>).</a:t>
            </a:r>
          </a:p>
        </p:txBody>
      </p:sp>
      <mc:AlternateContent xmlns:mc="http://schemas.openxmlformats.org/markup-compatibility/2006">
        <mc:Choice xmlns:a14="http://schemas.microsoft.com/office/drawing/2010/main" Requires="a14">
          <p:sp>
            <p:nvSpPr>
              <p:cNvPr id="18" name="TextBox 17"/>
              <p:cNvSpPr txBox="1"/>
              <p:nvPr/>
            </p:nvSpPr>
            <p:spPr>
              <a:xfrm>
                <a:off x="4222455" y="828749"/>
                <a:ext cx="4695314" cy="461665"/>
              </a:xfrm>
              <a:prstGeom prst="rect">
                <a:avLst/>
              </a:prstGeom>
              <a:noFill/>
            </p:spPr>
            <p:txBody>
              <a:bodyPr wrap="square" rtlCol="0">
                <a:spAutoFit/>
              </a:bodyPr>
              <a:lstStyle/>
              <a:p>
                <a:pPr marL="285750" indent="-285750">
                  <a:buFont typeface="Arial" panose="020B0604020202020204" pitchFamily="34" charset="0"/>
                  <a:buChar char="•"/>
                </a:pPr>
                <a:r>
                  <a:rPr lang="de-CH" sz="1200" dirty="0"/>
                  <a:t>Regime </a:t>
                </a:r>
                <a:r>
                  <a:rPr lang="de-CH" sz="1200" dirty="0" smtClean="0"/>
                  <a:t> </a:t>
                </a:r>
                <a14:m>
                  <m:oMath xmlns:m="http://schemas.openxmlformats.org/officeDocument/2006/math">
                    <m:r>
                      <a:rPr lang="de-CH" sz="1200" i="1">
                        <a:latin typeface="Cambria Math"/>
                      </a:rPr>
                      <m:t>𝐽</m:t>
                    </m:r>
                    <m:d>
                      <m:dPr>
                        <m:ctrlPr>
                          <a:rPr lang="de-CH" sz="1200" i="1">
                            <a:latin typeface="Cambria Math"/>
                          </a:rPr>
                        </m:ctrlPr>
                      </m:dPr>
                      <m:e>
                        <m:r>
                          <a:rPr lang="de-CH" sz="1200" i="1">
                            <a:latin typeface="Cambria Math"/>
                          </a:rPr>
                          <m:t>𝜖</m:t>
                        </m:r>
                      </m:e>
                    </m:d>
                    <m:r>
                      <a:rPr lang="de-CH" sz="1200" i="1">
                        <a:latin typeface="Cambria Math"/>
                      </a:rPr>
                      <m:t> =10</m:t>
                    </m:r>
                    <m:r>
                      <a:rPr lang="de-CH" sz="1200" i="1">
                        <a:latin typeface="Cambria Math"/>
                      </a:rPr>
                      <m:t>𝑀𝐻𝑧</m:t>
                    </m:r>
                    <m:r>
                      <a:rPr lang="de-CH" sz="1200" i="1">
                        <a:latin typeface="Cambria Math"/>
                        <a:ea typeface="Cambria Math"/>
                      </a:rPr>
                      <m:t>≪</m:t>
                    </m:r>
                    <m:r>
                      <m:rPr>
                        <m:sty m:val="p"/>
                      </m:rPr>
                      <a:rPr lang="de-CH" sz="1200">
                        <a:latin typeface="Cambria Math"/>
                        <a:ea typeface="Cambria Math"/>
                      </a:rPr>
                      <m:t>Δ</m:t>
                    </m:r>
                    <m:sSub>
                      <m:sSubPr>
                        <m:ctrlPr>
                          <a:rPr lang="de-CH" sz="1200" i="1">
                            <a:latin typeface="Cambria Math"/>
                            <a:ea typeface="Cambria Math"/>
                          </a:rPr>
                        </m:ctrlPr>
                      </m:sSubPr>
                      <m:e>
                        <m:r>
                          <a:rPr lang="de-CH" sz="1200" i="1">
                            <a:latin typeface="Cambria Math"/>
                            <a:ea typeface="Cambria Math"/>
                          </a:rPr>
                          <m:t>𝐸</m:t>
                        </m:r>
                      </m:e>
                      <m:sub>
                        <m:r>
                          <a:rPr lang="de-CH" sz="1200" i="1">
                            <a:latin typeface="Cambria Math"/>
                            <a:ea typeface="Cambria Math"/>
                          </a:rPr>
                          <m:t>𝑧</m:t>
                        </m:r>
                      </m:sub>
                    </m:sSub>
                  </m:oMath>
                </a14:m>
                <a:r>
                  <a:rPr lang="en-US" sz="1200" dirty="0"/>
                  <a:t> (</a:t>
                </a:r>
                <a:r>
                  <a:rPr lang="fr-CH" sz="1200" dirty="0"/>
                  <a:t>still </a:t>
                </a:r>
                <a:r>
                  <a:rPr lang="fr-CH" sz="1200" dirty="0" err="1"/>
                  <a:t>Ising</a:t>
                </a:r>
                <a:r>
                  <a:rPr lang="fr-CH" sz="1200" dirty="0"/>
                  <a:t> </a:t>
                </a:r>
                <a:r>
                  <a:rPr lang="fr-CH" sz="1200" dirty="0" err="1"/>
                  <a:t>Hamiltonian</a:t>
                </a:r>
                <a:r>
                  <a:rPr lang="en-US" sz="1200" dirty="0" smtClean="0"/>
                  <a:t>)</a:t>
                </a:r>
                <a:endParaRPr lang="de-CH" sz="1200" dirty="0" smtClean="0"/>
              </a:p>
              <a:p>
                <a:pPr marL="285750" indent="-285750">
                  <a:buFont typeface="Arial" panose="020B0604020202020204" pitchFamily="34" charset="0"/>
                  <a:buChar char="•"/>
                </a:pPr>
                <a:r>
                  <a:rPr lang="de-CH" sz="1200" dirty="0" smtClean="0"/>
                  <a:t>Detuning pulse for fixed time </a:t>
                </a:r>
                <a14:m>
                  <m:oMath xmlns:m="http://schemas.openxmlformats.org/officeDocument/2006/math">
                    <m:r>
                      <a:rPr lang="de-CH" sz="1200" b="0" i="1" smtClean="0">
                        <a:latin typeface="Cambria Math"/>
                      </a:rPr>
                      <m:t>𝑡</m:t>
                    </m:r>
                  </m:oMath>
                </a14:m>
                <a:endParaRPr lang="de-CH" sz="1200" dirty="0" smtClean="0"/>
              </a:p>
            </p:txBody>
          </p:sp>
        </mc:Choice>
        <mc:Fallback>
          <p:sp>
            <p:nvSpPr>
              <p:cNvPr id="18" name="TextBox 17"/>
              <p:cNvSpPr txBox="1">
                <a:spLocks noRot="1" noChangeAspect="1" noMove="1" noResize="1" noEditPoints="1" noAdjustHandles="1" noChangeArrowheads="1" noChangeShapeType="1" noTextEdit="1"/>
              </p:cNvSpPr>
              <p:nvPr/>
            </p:nvSpPr>
            <p:spPr>
              <a:xfrm>
                <a:off x="4222455" y="828749"/>
                <a:ext cx="4695314" cy="461665"/>
              </a:xfrm>
              <a:prstGeom prst="rect">
                <a:avLst/>
              </a:prstGeom>
              <a:blipFill rotWithShape="1">
                <a:blip r:embed="rId6"/>
                <a:stretch>
                  <a:fillRect b="-9211"/>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09A8C1AC-ED23-40A4-8DE0-5D45F1B566F9}" type="slidenum">
              <a:rPr lang="en-US" smtClean="0"/>
              <a:t>12</a:t>
            </a:fld>
            <a:endParaRPr lang="en-US"/>
          </a:p>
        </p:txBody>
      </p:sp>
      <mc:AlternateContent xmlns:mc="http://schemas.openxmlformats.org/markup-compatibility/2006">
        <mc:Choice xmlns:a14="http://schemas.microsoft.com/office/drawing/2010/main" Requires="a14">
          <p:sp>
            <p:nvSpPr>
              <p:cNvPr id="6" name="TextBox 5"/>
              <p:cNvSpPr txBox="1"/>
              <p:nvPr/>
            </p:nvSpPr>
            <p:spPr>
              <a:xfrm>
                <a:off x="4381783" y="3219822"/>
                <a:ext cx="4234814" cy="1629357"/>
              </a:xfrm>
              <a:prstGeom prst="rect">
                <a:avLst/>
              </a:prstGeom>
              <a:noFill/>
            </p:spPr>
            <p:txBody>
              <a:bodyPr wrap="none" rtlCol="0">
                <a:spAutoFit/>
              </a:bodyPr>
              <a:lstStyle/>
              <a:p>
                <a:r>
                  <a:rPr lang="de-CH" sz="1200" b="1" dirty="0" smtClean="0"/>
                  <a:t>Primitive two-qubit gates</a:t>
                </a:r>
                <a:br>
                  <a:rPr lang="de-CH" sz="1200" b="1" dirty="0" smtClean="0"/>
                </a:br>
                <a:endParaRPr lang="de-CH" sz="1200" b="1" dirty="0" smtClean="0"/>
              </a:p>
              <a:p>
                <a:r>
                  <a:rPr lang="de-CH" sz="1200" dirty="0" smtClean="0"/>
                  <a:t>Apply CZ gate for </a:t>
                </a:r>
                <a14:m>
                  <m:oMath xmlns:m="http://schemas.openxmlformats.org/officeDocument/2006/math">
                    <m:r>
                      <a:rPr lang="de-CH" sz="1200" i="1">
                        <a:latin typeface="Cambria Math"/>
                      </a:rPr>
                      <m:t>𝑡</m:t>
                    </m:r>
                    <m:r>
                      <a:rPr lang="de-CH" sz="1200" i="1">
                        <a:latin typeface="Cambria Math"/>
                      </a:rPr>
                      <m:t>=</m:t>
                    </m:r>
                    <m:r>
                      <a:rPr lang="de-CH" sz="1200" i="1">
                        <a:latin typeface="Cambria Math"/>
                      </a:rPr>
                      <m:t>𝜋</m:t>
                    </m:r>
                    <m:r>
                      <a:rPr lang="de-CH" sz="1200" i="1">
                        <a:latin typeface="Cambria Math"/>
                      </a:rPr>
                      <m:t>ℏ</m:t>
                    </m:r>
                    <m:r>
                      <m:rPr>
                        <m:lit/>
                      </m:rPr>
                      <a:rPr lang="de-CH" sz="1200" i="1">
                        <a:latin typeface="Cambria Math"/>
                      </a:rPr>
                      <m:t>/</m:t>
                    </m:r>
                    <m:r>
                      <a:rPr lang="de-CH" sz="1200" i="1">
                        <a:latin typeface="Cambria Math"/>
                      </a:rPr>
                      <m:t>𝐽</m:t>
                    </m:r>
                  </m:oMath>
                </a14:m>
                <a:r>
                  <a:rPr lang="de-CH" sz="1200" dirty="0" smtClean="0"/>
                  <a:t> followed by z-rotations on Q1 and Q2</a:t>
                </a:r>
              </a:p>
              <a:p>
                <a:endParaRPr lang="de-CH" sz="1200" dirty="0" smtClean="0"/>
              </a:p>
              <a:p>
                <a14:m>
                  <m:oMathPara xmlns:m="http://schemas.openxmlformats.org/officeDocument/2006/math">
                    <m:oMathParaPr>
                      <m:jc m:val="centerGroup"/>
                    </m:oMathParaPr>
                    <m:oMath xmlns:m="http://schemas.openxmlformats.org/officeDocument/2006/math">
                      <m:r>
                        <a:rPr lang="de-CH" sz="1200" i="1">
                          <a:latin typeface="Cambria Math"/>
                        </a:rPr>
                        <m:t>𝐶</m:t>
                      </m:r>
                      <m:sSub>
                        <m:sSubPr>
                          <m:ctrlPr>
                            <a:rPr lang="de-CH" sz="1200" i="1">
                              <a:latin typeface="Cambria Math"/>
                            </a:rPr>
                          </m:ctrlPr>
                        </m:sSubPr>
                        <m:e>
                          <m:r>
                            <a:rPr lang="de-CH" sz="1200" i="1">
                              <a:latin typeface="Cambria Math"/>
                            </a:rPr>
                            <m:t>𝑍</m:t>
                          </m:r>
                        </m:e>
                        <m:sub>
                          <m:r>
                            <a:rPr lang="de-CH" sz="1200" i="1">
                              <a:latin typeface="Cambria Math"/>
                            </a:rPr>
                            <m:t>𝑖𝑗</m:t>
                          </m:r>
                        </m:sub>
                      </m:sSub>
                      <m:r>
                        <a:rPr lang="de-CH" sz="1200" b="0" i="1" smtClean="0">
                          <a:latin typeface="Cambria Math"/>
                        </a:rPr>
                        <m:t>=</m:t>
                      </m:r>
                      <m:sSub>
                        <m:sSubPr>
                          <m:ctrlPr>
                            <a:rPr lang="de-CH" sz="1200" b="0" i="1" smtClean="0">
                              <a:latin typeface="Cambria Math"/>
                            </a:rPr>
                          </m:ctrlPr>
                        </m:sSubPr>
                        <m:e>
                          <m:r>
                            <a:rPr lang="de-CH" sz="1200" b="0" i="1" smtClean="0">
                              <a:latin typeface="Cambria Math"/>
                            </a:rPr>
                            <m:t>𝑍</m:t>
                          </m:r>
                        </m:e>
                        <m:sub>
                          <m:r>
                            <a:rPr lang="de-CH" sz="1200" b="0" i="1" smtClean="0">
                              <a:latin typeface="Cambria Math"/>
                            </a:rPr>
                            <m:t>1</m:t>
                          </m:r>
                        </m:sub>
                      </m:sSub>
                      <m:d>
                        <m:dPr>
                          <m:begChr m:val="["/>
                          <m:endChr m:val="]"/>
                          <m:ctrlPr>
                            <a:rPr lang="de-CH" sz="1200" b="0" i="1" smtClean="0">
                              <a:latin typeface="Cambria Math"/>
                            </a:rPr>
                          </m:ctrlPr>
                        </m:dPr>
                        <m:e>
                          <m:sSup>
                            <m:sSupPr>
                              <m:ctrlPr>
                                <a:rPr lang="de-CH" sz="1200" b="0" i="1" smtClean="0">
                                  <a:latin typeface="Cambria Math"/>
                                </a:rPr>
                              </m:ctrlPr>
                            </m:sSupPr>
                            <m:e>
                              <m:d>
                                <m:dPr>
                                  <m:ctrlPr>
                                    <a:rPr lang="de-CH" sz="1200" b="0" i="1" smtClean="0">
                                      <a:latin typeface="Cambria Math"/>
                                    </a:rPr>
                                  </m:ctrlPr>
                                </m:dPr>
                                <m:e>
                                  <m:r>
                                    <a:rPr lang="de-CH" sz="1200" b="0" i="1" smtClean="0">
                                      <a:latin typeface="Cambria Math"/>
                                    </a:rPr>
                                    <m:t>−1</m:t>
                                  </m:r>
                                </m:e>
                              </m:d>
                            </m:e>
                            <m:sup>
                              <m:r>
                                <a:rPr lang="de-CH" sz="1200" b="0" i="1" smtClean="0">
                                  <a:latin typeface="Cambria Math"/>
                                </a:rPr>
                                <m:t>𝑗</m:t>
                              </m:r>
                            </m:sup>
                          </m:sSup>
                          <m:r>
                            <a:rPr lang="de-CH" sz="1200" b="0" i="1" smtClean="0">
                              <a:latin typeface="Cambria Math"/>
                            </a:rPr>
                            <m:t>𝜋</m:t>
                          </m:r>
                          <m:r>
                            <m:rPr>
                              <m:lit/>
                            </m:rPr>
                            <a:rPr lang="de-CH" sz="1200" b="0" i="1" smtClean="0">
                              <a:latin typeface="Cambria Math"/>
                            </a:rPr>
                            <m:t>/</m:t>
                          </m:r>
                          <m:r>
                            <a:rPr lang="de-CH" sz="1200" b="0" i="1" smtClean="0">
                              <a:latin typeface="Cambria Math"/>
                            </a:rPr>
                            <m:t>2−</m:t>
                          </m:r>
                          <m:sSub>
                            <m:sSubPr>
                              <m:ctrlPr>
                                <a:rPr lang="de-CH" sz="1200" b="0" i="1" smtClean="0">
                                  <a:latin typeface="Cambria Math"/>
                                </a:rPr>
                              </m:ctrlPr>
                            </m:sSubPr>
                            <m:e>
                              <m:r>
                                <a:rPr lang="de-CH" sz="1200" b="0" i="1" smtClean="0">
                                  <a:latin typeface="Cambria Math"/>
                                </a:rPr>
                                <m:t>𝜃</m:t>
                              </m:r>
                            </m:e>
                            <m:sub>
                              <m:r>
                                <a:rPr lang="de-CH" sz="1200" b="0" i="1" smtClean="0">
                                  <a:latin typeface="Cambria Math"/>
                                </a:rPr>
                                <m:t>1</m:t>
                              </m:r>
                            </m:sub>
                          </m:sSub>
                        </m:e>
                      </m:d>
                      <m:sSub>
                        <m:sSubPr>
                          <m:ctrlPr>
                            <a:rPr lang="de-CH" sz="1200" i="1">
                              <a:latin typeface="Cambria Math"/>
                            </a:rPr>
                          </m:ctrlPr>
                        </m:sSubPr>
                        <m:e>
                          <m:r>
                            <a:rPr lang="de-CH" sz="1200" i="1">
                              <a:latin typeface="Cambria Math"/>
                            </a:rPr>
                            <m:t>𝑍</m:t>
                          </m:r>
                        </m:e>
                        <m:sub>
                          <m:r>
                            <a:rPr lang="de-CH" sz="1200" b="0" i="1" smtClean="0">
                              <a:latin typeface="Cambria Math"/>
                            </a:rPr>
                            <m:t>2</m:t>
                          </m:r>
                        </m:sub>
                      </m:sSub>
                      <m:d>
                        <m:dPr>
                          <m:begChr m:val="["/>
                          <m:endChr m:val="]"/>
                          <m:ctrlPr>
                            <a:rPr lang="de-CH" sz="1200" i="1">
                              <a:latin typeface="Cambria Math"/>
                            </a:rPr>
                          </m:ctrlPr>
                        </m:dPr>
                        <m:e>
                          <m:sSup>
                            <m:sSupPr>
                              <m:ctrlPr>
                                <a:rPr lang="de-CH" sz="1200" i="1">
                                  <a:latin typeface="Cambria Math"/>
                                </a:rPr>
                              </m:ctrlPr>
                            </m:sSupPr>
                            <m:e>
                              <m:d>
                                <m:dPr>
                                  <m:ctrlPr>
                                    <a:rPr lang="de-CH" sz="1200" i="1">
                                      <a:latin typeface="Cambria Math"/>
                                    </a:rPr>
                                  </m:ctrlPr>
                                </m:dPr>
                                <m:e>
                                  <m:r>
                                    <a:rPr lang="de-CH" sz="1200" i="1">
                                      <a:latin typeface="Cambria Math"/>
                                    </a:rPr>
                                    <m:t>−1</m:t>
                                  </m:r>
                                </m:e>
                              </m:d>
                            </m:e>
                            <m:sup>
                              <m:r>
                                <a:rPr lang="de-CH" sz="1200" b="0" i="1" smtClean="0">
                                  <a:latin typeface="Cambria Math"/>
                                </a:rPr>
                                <m:t>𝑖</m:t>
                              </m:r>
                            </m:sup>
                          </m:sSup>
                          <m:r>
                            <a:rPr lang="de-CH" sz="1200" i="1">
                              <a:latin typeface="Cambria Math"/>
                            </a:rPr>
                            <m:t>𝜋</m:t>
                          </m:r>
                          <m:r>
                            <m:rPr>
                              <m:lit/>
                            </m:rPr>
                            <a:rPr lang="de-CH" sz="1200" i="1">
                              <a:latin typeface="Cambria Math"/>
                            </a:rPr>
                            <m:t>/</m:t>
                          </m:r>
                          <m:r>
                            <a:rPr lang="de-CH" sz="1200" i="1">
                              <a:latin typeface="Cambria Math"/>
                            </a:rPr>
                            <m:t>2−</m:t>
                          </m:r>
                          <m:sSub>
                            <m:sSubPr>
                              <m:ctrlPr>
                                <a:rPr lang="de-CH" sz="1200" i="1">
                                  <a:latin typeface="Cambria Math"/>
                                </a:rPr>
                              </m:ctrlPr>
                            </m:sSubPr>
                            <m:e>
                              <m:r>
                                <a:rPr lang="de-CH" sz="1200" i="1">
                                  <a:latin typeface="Cambria Math"/>
                                </a:rPr>
                                <m:t>𝜃</m:t>
                              </m:r>
                            </m:e>
                            <m:sub>
                              <m:r>
                                <a:rPr lang="de-CH" sz="1200" b="0" i="1" smtClean="0">
                                  <a:latin typeface="Cambria Math"/>
                                </a:rPr>
                                <m:t>2</m:t>
                              </m:r>
                            </m:sub>
                          </m:sSub>
                        </m:e>
                      </m:d>
                      <m:sSub>
                        <m:sSubPr>
                          <m:ctrlPr>
                            <a:rPr lang="de-CH" sz="1200" b="0" i="1" smtClean="0">
                              <a:latin typeface="Cambria Math"/>
                            </a:rPr>
                          </m:ctrlPr>
                        </m:sSubPr>
                        <m:e>
                          <m:r>
                            <a:rPr lang="de-CH" sz="1200" b="0" i="1" smtClean="0">
                              <a:latin typeface="Cambria Math"/>
                            </a:rPr>
                            <m:t>𝑈</m:t>
                          </m:r>
                        </m:e>
                        <m:sub>
                          <m:r>
                            <a:rPr lang="de-CH" sz="1200" b="0" i="1" smtClean="0">
                              <a:latin typeface="Cambria Math"/>
                            </a:rPr>
                            <m:t>𝐶𝑍</m:t>
                          </m:r>
                        </m:sub>
                      </m:sSub>
                      <m:r>
                        <a:rPr lang="de-CH" sz="1200" b="0" i="1" smtClean="0">
                          <a:latin typeface="Cambria Math"/>
                        </a:rPr>
                        <m:t>(</m:t>
                      </m:r>
                      <m:r>
                        <a:rPr lang="de-CH" sz="1200" b="0" i="1" smtClean="0">
                          <a:latin typeface="Cambria Math"/>
                        </a:rPr>
                        <m:t>𝑡</m:t>
                      </m:r>
                      <m:r>
                        <a:rPr lang="de-CH" sz="1200" b="0" i="1" smtClean="0">
                          <a:latin typeface="Cambria Math"/>
                        </a:rPr>
                        <m:t>=</m:t>
                      </m:r>
                      <m:r>
                        <a:rPr lang="de-CH" sz="1200" i="1">
                          <a:latin typeface="Cambria Math"/>
                        </a:rPr>
                        <m:t>𝜋</m:t>
                      </m:r>
                      <m:r>
                        <a:rPr lang="de-CH" sz="1200" i="1">
                          <a:latin typeface="Cambria Math"/>
                        </a:rPr>
                        <m:t>ℏ</m:t>
                      </m:r>
                      <m:r>
                        <m:rPr>
                          <m:lit/>
                        </m:rPr>
                        <a:rPr lang="de-CH" sz="1200" b="0" i="1" smtClean="0">
                          <a:latin typeface="Cambria Math"/>
                        </a:rPr>
                        <m:t>/</m:t>
                      </m:r>
                      <m:r>
                        <a:rPr lang="de-CH" sz="1200" b="0" i="1" smtClean="0">
                          <a:latin typeface="Cambria Math"/>
                        </a:rPr>
                        <m:t>𝐽</m:t>
                      </m:r>
                      <m:r>
                        <a:rPr lang="de-CH" sz="1200" b="0" i="1" smtClean="0">
                          <a:latin typeface="Cambria Math"/>
                        </a:rPr>
                        <m:t>)</m:t>
                      </m:r>
                    </m:oMath>
                  </m:oMathPara>
                </a14:m>
                <a:endParaRPr lang="de-CH" sz="1200" dirty="0" smtClean="0"/>
              </a:p>
              <a:p>
                <a:endParaRPr lang="de-CH" sz="1200" b="0" i="0" dirty="0" smtClean="0">
                  <a:latin typeface="Cambria Math"/>
                </a:endParaRPr>
              </a:p>
              <a:p>
                <a14:m>
                  <m:oMathPara xmlns:m="http://schemas.openxmlformats.org/officeDocument/2006/math">
                    <m:oMathParaPr>
                      <m:jc m:val="centerGroup"/>
                    </m:oMathParaPr>
                    <m:oMath xmlns:m="http://schemas.openxmlformats.org/officeDocument/2006/math">
                      <m:r>
                        <a:rPr lang="de-CH" sz="1200" b="0" i="0" smtClean="0">
                          <a:latin typeface="Cambria Math"/>
                        </a:rPr>
                        <m:t>→ </m:t>
                      </m:r>
                      <m:r>
                        <a:rPr lang="de-CH" sz="1200" i="1">
                          <a:latin typeface="Cambria Math"/>
                        </a:rPr>
                        <m:t>𝐶</m:t>
                      </m:r>
                      <m:sSub>
                        <m:sSubPr>
                          <m:ctrlPr>
                            <a:rPr lang="de-CH" sz="1200" i="1">
                              <a:latin typeface="Cambria Math"/>
                            </a:rPr>
                          </m:ctrlPr>
                        </m:sSubPr>
                        <m:e>
                          <m:r>
                            <a:rPr lang="de-CH" sz="1200" i="1">
                              <a:latin typeface="Cambria Math"/>
                            </a:rPr>
                            <m:t>𝑍</m:t>
                          </m:r>
                        </m:e>
                        <m:sub>
                          <m:r>
                            <a:rPr lang="de-CH" sz="1200" i="1">
                              <a:latin typeface="Cambria Math"/>
                            </a:rPr>
                            <m:t>𝑖𝑗</m:t>
                          </m:r>
                        </m:sub>
                      </m:sSub>
                      <m:d>
                        <m:dPr>
                          <m:begChr m:val=""/>
                          <m:endChr m:val="⟩"/>
                          <m:ctrlPr>
                            <a:rPr lang="de-CH" sz="1200" i="1">
                              <a:latin typeface="Cambria Math"/>
                            </a:rPr>
                          </m:ctrlPr>
                        </m:dPr>
                        <m:e>
                          <m:r>
                            <a:rPr lang="de-CH" sz="1200" i="1">
                              <a:latin typeface="Cambria Math"/>
                            </a:rPr>
                            <m:t>|</m:t>
                          </m:r>
                          <m:r>
                            <a:rPr lang="de-CH" sz="1200" i="1">
                              <a:latin typeface="Cambria Math"/>
                            </a:rPr>
                            <m:t>𝑚</m:t>
                          </m:r>
                          <m:r>
                            <a:rPr lang="de-CH" sz="1200" i="1">
                              <a:latin typeface="Cambria Math"/>
                            </a:rPr>
                            <m:t>,</m:t>
                          </m:r>
                          <m:r>
                            <a:rPr lang="de-CH" sz="1200" i="1">
                              <a:latin typeface="Cambria Math"/>
                            </a:rPr>
                            <m:t>𝑛</m:t>
                          </m:r>
                        </m:e>
                      </m:d>
                      <m:r>
                        <a:rPr lang="de-CH" sz="1200" i="1">
                          <a:latin typeface="Cambria Math"/>
                        </a:rPr>
                        <m:t>=</m:t>
                      </m:r>
                      <m:sSup>
                        <m:sSupPr>
                          <m:ctrlPr>
                            <a:rPr lang="de-CH" sz="1200" i="1">
                              <a:latin typeface="Cambria Math"/>
                            </a:rPr>
                          </m:ctrlPr>
                        </m:sSupPr>
                        <m:e>
                          <m:d>
                            <m:dPr>
                              <m:ctrlPr>
                                <a:rPr lang="de-CH" sz="1200" i="1">
                                  <a:latin typeface="Cambria Math"/>
                                </a:rPr>
                              </m:ctrlPr>
                            </m:dPr>
                            <m:e>
                              <m:r>
                                <a:rPr lang="de-CH" sz="1200" i="1">
                                  <a:latin typeface="Cambria Math"/>
                                </a:rPr>
                                <m:t>−1</m:t>
                              </m:r>
                            </m:e>
                          </m:d>
                        </m:e>
                        <m:sup>
                          <m:r>
                            <a:rPr lang="de-CH" sz="1200" i="1">
                              <a:latin typeface="Cambria Math"/>
                            </a:rPr>
                            <m:t>𝛿</m:t>
                          </m:r>
                          <m:d>
                            <m:dPr>
                              <m:ctrlPr>
                                <a:rPr lang="de-CH" sz="1200" i="1">
                                  <a:latin typeface="Cambria Math"/>
                                </a:rPr>
                              </m:ctrlPr>
                            </m:dPr>
                            <m:e>
                              <m:r>
                                <a:rPr lang="de-CH" sz="1200" i="1">
                                  <a:latin typeface="Cambria Math"/>
                                </a:rPr>
                                <m:t>𝑖</m:t>
                              </m:r>
                              <m:r>
                                <a:rPr lang="de-CH" sz="1200" i="1">
                                  <a:latin typeface="Cambria Math"/>
                                </a:rPr>
                                <m:t>,</m:t>
                              </m:r>
                              <m:r>
                                <a:rPr lang="de-CH" sz="1200" i="1">
                                  <a:latin typeface="Cambria Math"/>
                                </a:rPr>
                                <m:t>𝑚</m:t>
                              </m:r>
                            </m:e>
                          </m:d>
                          <m:r>
                            <a:rPr lang="de-CH" sz="1200" i="1">
                              <a:latin typeface="Cambria Math"/>
                            </a:rPr>
                            <m:t>𝛿</m:t>
                          </m:r>
                          <m:r>
                            <a:rPr lang="de-CH" sz="1200" i="1">
                              <a:latin typeface="Cambria Math"/>
                            </a:rPr>
                            <m:t>(</m:t>
                          </m:r>
                          <m:r>
                            <a:rPr lang="de-CH" sz="1200" i="1">
                              <a:latin typeface="Cambria Math"/>
                            </a:rPr>
                            <m:t>𝑗</m:t>
                          </m:r>
                          <m:r>
                            <a:rPr lang="de-CH" sz="1200" i="1">
                              <a:latin typeface="Cambria Math"/>
                            </a:rPr>
                            <m:t>,</m:t>
                          </m:r>
                          <m:r>
                            <a:rPr lang="de-CH" sz="1200" i="1">
                              <a:latin typeface="Cambria Math"/>
                            </a:rPr>
                            <m:t>𝑛</m:t>
                          </m:r>
                          <m:r>
                            <a:rPr lang="de-CH" sz="1200" i="1">
                              <a:latin typeface="Cambria Math"/>
                            </a:rPr>
                            <m:t>)</m:t>
                          </m:r>
                        </m:sup>
                      </m:sSup>
                      <m:d>
                        <m:dPr>
                          <m:begChr m:val=""/>
                          <m:endChr m:val="⟩"/>
                          <m:ctrlPr>
                            <a:rPr lang="de-CH" sz="1200" i="1">
                              <a:latin typeface="Cambria Math"/>
                            </a:rPr>
                          </m:ctrlPr>
                        </m:dPr>
                        <m:e>
                          <m:r>
                            <a:rPr lang="de-CH" sz="1200" i="1">
                              <a:latin typeface="Cambria Math"/>
                            </a:rPr>
                            <m:t>|</m:t>
                          </m:r>
                          <m:r>
                            <a:rPr lang="de-CH" sz="1200" i="1">
                              <a:latin typeface="Cambria Math"/>
                            </a:rPr>
                            <m:t>𝑚</m:t>
                          </m:r>
                          <m:r>
                            <a:rPr lang="de-CH" sz="1200" i="1">
                              <a:latin typeface="Cambria Math"/>
                            </a:rPr>
                            <m:t>,</m:t>
                          </m:r>
                          <m:r>
                            <a:rPr lang="de-CH" sz="1200" i="1">
                              <a:latin typeface="Cambria Math"/>
                            </a:rPr>
                            <m:t>𝑛</m:t>
                          </m:r>
                        </m:e>
                      </m:d>
                    </m:oMath>
                  </m:oMathPara>
                </a14:m>
                <a:endParaRPr lang="en-US" sz="1200" dirty="0"/>
              </a:p>
              <a:p>
                <a:pPr marL="171450" indent="-171450">
                  <a:buFont typeface="Arial" panose="020B0604020202020204" pitchFamily="34" charset="0"/>
                  <a:buChar char="•"/>
                </a:pPr>
                <a:endParaRPr lang="en-US" sz="1200" dirty="0" smtClean="0"/>
              </a:p>
            </p:txBody>
          </p:sp>
        </mc:Choice>
        <mc:Fallback>
          <p:sp>
            <p:nvSpPr>
              <p:cNvPr id="6" name="TextBox 5"/>
              <p:cNvSpPr txBox="1">
                <a:spLocks noRot="1" noChangeAspect="1" noMove="1" noResize="1" noEditPoints="1" noAdjustHandles="1" noChangeArrowheads="1" noChangeShapeType="1" noTextEdit="1"/>
              </p:cNvSpPr>
              <p:nvPr/>
            </p:nvSpPr>
            <p:spPr>
              <a:xfrm>
                <a:off x="4381783" y="3219822"/>
                <a:ext cx="4234814" cy="1629357"/>
              </a:xfrm>
              <a:prstGeom prst="rect">
                <a:avLst/>
              </a:prstGeom>
              <a:blipFill rotWithShape="1">
                <a:blip r:embed="rId7"/>
                <a:stretch>
                  <a:fillRect l="-144" b="-1423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TextBox 22"/>
              <p:cNvSpPr txBox="1"/>
              <p:nvPr/>
            </p:nvSpPr>
            <p:spPr>
              <a:xfrm>
                <a:off x="4283968" y="2195708"/>
                <a:ext cx="4695314" cy="1023870"/>
              </a:xfrm>
              <a:prstGeom prst="rect">
                <a:avLst/>
              </a:prstGeom>
              <a:noFill/>
            </p:spPr>
            <p:txBody>
              <a:bodyPr wrap="square" rtlCol="0">
                <a:spAutoFit/>
              </a:bodyPr>
              <a:lstStyle/>
              <a:p>
                <a:r>
                  <a:rPr lang="de-CH" sz="1200" dirty="0" smtClean="0"/>
                  <a:t>For bases </a:t>
                </a:r>
                <a14:m>
                  <m:oMath xmlns:m="http://schemas.openxmlformats.org/officeDocument/2006/math">
                    <m:d>
                      <m:dPr>
                        <m:begChr m:val=""/>
                        <m:endChr m:val="⟩"/>
                        <m:ctrlPr>
                          <a:rPr lang="de-CH" sz="1200" i="1">
                            <a:latin typeface="Cambria Math"/>
                          </a:rPr>
                        </m:ctrlPr>
                      </m:dPr>
                      <m:e>
                        <m:r>
                          <a:rPr lang="de-CH" sz="1200" i="1">
                            <a:latin typeface="Cambria Math"/>
                          </a:rPr>
                          <m:t>|0</m:t>
                        </m:r>
                        <m:r>
                          <a:rPr lang="de-CH" sz="1200" b="0" i="1" smtClean="0">
                            <a:latin typeface="Cambria Math"/>
                          </a:rPr>
                          <m:t>0</m:t>
                        </m:r>
                      </m:e>
                    </m:d>
                    <m:r>
                      <a:rPr lang="de-CH" sz="1200" b="0" i="1" smtClean="0">
                        <a:latin typeface="Cambria Math"/>
                      </a:rPr>
                      <m:t>,</m:t>
                    </m:r>
                    <m:d>
                      <m:dPr>
                        <m:begChr m:val=""/>
                        <m:endChr m:val="⟩"/>
                        <m:ctrlPr>
                          <a:rPr lang="de-CH" sz="1200" i="1">
                            <a:latin typeface="Cambria Math"/>
                          </a:rPr>
                        </m:ctrlPr>
                      </m:dPr>
                      <m:e>
                        <m:r>
                          <a:rPr lang="de-CH" sz="1200" i="1">
                            <a:latin typeface="Cambria Math"/>
                          </a:rPr>
                          <m:t>|</m:t>
                        </m:r>
                        <m:r>
                          <a:rPr lang="de-CH" sz="1200" b="0" i="1" smtClean="0">
                            <a:latin typeface="Cambria Math"/>
                          </a:rPr>
                          <m:t>01</m:t>
                        </m:r>
                      </m:e>
                    </m:d>
                    <m:r>
                      <a:rPr lang="de-CH" sz="1200" b="0" i="1" smtClean="0">
                        <a:latin typeface="Cambria Math"/>
                      </a:rPr>
                      <m:t>,</m:t>
                    </m:r>
                    <m:d>
                      <m:dPr>
                        <m:begChr m:val=""/>
                        <m:endChr m:val="⟩"/>
                        <m:ctrlPr>
                          <a:rPr lang="de-CH" sz="1200" i="1">
                            <a:latin typeface="Cambria Math"/>
                          </a:rPr>
                        </m:ctrlPr>
                      </m:dPr>
                      <m:e>
                        <m:r>
                          <a:rPr lang="de-CH" sz="1200" i="1">
                            <a:latin typeface="Cambria Math"/>
                          </a:rPr>
                          <m:t>|</m:t>
                        </m:r>
                        <m:r>
                          <a:rPr lang="de-CH" sz="1200" i="1">
                            <a:latin typeface="Cambria Math"/>
                          </a:rPr>
                          <m:t>1</m:t>
                        </m:r>
                        <m:r>
                          <a:rPr lang="de-CH" sz="1200" i="1">
                            <a:latin typeface="Cambria Math"/>
                          </a:rPr>
                          <m:t>0</m:t>
                        </m:r>
                      </m:e>
                    </m:d>
                    <m:r>
                      <a:rPr lang="de-CH" sz="1200" b="0" i="1" smtClean="0">
                        <a:latin typeface="Cambria Math"/>
                      </a:rPr>
                      <m:t>,</m:t>
                    </m:r>
                    <m:d>
                      <m:dPr>
                        <m:begChr m:val=""/>
                        <m:endChr m:val="⟩"/>
                        <m:ctrlPr>
                          <a:rPr lang="de-CH" sz="1200" i="1">
                            <a:latin typeface="Cambria Math"/>
                          </a:rPr>
                        </m:ctrlPr>
                      </m:dPr>
                      <m:e>
                        <m:r>
                          <a:rPr lang="de-CH" sz="1200" i="1">
                            <a:latin typeface="Cambria Math"/>
                          </a:rPr>
                          <m:t>|1</m:t>
                        </m:r>
                        <m:r>
                          <a:rPr lang="de-CH" sz="1200" b="0" i="1" smtClean="0">
                            <a:latin typeface="Cambria Math"/>
                          </a:rPr>
                          <m:t>1</m:t>
                        </m:r>
                      </m:e>
                    </m:d>
                  </m:oMath>
                </a14:m>
                <a:r>
                  <a:rPr lang="de-CH" sz="1200" dirty="0" smtClean="0"/>
                  <a:t>; </a:t>
                </a:r>
                <a14:m>
                  <m:oMath xmlns:m="http://schemas.openxmlformats.org/officeDocument/2006/math">
                    <m:sSub>
                      <m:sSubPr>
                        <m:ctrlPr>
                          <a:rPr lang="de-CH" sz="1200" b="0" i="1" smtClean="0">
                            <a:latin typeface="Cambria Math"/>
                          </a:rPr>
                        </m:ctrlPr>
                      </m:sSubPr>
                      <m:e>
                        <m:r>
                          <a:rPr lang="de-CH" sz="1200" b="0" i="1" smtClean="0">
                            <a:latin typeface="Cambria Math"/>
                          </a:rPr>
                          <m:t>𝑍</m:t>
                        </m:r>
                      </m:e>
                      <m:sub>
                        <m:r>
                          <a:rPr lang="de-CH" sz="1200" b="0" i="1" smtClean="0">
                            <a:latin typeface="Cambria Math"/>
                          </a:rPr>
                          <m:t>1,2</m:t>
                        </m:r>
                      </m:sub>
                    </m:sSub>
                    <m:r>
                      <a:rPr lang="de-CH" sz="1200" b="0" i="1" smtClean="0">
                        <a:latin typeface="Cambria Math"/>
                      </a:rPr>
                      <m:t>(</m:t>
                    </m:r>
                    <m:sSub>
                      <m:sSubPr>
                        <m:ctrlPr>
                          <a:rPr lang="de-CH" sz="1200" b="0" i="1" smtClean="0">
                            <a:latin typeface="Cambria Math"/>
                          </a:rPr>
                        </m:ctrlPr>
                      </m:sSubPr>
                      <m:e>
                        <m:r>
                          <a:rPr lang="de-CH" sz="1200" b="0" i="1" smtClean="0">
                            <a:latin typeface="Cambria Math"/>
                          </a:rPr>
                          <m:t>𝜃</m:t>
                        </m:r>
                      </m:e>
                      <m:sub>
                        <m:r>
                          <a:rPr lang="de-CH" sz="1200" b="0" i="1" smtClean="0">
                            <a:latin typeface="Cambria Math"/>
                          </a:rPr>
                          <m:t>1,2</m:t>
                        </m:r>
                      </m:sub>
                    </m:sSub>
                    <m:r>
                      <a:rPr lang="de-CH" sz="1200" b="0" i="1" smtClean="0">
                        <a:latin typeface="Cambria Math"/>
                      </a:rPr>
                      <m:t>)</m:t>
                    </m:r>
                  </m:oMath>
                </a14:m>
                <a:r>
                  <a:rPr lang="de-CH" sz="1200" dirty="0" smtClean="0"/>
                  <a:t> rotations around </a:t>
                </a:r>
                <a14:m>
                  <m:oMath xmlns:m="http://schemas.openxmlformats.org/officeDocument/2006/math">
                    <m:acc>
                      <m:accPr>
                        <m:chr m:val="̂"/>
                        <m:ctrlPr>
                          <a:rPr lang="de-CH" sz="1200" b="0" i="1" smtClean="0">
                            <a:latin typeface="Cambria Math"/>
                          </a:rPr>
                        </m:ctrlPr>
                      </m:accPr>
                      <m:e>
                        <m:r>
                          <a:rPr lang="de-CH" sz="1200" b="0" i="1" smtClean="0">
                            <a:latin typeface="Cambria Math"/>
                          </a:rPr>
                          <m:t>𝑧</m:t>
                        </m:r>
                      </m:e>
                    </m:acc>
                  </m:oMath>
                </a14:m>
                <a:r>
                  <a:rPr lang="de-CH" sz="1200" dirty="0" smtClean="0"/>
                  <a:t> due to </a:t>
                </a:r>
                <a14:m>
                  <m:oMath xmlns:m="http://schemas.openxmlformats.org/officeDocument/2006/math">
                    <m:r>
                      <m:rPr>
                        <m:sty m:val="p"/>
                      </m:rPr>
                      <a:rPr lang="de-CH" sz="1200" b="0" i="0" smtClean="0">
                        <a:latin typeface="Cambria Math"/>
                      </a:rPr>
                      <m:t>Δ</m:t>
                    </m:r>
                    <m:sSub>
                      <m:sSubPr>
                        <m:ctrlPr>
                          <a:rPr lang="de-CH" sz="1200" b="0" i="1" smtClean="0">
                            <a:latin typeface="Cambria Math"/>
                          </a:rPr>
                        </m:ctrlPr>
                      </m:sSubPr>
                      <m:e>
                        <m:r>
                          <a:rPr lang="de-CH" sz="1200" b="0" i="1" smtClean="0">
                            <a:latin typeface="Cambria Math"/>
                          </a:rPr>
                          <m:t>𝐸</m:t>
                        </m:r>
                      </m:e>
                      <m:sub>
                        <m:r>
                          <a:rPr lang="de-CH" sz="1200" b="0" i="1" smtClean="0">
                            <a:latin typeface="Cambria Math"/>
                          </a:rPr>
                          <m:t>𝑧</m:t>
                        </m:r>
                      </m:sub>
                    </m:sSub>
                  </m:oMath>
                </a14:m>
                <a:endParaRPr lang="de-CH" sz="1200" dirty="0" smtClean="0"/>
              </a:p>
              <a:p>
                <a:pPr marL="285750" indent="-285750">
                  <a:buFont typeface="Arial" panose="020B0604020202020204" pitchFamily="34" charset="0"/>
                  <a:buChar char="•"/>
                </a:pPr>
                <a:endParaRPr lang="de-CH" sz="1200" dirty="0" smtClean="0"/>
              </a:p>
              <a:p>
                <a:pPr marL="285750" indent="-285750">
                  <a:buFont typeface="Arial" panose="020B0604020202020204" pitchFamily="34" charset="0"/>
                  <a:buChar char="•"/>
                </a:pPr>
                <a:r>
                  <a:rPr lang="de-CH" sz="1200" b="1" dirty="0" smtClean="0"/>
                  <a:t>Frequency of the </a:t>
                </a:r>
                <a14:m>
                  <m:oMath xmlns:m="http://schemas.openxmlformats.org/officeDocument/2006/math">
                    <m:acc>
                      <m:accPr>
                        <m:chr m:val="̂"/>
                        <m:ctrlPr>
                          <a:rPr lang="de-CH" sz="1200" b="1" i="1" smtClean="0">
                            <a:latin typeface="Cambria Math"/>
                          </a:rPr>
                        </m:ctrlPr>
                      </m:accPr>
                      <m:e>
                        <m:r>
                          <a:rPr lang="de-CH" sz="1200" b="1" i="1" smtClean="0">
                            <a:latin typeface="Cambria Math"/>
                          </a:rPr>
                          <m:t>𝒛</m:t>
                        </m:r>
                      </m:e>
                    </m:acc>
                  </m:oMath>
                </a14:m>
                <a:r>
                  <a:rPr lang="en-US" sz="1200" b="1" dirty="0" smtClean="0"/>
                  <a:t> rotation of Q2 is conditional on spin state of Q1</a:t>
                </a:r>
              </a:p>
              <a:p>
                <a:pPr marL="285750" indent="-285750">
                  <a:buFont typeface="Arial" panose="020B0604020202020204" pitchFamily="34" charset="0"/>
                  <a:buChar char="•"/>
                </a:pPr>
                <a:endParaRPr lang="de-CH" sz="1200" dirty="0"/>
              </a:p>
              <a:p>
                <a:r>
                  <a:rPr lang="de-CH" sz="1200" dirty="0" smtClean="0">
                    <a:sym typeface="Wingdings" panose="05000000000000000000" pitchFamily="2" charset="2"/>
                  </a:rPr>
                  <a:t>	 Q2 phase accumulation is conditional on Q1 state</a:t>
                </a:r>
                <a:endParaRPr lang="en-US" sz="1200" dirty="0" smtClean="0"/>
              </a:p>
            </p:txBody>
          </p:sp>
        </mc:Choice>
        <mc:Fallback>
          <p:sp>
            <p:nvSpPr>
              <p:cNvPr id="23" name="TextBox 22"/>
              <p:cNvSpPr txBox="1">
                <a:spLocks noRot="1" noChangeAspect="1" noMove="1" noResize="1" noEditPoints="1" noAdjustHandles="1" noChangeArrowheads="1" noChangeShapeType="1" noTextEdit="1"/>
              </p:cNvSpPr>
              <p:nvPr/>
            </p:nvSpPr>
            <p:spPr>
              <a:xfrm>
                <a:off x="4283968" y="2195708"/>
                <a:ext cx="4695314" cy="1023870"/>
              </a:xfrm>
              <a:prstGeom prst="rect">
                <a:avLst/>
              </a:prstGeom>
              <a:blipFill rotWithShape="1">
                <a:blip r:embed="rId8"/>
                <a:stretch>
                  <a:fillRect l="-130" t="-26190" b="-4167"/>
                </a:stretch>
              </a:blipFill>
            </p:spPr>
            <p:txBody>
              <a:bodyPr/>
              <a:lstStyle/>
              <a:p>
                <a:r>
                  <a:rPr lang="en-US">
                    <a:noFill/>
                  </a:rPr>
                  <a:t> </a:t>
                </a:r>
              </a:p>
            </p:txBody>
          </p:sp>
        </mc:Fallback>
      </mc:AlternateContent>
      <p:cxnSp>
        <p:nvCxnSpPr>
          <p:cNvPr id="17" name="Straight Connector 16"/>
          <p:cNvCxnSpPr/>
          <p:nvPr/>
        </p:nvCxnSpPr>
        <p:spPr>
          <a:xfrm>
            <a:off x="5220072" y="1851670"/>
            <a:ext cx="57606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009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5379" y="1707654"/>
            <a:ext cx="5184576" cy="3014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p:txBody>
          <a:bodyPr/>
          <a:lstStyle/>
          <a:p>
            <a:r>
              <a:rPr lang="fr-CH" dirty="0" smtClean="0"/>
              <a:t>Control-phase (CZ) </a:t>
            </a:r>
            <a:r>
              <a:rPr lang="fr-CH" dirty="0" err="1" smtClean="0"/>
              <a:t>gate</a:t>
            </a:r>
            <a:endParaRPr lang="en-US" dirty="0"/>
          </a:p>
        </p:txBody>
      </p:sp>
      <p:sp>
        <p:nvSpPr>
          <p:cNvPr id="3" name="Slide Number Placeholder 2"/>
          <p:cNvSpPr>
            <a:spLocks noGrp="1"/>
          </p:cNvSpPr>
          <p:nvPr>
            <p:ph type="sldNum" sz="quarter" idx="12"/>
          </p:nvPr>
        </p:nvSpPr>
        <p:spPr/>
        <p:txBody>
          <a:bodyPr/>
          <a:lstStyle/>
          <a:p>
            <a:fld id="{09A8C1AC-ED23-40A4-8DE0-5D45F1B566F9}" type="slidenum">
              <a:rPr lang="en-US" smtClean="0"/>
              <a:t>13</a:t>
            </a:fld>
            <a:endParaRPr lang="en-US"/>
          </a:p>
        </p:txBody>
      </p:sp>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1500"/>
          <a:stretch/>
        </p:blipFill>
        <p:spPr bwMode="auto">
          <a:xfrm>
            <a:off x="467544" y="633199"/>
            <a:ext cx="2097328" cy="892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7" name="TextBox 6"/>
              <p:cNvSpPr txBox="1"/>
              <p:nvPr/>
            </p:nvSpPr>
            <p:spPr>
              <a:xfrm>
                <a:off x="5724128" y="1923678"/>
                <a:ext cx="3075073" cy="2048638"/>
              </a:xfrm>
              <a:prstGeom prst="rect">
                <a:avLst/>
              </a:prstGeom>
              <a:noFill/>
            </p:spPr>
            <p:txBody>
              <a:bodyPr wrap="none" rtlCol="0">
                <a:spAutoFit/>
              </a:bodyPr>
              <a:lstStyle/>
              <a:p>
                <a:r>
                  <a:rPr lang="de-CH" sz="1400" dirty="0" smtClean="0"/>
                  <a:t>Duration of </a:t>
                </a:r>
                <a14:m>
                  <m:oMath xmlns:m="http://schemas.openxmlformats.org/officeDocument/2006/math">
                    <m:sSub>
                      <m:sSubPr>
                        <m:ctrlPr>
                          <a:rPr lang="de-CH" sz="1400" b="0" i="0" dirty="0" smtClean="0">
                            <a:latin typeface="Cambria Math"/>
                          </a:rPr>
                        </m:ctrlPr>
                      </m:sSubPr>
                      <m:e>
                        <m:r>
                          <m:rPr>
                            <m:sty m:val="p"/>
                          </m:rPr>
                          <a:rPr lang="de-CH" sz="1400" b="0" i="0" dirty="0" smtClean="0">
                            <a:latin typeface="Cambria Math"/>
                          </a:rPr>
                          <m:t>U</m:t>
                        </m:r>
                      </m:e>
                      <m:sub>
                        <m:r>
                          <a:rPr lang="de-CH" sz="1400" i="1" dirty="0">
                            <a:latin typeface="Cambria Math"/>
                          </a:rPr>
                          <m:t>𝐶𝑍</m:t>
                        </m:r>
                      </m:sub>
                    </m:sSub>
                  </m:oMath>
                </a14:m>
                <a:r>
                  <a:rPr lang="de-CH" sz="1400" dirty="0" smtClean="0"/>
                  <a:t>: t = 80ns (out of phase)</a:t>
                </a:r>
              </a:p>
              <a:p>
                <a:endParaRPr lang="de-CH" sz="1400" dirty="0" smtClean="0"/>
              </a:p>
              <a:p>
                <a:r>
                  <a:rPr lang="de-CH" sz="1400" dirty="0"/>
                  <a:t>Determines </a:t>
                </a:r>
                <a14:m>
                  <m:oMath xmlns:m="http://schemas.openxmlformats.org/officeDocument/2006/math">
                    <m:acc>
                      <m:accPr>
                        <m:chr m:val="̂"/>
                        <m:ctrlPr>
                          <a:rPr lang="de-CH" sz="1400" b="0" i="1" dirty="0" smtClean="0">
                            <a:latin typeface="Cambria Math"/>
                          </a:rPr>
                        </m:ctrlPr>
                      </m:accPr>
                      <m:e>
                        <m:r>
                          <a:rPr lang="de-CH" sz="1400" i="1" dirty="0" smtClean="0">
                            <a:latin typeface="Cambria Math"/>
                          </a:rPr>
                          <m:t>𝑧</m:t>
                        </m:r>
                      </m:e>
                    </m:acc>
                  </m:oMath>
                </a14:m>
                <a:r>
                  <a:rPr lang="de-CH" sz="1400" dirty="0"/>
                  <a:t> rotation for </a:t>
                </a:r>
                <a14:m>
                  <m:oMath xmlns:m="http://schemas.openxmlformats.org/officeDocument/2006/math">
                    <m:r>
                      <a:rPr lang="de-CH" sz="1400" i="1" dirty="0">
                        <a:latin typeface="Cambria Math"/>
                      </a:rPr>
                      <m:t>𝐶</m:t>
                    </m:r>
                    <m:sSub>
                      <m:sSubPr>
                        <m:ctrlPr>
                          <a:rPr lang="de-CH" sz="1400" i="1" dirty="0">
                            <a:latin typeface="Cambria Math"/>
                          </a:rPr>
                        </m:ctrlPr>
                      </m:sSubPr>
                      <m:e>
                        <m:r>
                          <a:rPr lang="de-CH" sz="1400" i="1" dirty="0">
                            <a:latin typeface="Cambria Math"/>
                          </a:rPr>
                          <m:t>𝑍</m:t>
                        </m:r>
                      </m:e>
                      <m:sub>
                        <m:r>
                          <a:rPr lang="de-CH" sz="1400" i="1" dirty="0">
                            <a:latin typeface="Cambria Math"/>
                          </a:rPr>
                          <m:t>𝑖𝑗</m:t>
                        </m:r>
                      </m:sub>
                    </m:sSub>
                  </m:oMath>
                </a14:m>
                <a:r>
                  <a:rPr lang="en-US" sz="1400" dirty="0" smtClean="0"/>
                  <a:t>:</a:t>
                </a:r>
              </a:p>
              <a:p>
                <a:r>
                  <a:rPr lang="de-CH" sz="1400" dirty="0"/>
                  <a:t>	</a:t>
                </a:r>
                <a:r>
                  <a:rPr lang="de-CH" sz="1400" dirty="0" smtClean="0"/>
                  <a:t>either max or min. </a:t>
                </a:r>
                <a14:m>
                  <m:oMath xmlns:m="http://schemas.openxmlformats.org/officeDocument/2006/math">
                    <m:d>
                      <m:dPr>
                        <m:begChr m:val=""/>
                        <m:endChr m:val="⟩"/>
                        <m:ctrlPr>
                          <a:rPr lang="de-CH" sz="1400" i="1">
                            <a:latin typeface="Cambria Math"/>
                          </a:rPr>
                        </m:ctrlPr>
                      </m:dPr>
                      <m:e>
                        <m:r>
                          <a:rPr lang="de-CH" sz="1400" i="1">
                            <a:latin typeface="Cambria Math"/>
                          </a:rPr>
                          <m:t>|</m:t>
                        </m:r>
                        <m:r>
                          <a:rPr lang="de-CH" sz="1400" b="0" i="1" smtClean="0">
                            <a:latin typeface="Cambria Math"/>
                          </a:rPr>
                          <m:t>1</m:t>
                        </m:r>
                      </m:e>
                    </m:d>
                  </m:oMath>
                </a14:m>
                <a:r>
                  <a:rPr lang="de-CH" sz="1400" dirty="0"/>
                  <a:t> </a:t>
                </a:r>
                <a:endParaRPr lang="de-CH" sz="1400" dirty="0" smtClean="0"/>
              </a:p>
              <a:p>
                <a:r>
                  <a:rPr lang="de-CH" sz="1400" dirty="0"/>
                  <a:t>	</a:t>
                </a:r>
                <a:r>
                  <a:rPr lang="de-CH" sz="1400" dirty="0" smtClean="0"/>
                  <a:t>(black dashed lines)</a:t>
                </a:r>
              </a:p>
              <a:p>
                <a:endParaRPr lang="de-CH" sz="1400" dirty="0"/>
              </a:p>
              <a:p>
                <a:r>
                  <a:rPr lang="de-CH" sz="1400" dirty="0" smtClean="0"/>
                  <a:t>DCZ: decoupled CZ gate </a:t>
                </a:r>
                <a:br>
                  <a:rPr lang="de-CH" sz="1400" dirty="0" smtClean="0"/>
                </a:br>
                <a:r>
                  <a:rPr lang="de-CH" sz="1400" dirty="0" smtClean="0">
                    <a:sym typeface="Wingdings" panose="05000000000000000000" pitchFamily="2" charset="2"/>
                  </a:rPr>
                  <a:t> get rid of undondtional </a:t>
                </a:r>
                <a14:m>
                  <m:oMath xmlns:m="http://schemas.openxmlformats.org/officeDocument/2006/math">
                    <m:acc>
                      <m:accPr>
                        <m:chr m:val="̂"/>
                        <m:ctrlPr>
                          <a:rPr lang="de-CH" sz="1400" b="0" i="1" smtClean="0">
                            <a:latin typeface="Cambria Math"/>
                            <a:sym typeface="Wingdings" panose="05000000000000000000" pitchFamily="2" charset="2"/>
                          </a:rPr>
                        </m:ctrlPr>
                      </m:accPr>
                      <m:e>
                        <m:r>
                          <a:rPr lang="de-CH" sz="1400" b="0" i="1" smtClean="0">
                            <a:latin typeface="Cambria Math"/>
                            <a:sym typeface="Wingdings" panose="05000000000000000000" pitchFamily="2" charset="2"/>
                          </a:rPr>
                          <m:t>𝑧</m:t>
                        </m:r>
                      </m:e>
                    </m:acc>
                  </m:oMath>
                </a14:m>
                <a:r>
                  <a:rPr lang="de-CH" sz="1400" dirty="0" smtClean="0">
                    <a:sym typeface="Wingdings" panose="05000000000000000000" pitchFamily="2" charset="2"/>
                  </a:rPr>
                  <a:t> rotation</a:t>
                </a:r>
              </a:p>
              <a:p>
                <a:r>
                  <a:rPr lang="de-CH" sz="1400" dirty="0" smtClean="0">
                    <a:sym typeface="Wingdings" panose="05000000000000000000" pitchFamily="2" charset="2"/>
                  </a:rPr>
                  <a:t> Easier calibration of gate</a:t>
                </a:r>
                <a:endParaRPr lang="en-US" sz="1400" dirty="0"/>
              </a:p>
            </p:txBody>
          </p:sp>
        </mc:Choice>
        <mc:Fallback>
          <p:sp>
            <p:nvSpPr>
              <p:cNvPr id="7" name="TextBox 6"/>
              <p:cNvSpPr txBox="1">
                <a:spLocks noRot="1" noChangeAspect="1" noMove="1" noResize="1" noEditPoints="1" noAdjustHandles="1" noChangeArrowheads="1" noChangeShapeType="1" noTextEdit="1"/>
              </p:cNvSpPr>
              <p:nvPr/>
            </p:nvSpPr>
            <p:spPr>
              <a:xfrm>
                <a:off x="5724128" y="1923678"/>
                <a:ext cx="3075073" cy="2048638"/>
              </a:xfrm>
              <a:prstGeom prst="rect">
                <a:avLst/>
              </a:prstGeom>
              <a:blipFill rotWithShape="1">
                <a:blip r:embed="rId5"/>
                <a:stretch>
                  <a:fillRect l="-595" t="-298" b="-2083"/>
                </a:stretch>
              </a:blipFill>
            </p:spPr>
            <p:txBody>
              <a:bodyPr/>
              <a:lstStyle/>
              <a:p>
                <a:r>
                  <a:rPr lang="en-US">
                    <a:noFill/>
                  </a:rPr>
                  <a:t> </a:t>
                </a:r>
              </a:p>
            </p:txBody>
          </p:sp>
        </mc:Fallback>
      </mc:AlternateContent>
      <p:cxnSp>
        <p:nvCxnSpPr>
          <p:cNvPr id="9" name="Straight Connector 8"/>
          <p:cNvCxnSpPr/>
          <p:nvPr/>
        </p:nvCxnSpPr>
        <p:spPr>
          <a:xfrm flipV="1">
            <a:off x="2087922" y="526767"/>
            <a:ext cx="0" cy="936104"/>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971600" y="4371950"/>
            <a:ext cx="21602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4" name="TextBox 13"/>
              <p:cNvSpPr txBox="1"/>
              <p:nvPr/>
            </p:nvSpPr>
            <p:spPr>
              <a:xfrm>
                <a:off x="121773" y="4784400"/>
                <a:ext cx="2490875" cy="246221"/>
              </a:xfrm>
              <a:prstGeom prst="rect">
                <a:avLst/>
              </a:prstGeom>
              <a:noFill/>
            </p:spPr>
            <p:txBody>
              <a:bodyPr wrap="none" rtlCol="0">
                <a:spAutoFit/>
              </a:bodyPr>
              <a:lstStyle/>
              <a:p>
                <a:r>
                  <a:rPr lang="de-CH" sz="1000" dirty="0" smtClean="0"/>
                  <a:t>Not exactly 90° because of </a:t>
                </a:r>
                <a14:m>
                  <m:oMath xmlns:m="http://schemas.openxmlformats.org/officeDocument/2006/math">
                    <m:acc>
                      <m:accPr>
                        <m:chr m:val="̂"/>
                        <m:ctrlPr>
                          <a:rPr lang="de-CH" sz="1000" b="0" i="1" smtClean="0">
                            <a:latin typeface="Cambria Math"/>
                          </a:rPr>
                        </m:ctrlPr>
                      </m:accPr>
                      <m:e>
                        <m:r>
                          <a:rPr lang="de-CH" sz="1000" b="0" i="1" smtClean="0">
                            <a:latin typeface="Cambria Math"/>
                          </a:rPr>
                          <m:t>𝑧</m:t>
                        </m:r>
                      </m:e>
                    </m:acc>
                  </m:oMath>
                </a14:m>
                <a:r>
                  <a:rPr lang="en-US" sz="1000" dirty="0" smtClean="0"/>
                  <a:t> rotations (</a:t>
                </a:r>
                <a14:m>
                  <m:oMath xmlns:m="http://schemas.openxmlformats.org/officeDocument/2006/math">
                    <m:r>
                      <m:rPr>
                        <m:sty m:val="p"/>
                      </m:rPr>
                      <a:rPr lang="de-CH" sz="1000" b="0" i="0" smtClean="0">
                        <a:latin typeface="Cambria Math"/>
                      </a:rPr>
                      <m:t>Δ</m:t>
                    </m:r>
                    <m:sSub>
                      <m:sSubPr>
                        <m:ctrlPr>
                          <a:rPr lang="de-CH" sz="1000" b="0" i="1" smtClean="0">
                            <a:latin typeface="Cambria Math"/>
                          </a:rPr>
                        </m:ctrlPr>
                      </m:sSubPr>
                      <m:e>
                        <m:r>
                          <a:rPr lang="de-CH" sz="1000" b="0" i="1" smtClean="0">
                            <a:latin typeface="Cambria Math"/>
                          </a:rPr>
                          <m:t>𝐸</m:t>
                        </m:r>
                      </m:e>
                      <m:sub>
                        <m:r>
                          <a:rPr lang="de-CH" sz="1000" b="0" i="1" smtClean="0">
                            <a:latin typeface="Cambria Math"/>
                          </a:rPr>
                          <m:t>𝑧</m:t>
                        </m:r>
                      </m:sub>
                    </m:sSub>
                    <m:r>
                      <a:rPr lang="de-CH" sz="1000" b="0" i="1" smtClean="0">
                        <a:latin typeface="Cambria Math"/>
                      </a:rPr>
                      <m:t>)</m:t>
                    </m:r>
                  </m:oMath>
                </a14:m>
                <a:endParaRPr lang="en-US" sz="1000" dirty="0" smtClean="0"/>
              </a:p>
            </p:txBody>
          </p:sp>
        </mc:Choice>
        <mc:Fallback>
          <p:sp>
            <p:nvSpPr>
              <p:cNvPr id="14" name="TextBox 13"/>
              <p:cNvSpPr txBox="1">
                <a:spLocks noRot="1" noChangeAspect="1" noMove="1" noResize="1" noEditPoints="1" noAdjustHandles="1" noChangeArrowheads="1" noChangeShapeType="1" noTextEdit="1"/>
              </p:cNvSpPr>
              <p:nvPr/>
            </p:nvSpPr>
            <p:spPr>
              <a:xfrm>
                <a:off x="121773" y="4784400"/>
                <a:ext cx="2490875" cy="246221"/>
              </a:xfrm>
              <a:prstGeom prst="rect">
                <a:avLst/>
              </a:prstGeom>
              <a:blipFill rotWithShape="1">
                <a:blip r:embed="rId6"/>
                <a:stretch>
                  <a:fillRect b="-15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p:cNvSpPr txBox="1"/>
              <p:nvPr/>
            </p:nvSpPr>
            <p:spPr>
              <a:xfrm>
                <a:off x="2915816" y="4784400"/>
                <a:ext cx="2324162" cy="246221"/>
              </a:xfrm>
              <a:prstGeom prst="rect">
                <a:avLst/>
              </a:prstGeom>
              <a:noFill/>
            </p:spPr>
            <p:txBody>
              <a:bodyPr wrap="none" rtlCol="0">
                <a:spAutoFit/>
              </a:bodyPr>
              <a:lstStyle/>
              <a:p>
                <a:r>
                  <a:rPr lang="de-CH" sz="1000" dirty="0" smtClean="0"/>
                  <a:t>Exactly </a:t>
                </a:r>
                <a:r>
                  <a:rPr lang="de-CH" sz="1000" dirty="0" smtClean="0"/>
                  <a:t>90° because no  </a:t>
                </a:r>
                <a14:m>
                  <m:oMath xmlns:m="http://schemas.openxmlformats.org/officeDocument/2006/math">
                    <m:acc>
                      <m:accPr>
                        <m:chr m:val="̂"/>
                        <m:ctrlPr>
                          <a:rPr lang="de-CH" sz="1000" b="0" i="1" smtClean="0">
                            <a:latin typeface="Cambria Math"/>
                          </a:rPr>
                        </m:ctrlPr>
                      </m:accPr>
                      <m:e>
                        <m:r>
                          <a:rPr lang="de-CH" sz="1000" b="0" i="1" smtClean="0">
                            <a:latin typeface="Cambria Math"/>
                          </a:rPr>
                          <m:t>𝑧</m:t>
                        </m:r>
                      </m:e>
                    </m:acc>
                  </m:oMath>
                </a14:m>
                <a:r>
                  <a:rPr lang="en-US" sz="1000" dirty="0" smtClean="0"/>
                  <a:t> rotations (</a:t>
                </a:r>
                <a14:m>
                  <m:oMath xmlns:m="http://schemas.openxmlformats.org/officeDocument/2006/math">
                    <m:r>
                      <m:rPr>
                        <m:sty m:val="p"/>
                      </m:rPr>
                      <a:rPr lang="de-CH" sz="1000" b="0" i="0" smtClean="0">
                        <a:latin typeface="Cambria Math"/>
                      </a:rPr>
                      <m:t>Δ</m:t>
                    </m:r>
                    <m:sSub>
                      <m:sSubPr>
                        <m:ctrlPr>
                          <a:rPr lang="de-CH" sz="1000" b="0" i="1" smtClean="0">
                            <a:latin typeface="Cambria Math"/>
                          </a:rPr>
                        </m:ctrlPr>
                      </m:sSubPr>
                      <m:e>
                        <m:r>
                          <a:rPr lang="de-CH" sz="1000" b="0" i="1" smtClean="0">
                            <a:latin typeface="Cambria Math"/>
                          </a:rPr>
                          <m:t>𝐸</m:t>
                        </m:r>
                      </m:e>
                      <m:sub>
                        <m:r>
                          <a:rPr lang="de-CH" sz="1000" b="0" i="1" smtClean="0">
                            <a:latin typeface="Cambria Math"/>
                          </a:rPr>
                          <m:t>𝑧</m:t>
                        </m:r>
                      </m:sub>
                    </m:sSub>
                    <m:r>
                      <a:rPr lang="de-CH" sz="1000" b="0" i="1" smtClean="0">
                        <a:latin typeface="Cambria Math"/>
                      </a:rPr>
                      <m:t>)</m:t>
                    </m:r>
                  </m:oMath>
                </a14:m>
                <a:endParaRPr lang="en-US" sz="1000" dirty="0" smtClean="0"/>
              </a:p>
            </p:txBody>
          </p:sp>
        </mc:Choice>
        <mc:Fallback>
          <p:sp>
            <p:nvSpPr>
              <p:cNvPr id="16" name="TextBox 15"/>
              <p:cNvSpPr txBox="1">
                <a:spLocks noRot="1" noChangeAspect="1" noMove="1" noResize="1" noEditPoints="1" noAdjustHandles="1" noChangeArrowheads="1" noChangeShapeType="1" noTextEdit="1"/>
              </p:cNvSpPr>
              <p:nvPr/>
            </p:nvSpPr>
            <p:spPr>
              <a:xfrm>
                <a:off x="2915816" y="4784400"/>
                <a:ext cx="2324162" cy="246221"/>
              </a:xfrm>
              <a:prstGeom prst="rect">
                <a:avLst/>
              </a:prstGeom>
              <a:blipFill rotWithShape="1">
                <a:blip r:embed="rId7"/>
                <a:stretch>
                  <a:fillRect b="-15000"/>
                </a:stretch>
              </a:blipFill>
            </p:spPr>
            <p:txBody>
              <a:bodyPr/>
              <a:lstStyle/>
              <a:p>
                <a:r>
                  <a:rPr lang="en-US">
                    <a:noFill/>
                  </a:rPr>
                  <a:t> </a:t>
                </a:r>
              </a:p>
            </p:txBody>
          </p:sp>
        </mc:Fallback>
      </mc:AlternateContent>
      <p:cxnSp>
        <p:nvCxnSpPr>
          <p:cNvPr id="17" name="Straight Arrow Connector 16"/>
          <p:cNvCxnSpPr/>
          <p:nvPr/>
        </p:nvCxnSpPr>
        <p:spPr>
          <a:xfrm flipV="1">
            <a:off x="3419872" y="4432300"/>
            <a:ext cx="237728" cy="2996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66123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Bell states and two-qubit entanglement</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758472" y="699542"/>
            <a:ext cx="3744416" cy="4031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4" name="TextBox 3"/>
              <p:cNvSpPr txBox="1"/>
              <p:nvPr/>
            </p:nvSpPr>
            <p:spPr>
              <a:xfrm>
                <a:off x="4974496" y="1635646"/>
                <a:ext cx="14928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sz="1200" b="0" i="1" smtClean="0">
                              <a:latin typeface="Cambria Math"/>
                            </a:rPr>
                          </m:ctrlPr>
                        </m:sSupPr>
                        <m:e>
                          <m:r>
                            <m:rPr>
                              <m:sty m:val="p"/>
                            </m:rPr>
                            <a:rPr lang="de-CH" sz="1200" b="0" i="0" smtClean="0">
                              <a:latin typeface="Cambria Math"/>
                            </a:rPr>
                            <m:t>Ψ</m:t>
                          </m:r>
                        </m:e>
                        <m:sup>
                          <m:r>
                            <a:rPr lang="de-CH" sz="1200" b="0" i="1" smtClean="0">
                              <a:latin typeface="Cambria Math"/>
                            </a:rPr>
                            <m:t>+</m:t>
                          </m:r>
                        </m:sup>
                      </m:sSup>
                      <m:r>
                        <a:rPr lang="de-CH" sz="1200" b="0" i="1" smtClean="0">
                          <a:latin typeface="Cambria Math"/>
                        </a:rPr>
                        <m:t>=(</m:t>
                      </m:r>
                      <m:d>
                        <m:dPr>
                          <m:begChr m:val=""/>
                          <m:endChr m:val="⟩"/>
                          <m:ctrlPr>
                            <a:rPr lang="de-CH" sz="1200" i="1">
                              <a:latin typeface="Cambria Math"/>
                            </a:rPr>
                          </m:ctrlPr>
                        </m:dPr>
                        <m:e>
                          <m:r>
                            <a:rPr lang="de-CH" sz="1200" i="1">
                              <a:latin typeface="Cambria Math"/>
                            </a:rPr>
                            <m:t>|0</m:t>
                          </m:r>
                          <m:r>
                            <a:rPr lang="de-CH" sz="1200" b="0" i="1" smtClean="0">
                              <a:latin typeface="Cambria Math"/>
                            </a:rPr>
                            <m:t>1</m:t>
                          </m:r>
                        </m:e>
                      </m:d>
                      <m:r>
                        <a:rPr lang="de-CH" sz="1200" b="0" i="1" smtClean="0">
                          <a:latin typeface="Cambria Math"/>
                        </a:rPr>
                        <m:t>+</m:t>
                      </m:r>
                      <m:d>
                        <m:dPr>
                          <m:begChr m:val=""/>
                          <m:endChr m:val="⟩"/>
                          <m:ctrlPr>
                            <a:rPr lang="de-CH" sz="1200" i="1">
                              <a:latin typeface="Cambria Math"/>
                            </a:rPr>
                          </m:ctrlPr>
                        </m:dPr>
                        <m:e>
                          <m:r>
                            <a:rPr lang="de-CH" sz="1200" i="1">
                              <a:latin typeface="Cambria Math"/>
                            </a:rPr>
                            <m:t>|</m:t>
                          </m:r>
                          <m:r>
                            <a:rPr lang="de-CH" sz="1200" b="0" i="1" smtClean="0">
                              <a:latin typeface="Cambria Math"/>
                            </a:rPr>
                            <m:t>1</m:t>
                          </m:r>
                          <m:r>
                            <a:rPr lang="de-CH" sz="1200" i="1">
                              <a:latin typeface="Cambria Math"/>
                            </a:rPr>
                            <m:t>0</m:t>
                          </m:r>
                        </m:e>
                      </m:d>
                      <m:r>
                        <a:rPr lang="de-CH" sz="1200" b="0" i="1" smtClean="0">
                          <a:latin typeface="Cambria Math"/>
                        </a:rPr>
                        <m:t>)</m:t>
                      </m:r>
                    </m:oMath>
                  </m:oMathPara>
                </a14:m>
                <a:endParaRPr lang="en-US" sz="1200" dirty="0" smtClean="0"/>
              </a:p>
            </p:txBody>
          </p:sp>
        </mc:Choice>
        <mc:Fallback xmlns="">
          <p:sp>
            <p:nvSpPr>
              <p:cNvPr id="4" name="TextBox 3"/>
              <p:cNvSpPr txBox="1">
                <a:spLocks noRot="1" noChangeAspect="1" noMove="1" noResize="1" noEditPoints="1" noAdjustHandles="1" noChangeArrowheads="1" noChangeShapeType="1" noTextEdit="1"/>
              </p:cNvSpPr>
              <p:nvPr/>
            </p:nvSpPr>
            <p:spPr>
              <a:xfrm>
                <a:off x="4974496" y="1635646"/>
                <a:ext cx="1492845" cy="276999"/>
              </a:xfrm>
              <a:prstGeom prst="rect">
                <a:avLst/>
              </a:prstGeom>
              <a:blipFill rotWithShape="1">
                <a:blip r:embed="rId3"/>
                <a:stretch>
                  <a:fillRect t="-97826" r="-15102" b="-15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5118512" y="3075805"/>
                <a:ext cx="14928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sz="1200" b="0" i="1" smtClean="0">
                              <a:latin typeface="Cambria Math"/>
                            </a:rPr>
                          </m:ctrlPr>
                        </m:sSupPr>
                        <m:e>
                          <m:r>
                            <m:rPr>
                              <m:sty m:val="p"/>
                            </m:rPr>
                            <a:rPr lang="de-CH" sz="1200" b="0" i="0" smtClean="0">
                              <a:latin typeface="Cambria Math"/>
                            </a:rPr>
                            <m:t>Ψ</m:t>
                          </m:r>
                        </m:e>
                        <m:sup>
                          <m:r>
                            <a:rPr lang="de-CH" sz="1200" b="0" i="1" smtClean="0">
                              <a:latin typeface="Cambria Math"/>
                            </a:rPr>
                            <m:t>−</m:t>
                          </m:r>
                        </m:sup>
                      </m:sSup>
                      <m:r>
                        <a:rPr lang="de-CH" sz="1200" b="0" i="1" smtClean="0">
                          <a:latin typeface="Cambria Math"/>
                        </a:rPr>
                        <m:t>=(</m:t>
                      </m:r>
                      <m:d>
                        <m:dPr>
                          <m:begChr m:val=""/>
                          <m:endChr m:val="⟩"/>
                          <m:ctrlPr>
                            <a:rPr lang="de-CH" sz="1200" i="1">
                              <a:latin typeface="Cambria Math"/>
                            </a:rPr>
                          </m:ctrlPr>
                        </m:dPr>
                        <m:e>
                          <m:r>
                            <a:rPr lang="de-CH" sz="1200" i="1">
                              <a:latin typeface="Cambria Math"/>
                            </a:rPr>
                            <m:t>|0</m:t>
                          </m:r>
                          <m:r>
                            <a:rPr lang="de-CH" sz="1200" b="0" i="1" smtClean="0">
                              <a:latin typeface="Cambria Math"/>
                            </a:rPr>
                            <m:t>1</m:t>
                          </m:r>
                        </m:e>
                      </m:d>
                      <m:r>
                        <a:rPr lang="de-CH" sz="1200" b="0" i="1" smtClean="0">
                          <a:latin typeface="Cambria Math"/>
                        </a:rPr>
                        <m:t>−</m:t>
                      </m:r>
                      <m:d>
                        <m:dPr>
                          <m:begChr m:val=""/>
                          <m:endChr m:val="⟩"/>
                          <m:ctrlPr>
                            <a:rPr lang="de-CH" sz="1200" i="1">
                              <a:latin typeface="Cambria Math"/>
                            </a:rPr>
                          </m:ctrlPr>
                        </m:dPr>
                        <m:e>
                          <m:r>
                            <a:rPr lang="de-CH" sz="1200" i="1">
                              <a:latin typeface="Cambria Math"/>
                            </a:rPr>
                            <m:t>|</m:t>
                          </m:r>
                          <m:r>
                            <a:rPr lang="de-CH" sz="1200" b="0" i="1" smtClean="0">
                              <a:latin typeface="Cambria Math"/>
                            </a:rPr>
                            <m:t>1</m:t>
                          </m:r>
                          <m:r>
                            <a:rPr lang="de-CH" sz="1200" i="1">
                              <a:latin typeface="Cambria Math"/>
                            </a:rPr>
                            <m:t>0</m:t>
                          </m:r>
                        </m:e>
                      </m:d>
                      <m:r>
                        <a:rPr lang="de-CH" sz="1200" b="0" i="1" smtClean="0">
                          <a:latin typeface="Cambria Math"/>
                        </a:rPr>
                        <m:t>)</m:t>
                      </m:r>
                    </m:oMath>
                  </m:oMathPara>
                </a14:m>
                <a:endParaRPr lang="en-US" sz="120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5118512" y="3075805"/>
                <a:ext cx="1492845" cy="276999"/>
              </a:xfrm>
              <a:prstGeom prst="rect">
                <a:avLst/>
              </a:prstGeom>
              <a:blipFill rotWithShape="1">
                <a:blip r:embed="rId4"/>
                <a:stretch>
                  <a:fillRect t="-100000" r="-14694" b="-16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6871444" y="1635646"/>
                <a:ext cx="149098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sz="1200" b="0" i="1" smtClean="0">
                              <a:latin typeface="Cambria Math"/>
                            </a:rPr>
                          </m:ctrlPr>
                        </m:sSupPr>
                        <m:e>
                          <m:r>
                            <m:rPr>
                              <m:sty m:val="p"/>
                            </m:rPr>
                            <a:rPr lang="de-CH" sz="1200" b="0" i="0" smtClean="0">
                              <a:latin typeface="Cambria Math"/>
                            </a:rPr>
                            <m:t>Φ</m:t>
                          </m:r>
                        </m:e>
                        <m:sup>
                          <m:r>
                            <a:rPr lang="de-CH" sz="1200" b="0" i="1" smtClean="0">
                              <a:latin typeface="Cambria Math"/>
                            </a:rPr>
                            <m:t>+</m:t>
                          </m:r>
                        </m:sup>
                      </m:sSup>
                      <m:r>
                        <a:rPr lang="de-CH" sz="1200" b="0" i="1" smtClean="0">
                          <a:latin typeface="Cambria Math"/>
                        </a:rPr>
                        <m:t>=(</m:t>
                      </m:r>
                      <m:d>
                        <m:dPr>
                          <m:begChr m:val=""/>
                          <m:endChr m:val="⟩"/>
                          <m:ctrlPr>
                            <a:rPr lang="de-CH" sz="1200" i="1">
                              <a:latin typeface="Cambria Math"/>
                            </a:rPr>
                          </m:ctrlPr>
                        </m:dPr>
                        <m:e>
                          <m:r>
                            <a:rPr lang="de-CH" sz="1200" i="1">
                              <a:latin typeface="Cambria Math"/>
                            </a:rPr>
                            <m:t>|0</m:t>
                          </m:r>
                          <m:r>
                            <a:rPr lang="de-CH" sz="1200" b="0" i="1" smtClean="0">
                              <a:latin typeface="Cambria Math"/>
                            </a:rPr>
                            <m:t>0</m:t>
                          </m:r>
                        </m:e>
                      </m:d>
                      <m:r>
                        <a:rPr lang="de-CH" sz="1200" b="0" i="1" smtClean="0">
                          <a:latin typeface="Cambria Math"/>
                        </a:rPr>
                        <m:t>+</m:t>
                      </m:r>
                      <m:d>
                        <m:dPr>
                          <m:begChr m:val=""/>
                          <m:endChr m:val="⟩"/>
                          <m:ctrlPr>
                            <a:rPr lang="de-CH" sz="1200" i="1" smtClean="0">
                              <a:latin typeface="Cambria Math"/>
                            </a:rPr>
                          </m:ctrlPr>
                        </m:dPr>
                        <m:e>
                          <m:r>
                            <a:rPr lang="de-CH" sz="1200" i="1">
                              <a:latin typeface="Cambria Math"/>
                            </a:rPr>
                            <m:t>|</m:t>
                          </m:r>
                          <m:r>
                            <a:rPr lang="de-CH" sz="1200" b="0" i="1" smtClean="0">
                              <a:latin typeface="Cambria Math"/>
                            </a:rPr>
                            <m:t>11</m:t>
                          </m:r>
                        </m:e>
                      </m:d>
                      <m:r>
                        <a:rPr lang="de-CH" sz="1200" b="0" i="1" smtClean="0">
                          <a:latin typeface="Cambria Math"/>
                        </a:rPr>
                        <m:t>)</m:t>
                      </m:r>
                    </m:oMath>
                  </m:oMathPara>
                </a14:m>
                <a:endParaRPr lang="en-US" sz="12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a:off x="6871444" y="1635646"/>
                <a:ext cx="1490986" cy="276999"/>
              </a:xfrm>
              <a:prstGeom prst="rect">
                <a:avLst/>
              </a:prstGeom>
              <a:blipFill rotWithShape="1">
                <a:blip r:embed="rId5"/>
                <a:stretch>
                  <a:fillRect t="-97826" r="-15102" b="-1543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6846704" y="3075805"/>
                <a:ext cx="1490986"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de-CH" sz="1200" b="0" i="1" smtClean="0">
                              <a:latin typeface="Cambria Math"/>
                            </a:rPr>
                          </m:ctrlPr>
                        </m:sSupPr>
                        <m:e>
                          <m:r>
                            <m:rPr>
                              <m:sty m:val="p"/>
                            </m:rPr>
                            <a:rPr lang="de-CH" sz="1200" b="0" i="0" smtClean="0">
                              <a:latin typeface="Cambria Math"/>
                            </a:rPr>
                            <m:t>Φ</m:t>
                          </m:r>
                        </m:e>
                        <m:sup>
                          <m:r>
                            <a:rPr lang="de-CH" sz="1200" b="0" i="1" smtClean="0">
                              <a:latin typeface="Cambria Math"/>
                            </a:rPr>
                            <m:t>−</m:t>
                          </m:r>
                        </m:sup>
                      </m:sSup>
                      <m:r>
                        <a:rPr lang="de-CH" sz="1200" b="0" i="1" smtClean="0">
                          <a:latin typeface="Cambria Math"/>
                        </a:rPr>
                        <m:t>=(</m:t>
                      </m:r>
                      <m:d>
                        <m:dPr>
                          <m:begChr m:val=""/>
                          <m:endChr m:val="⟩"/>
                          <m:ctrlPr>
                            <a:rPr lang="de-CH" sz="1200" i="1">
                              <a:latin typeface="Cambria Math"/>
                            </a:rPr>
                          </m:ctrlPr>
                        </m:dPr>
                        <m:e>
                          <m:r>
                            <a:rPr lang="de-CH" sz="1200" i="1">
                              <a:latin typeface="Cambria Math"/>
                            </a:rPr>
                            <m:t>|0</m:t>
                          </m:r>
                          <m:r>
                            <a:rPr lang="de-CH" sz="1200" b="0" i="1" smtClean="0">
                              <a:latin typeface="Cambria Math"/>
                            </a:rPr>
                            <m:t>0</m:t>
                          </m:r>
                        </m:e>
                      </m:d>
                      <m:r>
                        <a:rPr lang="de-CH" sz="1200" b="0" i="1" smtClean="0">
                          <a:latin typeface="Cambria Math"/>
                        </a:rPr>
                        <m:t>−</m:t>
                      </m:r>
                      <m:d>
                        <m:dPr>
                          <m:begChr m:val=""/>
                          <m:endChr m:val="⟩"/>
                          <m:ctrlPr>
                            <a:rPr lang="de-CH" sz="1200" i="1" smtClean="0">
                              <a:latin typeface="Cambria Math"/>
                            </a:rPr>
                          </m:ctrlPr>
                        </m:dPr>
                        <m:e>
                          <m:r>
                            <a:rPr lang="de-CH" sz="1200" i="1">
                              <a:latin typeface="Cambria Math"/>
                            </a:rPr>
                            <m:t>|</m:t>
                          </m:r>
                          <m:r>
                            <a:rPr lang="de-CH" sz="1200" b="0" i="1" smtClean="0">
                              <a:latin typeface="Cambria Math"/>
                            </a:rPr>
                            <m:t>11</m:t>
                          </m:r>
                        </m:e>
                      </m:d>
                      <m:r>
                        <a:rPr lang="de-CH" sz="1200" b="0" i="1" smtClean="0">
                          <a:latin typeface="Cambria Math"/>
                        </a:rPr>
                        <m:t>)</m:t>
                      </m:r>
                    </m:oMath>
                  </m:oMathPara>
                </a14:m>
                <a:endParaRPr lang="en-US" sz="12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6846704" y="3075805"/>
                <a:ext cx="1490986" cy="276999"/>
              </a:xfrm>
              <a:prstGeom prst="rect">
                <a:avLst/>
              </a:prstGeom>
              <a:blipFill rotWithShape="1">
                <a:blip r:embed="rId6"/>
                <a:stretch>
                  <a:fillRect t="-100000" r="-15102" b="-16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p:cNvSpPr txBox="1"/>
              <p:nvPr/>
            </p:nvSpPr>
            <p:spPr>
              <a:xfrm>
                <a:off x="368197" y="985002"/>
                <a:ext cx="3801888" cy="2281394"/>
              </a:xfrm>
              <a:prstGeom prst="rect">
                <a:avLst/>
              </a:prstGeom>
              <a:noFill/>
            </p:spPr>
            <p:txBody>
              <a:bodyPr wrap="square" rtlCol="0">
                <a:spAutoFit/>
              </a:bodyPr>
              <a:lstStyle/>
              <a:p>
                <a:r>
                  <a:rPr lang="de-CH" sz="1400" dirty="0" smtClean="0"/>
                  <a:t>Control phase-gates </a:t>
                </a:r>
                <a14:m>
                  <m:oMath xmlns:m="http://schemas.openxmlformats.org/officeDocument/2006/math">
                    <m:r>
                      <a:rPr lang="de-CH" sz="1400" i="1">
                        <a:latin typeface="Cambria Math"/>
                      </a:rPr>
                      <m:t>𝐶</m:t>
                    </m:r>
                    <m:sSub>
                      <m:sSubPr>
                        <m:ctrlPr>
                          <a:rPr lang="de-CH" sz="1400" i="1">
                            <a:latin typeface="Cambria Math"/>
                          </a:rPr>
                        </m:ctrlPr>
                      </m:sSubPr>
                      <m:e>
                        <m:r>
                          <a:rPr lang="de-CH" sz="1400" i="1">
                            <a:latin typeface="Cambria Math"/>
                          </a:rPr>
                          <m:t>𝑍</m:t>
                        </m:r>
                      </m:e>
                      <m:sub>
                        <m:r>
                          <a:rPr lang="de-CH" sz="1400" i="1">
                            <a:latin typeface="Cambria Math"/>
                          </a:rPr>
                          <m:t>𝑖𝑗</m:t>
                        </m:r>
                      </m:sub>
                    </m:sSub>
                    <m:r>
                      <a:rPr lang="de-CH" sz="1400" i="1">
                        <a:latin typeface="Cambria Math"/>
                      </a:rPr>
                      <m:t> </m:t>
                    </m:r>
                  </m:oMath>
                </a14:m>
                <a:r>
                  <a:rPr lang="de-CH" sz="1400" dirty="0" smtClean="0"/>
                  <a:t> to entangle qubits</a:t>
                </a:r>
              </a:p>
              <a:p>
                <a:endParaRPr lang="de-CH" sz="1400" dirty="0" smtClean="0"/>
              </a:p>
              <a:p>
                <a:pPr marL="342900" indent="-342900">
                  <a:buAutoNum type="arabicPeriod"/>
                </a:pPr>
                <a:r>
                  <a:rPr lang="de-CH" sz="1400" dirty="0" smtClean="0"/>
                  <a:t>Preparation of Bell states:</a:t>
                </a:r>
                <a:endParaRPr lang="de-CH" sz="1400" dirty="0"/>
              </a:p>
              <a:p>
                <a:pPr lvl="1"/>
                <a14:m>
                  <m:oMath xmlns:m="http://schemas.openxmlformats.org/officeDocument/2006/math">
                    <m:r>
                      <a:rPr lang="de-CH" sz="1400" b="0" i="1" smtClean="0">
                        <a:latin typeface="Cambria Math"/>
                      </a:rPr>
                      <m:t>𝑌</m:t>
                    </m:r>
                  </m:oMath>
                </a14:m>
                <a:r>
                  <a:rPr lang="en-US" sz="1400" dirty="0" smtClean="0"/>
                  <a:t> and </a:t>
                </a:r>
                <a14:m>
                  <m:oMath xmlns:m="http://schemas.openxmlformats.org/officeDocument/2006/math">
                    <m:r>
                      <a:rPr lang="de-CH" sz="1400" b="0" i="1" smtClean="0">
                        <a:latin typeface="Cambria Math"/>
                      </a:rPr>
                      <m:t>𝐷𝐶</m:t>
                    </m:r>
                    <m:sSub>
                      <m:sSubPr>
                        <m:ctrlPr>
                          <a:rPr lang="de-CH" sz="1400" b="0" i="1" smtClean="0">
                            <a:latin typeface="Cambria Math"/>
                          </a:rPr>
                        </m:ctrlPr>
                      </m:sSubPr>
                      <m:e>
                        <m:r>
                          <a:rPr lang="de-CH" sz="1400" b="0" i="1" smtClean="0">
                            <a:latin typeface="Cambria Math"/>
                          </a:rPr>
                          <m:t>𝑍</m:t>
                        </m:r>
                      </m:e>
                      <m:sub>
                        <m:r>
                          <a:rPr lang="de-CH" sz="1400" b="0" i="1" smtClean="0">
                            <a:latin typeface="Cambria Math"/>
                          </a:rPr>
                          <m:t>𝑖𝑗</m:t>
                        </m:r>
                      </m:sub>
                    </m:sSub>
                  </m:oMath>
                </a14:m>
                <a:r>
                  <a:rPr lang="en-US" sz="1400" dirty="0" smtClean="0"/>
                  <a:t> gates</a:t>
                </a:r>
                <a:br>
                  <a:rPr lang="en-US" sz="1400" dirty="0" smtClean="0"/>
                </a:br>
                <a:endParaRPr lang="en-US" sz="1400" dirty="0" smtClean="0"/>
              </a:p>
              <a:p>
                <a:pPr marL="342900" indent="-342900">
                  <a:buFont typeface="+mj-lt"/>
                  <a:buAutoNum type="arabicPeriod"/>
                </a:pPr>
                <a:r>
                  <a:rPr lang="de-CH" sz="1400" dirty="0" smtClean="0"/>
                  <a:t>Tomography:</a:t>
                </a:r>
              </a:p>
              <a:p>
                <a:pPr lvl="1"/>
                <a14:m>
                  <m:oMath xmlns:m="http://schemas.openxmlformats.org/officeDocument/2006/math">
                    <m:r>
                      <a:rPr lang="de-CH" sz="1400" b="0" i="1" smtClean="0">
                        <a:latin typeface="Cambria Math"/>
                      </a:rPr>
                      <m:t>𝐼</m:t>
                    </m:r>
                    <m:r>
                      <a:rPr lang="de-CH" sz="1400" b="0" i="1" smtClean="0">
                        <a:latin typeface="Cambria Math"/>
                      </a:rPr>
                      <m:t>, </m:t>
                    </m:r>
                    <m:r>
                      <a:rPr lang="de-CH" sz="1400" b="0" i="1" smtClean="0">
                        <a:latin typeface="Cambria Math"/>
                      </a:rPr>
                      <m:t>𝑋</m:t>
                    </m:r>
                  </m:oMath>
                </a14:m>
                <a:r>
                  <a:rPr lang="en-US" sz="1400" dirty="0" smtClean="0"/>
                  <a:t> and </a:t>
                </a:r>
                <a14:m>
                  <m:oMath xmlns:m="http://schemas.openxmlformats.org/officeDocument/2006/math">
                    <m:r>
                      <a:rPr lang="de-CH" sz="1400" b="0" i="1" smtClean="0">
                        <a:latin typeface="Cambria Math"/>
                      </a:rPr>
                      <m:t>𝑌</m:t>
                    </m:r>
                  </m:oMath>
                </a14:m>
                <a:r>
                  <a:rPr lang="en-US" sz="1400" dirty="0" smtClean="0"/>
                  <a:t> “pre-rotation” before read out</a:t>
                </a:r>
              </a:p>
              <a:p>
                <a:pPr lvl="1"/>
                <a:r>
                  <a:rPr lang="de-CH" sz="1400" dirty="0" smtClean="0">
                    <a:sym typeface="Wingdings" panose="05000000000000000000" pitchFamily="2" charset="2"/>
                  </a:rPr>
                  <a:t> Reconstructed density matrices using maximal likelihood estimates for the Bell-states</a:t>
                </a:r>
                <a:endParaRPr lang="en-US" sz="1400" dirty="0" smtClean="0"/>
              </a:p>
            </p:txBody>
          </p:sp>
        </mc:Choice>
        <mc:Fallback>
          <p:sp>
            <p:nvSpPr>
              <p:cNvPr id="5" name="TextBox 4"/>
              <p:cNvSpPr txBox="1">
                <a:spLocks noRot="1" noChangeAspect="1" noMove="1" noResize="1" noEditPoints="1" noAdjustHandles="1" noChangeArrowheads="1" noChangeShapeType="1" noTextEdit="1"/>
              </p:cNvSpPr>
              <p:nvPr/>
            </p:nvSpPr>
            <p:spPr>
              <a:xfrm>
                <a:off x="368197" y="985002"/>
                <a:ext cx="3801888" cy="2281394"/>
              </a:xfrm>
              <a:prstGeom prst="rect">
                <a:avLst/>
              </a:prstGeom>
              <a:blipFill rotWithShape="1">
                <a:blip r:embed="rId7"/>
                <a:stretch>
                  <a:fillRect l="-481" b="-187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p:cNvSpPr txBox="1"/>
              <p:nvPr/>
            </p:nvSpPr>
            <p:spPr>
              <a:xfrm>
                <a:off x="368197" y="3291830"/>
                <a:ext cx="4096571" cy="523220"/>
              </a:xfrm>
              <a:prstGeom prst="rect">
                <a:avLst/>
              </a:prstGeom>
              <a:noFill/>
            </p:spPr>
            <p:txBody>
              <a:bodyPr wrap="none" rtlCol="0">
                <a:spAutoFit/>
              </a:bodyPr>
              <a:lstStyle/>
              <a:p>
                <a:r>
                  <a:rPr lang="de-CH" sz="1400" dirty="0" smtClean="0"/>
                  <a:t>State fidelities </a:t>
                </a:r>
                <a14:m>
                  <m:oMath xmlns:m="http://schemas.openxmlformats.org/officeDocument/2006/math">
                    <m:r>
                      <a:rPr lang="de-CH" sz="1400" b="0" i="1" smtClean="0">
                        <a:latin typeface="Cambria Math"/>
                      </a:rPr>
                      <m:t>~ 85−89%</m:t>
                    </m:r>
                  </m:oMath>
                </a14:m>
                <a:endParaRPr lang="en-US" sz="1400" dirty="0" smtClean="0"/>
              </a:p>
              <a:p>
                <a:r>
                  <a:rPr lang="de-CH" sz="1400" dirty="0" smtClean="0"/>
                  <a:t>Concurrences  </a:t>
                </a:r>
                <a14:m>
                  <m:oMath xmlns:m="http://schemas.openxmlformats.org/officeDocument/2006/math">
                    <m:r>
                      <a:rPr lang="de-CH" sz="1400" i="1">
                        <a:latin typeface="Cambria Math"/>
                      </a:rPr>
                      <m:t>~</m:t>
                    </m:r>
                    <m:r>
                      <a:rPr lang="de-CH" sz="1400" b="0" i="1" smtClean="0">
                        <a:latin typeface="Cambria Math"/>
                      </a:rPr>
                      <m:t> 73</m:t>
                    </m:r>
                    <m:r>
                      <a:rPr lang="de-CH" sz="1400" i="1">
                        <a:latin typeface="Cambria Math"/>
                      </a:rPr>
                      <m:t>−</m:t>
                    </m:r>
                    <m:r>
                      <a:rPr lang="de-CH" sz="1400" b="0" i="1" smtClean="0">
                        <a:latin typeface="Cambria Math"/>
                      </a:rPr>
                      <m:t>82</m:t>
                    </m:r>
                    <m:r>
                      <a:rPr lang="de-CH" sz="1400" i="1">
                        <a:latin typeface="Cambria Math"/>
                      </a:rPr>
                      <m:t>%</m:t>
                    </m:r>
                  </m:oMath>
                </a14:m>
                <a:r>
                  <a:rPr lang="en-US" sz="1400" dirty="0" smtClean="0"/>
                  <a:t> </a:t>
                </a:r>
                <a:r>
                  <a:rPr lang="en-US" sz="1200" dirty="0" smtClean="0"/>
                  <a:t>(100% = maximal entangled)*</a:t>
                </a:r>
                <a:endParaRPr lang="en-US" sz="1200" dirty="0"/>
              </a:p>
            </p:txBody>
          </p:sp>
        </mc:Choice>
        <mc:Fallback>
          <p:sp>
            <p:nvSpPr>
              <p:cNvPr id="9" name="TextBox 8"/>
              <p:cNvSpPr txBox="1">
                <a:spLocks noRot="1" noChangeAspect="1" noMove="1" noResize="1" noEditPoints="1" noAdjustHandles="1" noChangeArrowheads="1" noChangeShapeType="1" noTextEdit="1"/>
              </p:cNvSpPr>
              <p:nvPr/>
            </p:nvSpPr>
            <p:spPr>
              <a:xfrm>
                <a:off x="368197" y="3291830"/>
                <a:ext cx="4096571" cy="523220"/>
              </a:xfrm>
              <a:prstGeom prst="rect">
                <a:avLst/>
              </a:prstGeom>
              <a:blipFill rotWithShape="1">
                <a:blip r:embed="rId8"/>
                <a:stretch>
                  <a:fillRect l="-298" t="-1163" b="-10465"/>
                </a:stretch>
              </a:blipFill>
            </p:spPr>
            <p:txBody>
              <a:bodyPr/>
              <a:lstStyle/>
              <a:p>
                <a:r>
                  <a:rPr lang="en-US">
                    <a:noFill/>
                  </a:rPr>
                  <a:t> </a:t>
                </a:r>
              </a:p>
            </p:txBody>
          </p:sp>
        </mc:Fallback>
      </mc:AlternateContent>
      <p:sp>
        <p:nvSpPr>
          <p:cNvPr id="10" name="TextBox 9"/>
          <p:cNvSpPr txBox="1"/>
          <p:nvPr/>
        </p:nvSpPr>
        <p:spPr>
          <a:xfrm>
            <a:off x="157044" y="4659982"/>
            <a:ext cx="8820472" cy="430887"/>
          </a:xfrm>
          <a:prstGeom prst="rect">
            <a:avLst/>
          </a:prstGeom>
          <a:noFill/>
        </p:spPr>
        <p:txBody>
          <a:bodyPr wrap="square" rtlCol="0">
            <a:spAutoFit/>
          </a:bodyPr>
          <a:lstStyle/>
          <a:p>
            <a:r>
              <a:rPr lang="de-CH" sz="1100" dirty="0" smtClean="0"/>
              <a:t>Superconducting qubits: e.g. F=</a:t>
            </a:r>
            <a:r>
              <a:rPr lang="en-US" sz="1100" dirty="0" smtClean="0"/>
              <a:t>93-95% C=87-90%</a:t>
            </a:r>
            <a:br>
              <a:rPr lang="en-US" sz="1100" dirty="0" smtClean="0"/>
            </a:br>
            <a:r>
              <a:rPr lang="en-US" sz="1100" dirty="0" smtClean="0"/>
              <a:t>Chao Song </a:t>
            </a:r>
            <a:r>
              <a:rPr lang="en-US" sz="1100" i="1" dirty="0" smtClean="0"/>
              <a:t>et al.</a:t>
            </a:r>
            <a:r>
              <a:rPr lang="en-US" sz="1100" dirty="0" smtClean="0"/>
              <a:t>, </a:t>
            </a:r>
            <a:r>
              <a:rPr lang="en-US" sz="1100" dirty="0"/>
              <a:t>10-Qubit Entanglement and Parallel Logic Operations with a Superconducting </a:t>
            </a:r>
            <a:r>
              <a:rPr lang="en-US" sz="1100" dirty="0" smtClean="0"/>
              <a:t>Circuit, PRL 119 (2017)</a:t>
            </a:r>
          </a:p>
        </p:txBody>
      </p:sp>
      <p:sp>
        <p:nvSpPr>
          <p:cNvPr id="11" name="Slide Number Placeholder 10"/>
          <p:cNvSpPr>
            <a:spLocks noGrp="1"/>
          </p:cNvSpPr>
          <p:nvPr>
            <p:ph type="sldNum" sz="quarter" idx="12"/>
          </p:nvPr>
        </p:nvSpPr>
        <p:spPr/>
        <p:txBody>
          <a:bodyPr/>
          <a:lstStyle/>
          <a:p>
            <a:fld id="{09A8C1AC-ED23-40A4-8DE0-5D45F1B566F9}" type="slidenum">
              <a:rPr lang="en-US" smtClean="0"/>
              <a:t>14</a:t>
            </a:fld>
            <a:endParaRPr lang="en-US"/>
          </a:p>
        </p:txBody>
      </p:sp>
    </p:spTree>
    <p:extLst>
      <p:ext uri="{BB962C8B-B14F-4D97-AF65-F5344CB8AC3E}">
        <p14:creationId xmlns:p14="http://schemas.microsoft.com/office/powerpoint/2010/main" val="1143156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r-CH" dirty="0" smtClean="0"/>
              <a:t>Deutsch-</a:t>
            </a:r>
            <a:r>
              <a:rPr lang="fr-CH" dirty="0" err="1" smtClean="0"/>
              <a:t>Josza</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91440" y="2033334"/>
                <a:ext cx="1971502" cy="1815882"/>
              </a:xfrm>
              <a:prstGeom prst="rect">
                <a:avLst/>
              </a:prstGeom>
              <a:noFill/>
            </p:spPr>
            <p:txBody>
              <a:bodyPr wrap="none" rtlCol="0">
                <a:spAutoFit/>
              </a:bodyPr>
              <a:lstStyle/>
              <a:p>
                <a:pPr algn="ctr"/>
                <a:r>
                  <a:rPr lang="fr-CH" sz="1400" b="1" dirty="0" smtClean="0">
                    <a:latin typeface="Cambria Math"/>
                  </a:rPr>
                  <a:t>Constant </a:t>
                </a:r>
                <a:r>
                  <a:rPr lang="fr-CH" sz="1400" b="1" dirty="0" err="1" smtClean="0">
                    <a:latin typeface="Cambria Math"/>
                  </a:rPr>
                  <a:t>function</a:t>
                </a:r>
                <a:endParaRPr lang="fr-CH" sz="1400" b="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fr-CH" sz="1400" b="0" i="1" smtClean="0">
                              <a:latin typeface="Cambria Math"/>
                            </a:rPr>
                          </m:ctrlPr>
                        </m:sSubPr>
                        <m:e>
                          <m:r>
                            <a:rPr lang="fr-CH" sz="1400" b="0" i="1" smtClean="0">
                              <a:latin typeface="Cambria Math"/>
                            </a:rPr>
                            <m:t>𝑓</m:t>
                          </m:r>
                        </m:e>
                        <m:sub>
                          <m:r>
                            <a:rPr lang="fr-CH" sz="1400" b="0" i="1" smtClean="0">
                              <a:latin typeface="Cambria Math"/>
                            </a:rPr>
                            <m:t>1</m:t>
                          </m:r>
                        </m:sub>
                      </m:sSub>
                      <m:d>
                        <m:dPr>
                          <m:ctrlPr>
                            <a:rPr lang="fr-CH" sz="1400" b="0" i="1" smtClean="0">
                              <a:latin typeface="Cambria Math"/>
                            </a:rPr>
                          </m:ctrlPr>
                        </m:dPr>
                        <m:e>
                          <m:r>
                            <a:rPr lang="fr-CH" sz="1400" b="0" i="1" smtClean="0">
                              <a:latin typeface="Cambria Math"/>
                            </a:rPr>
                            <m:t>0</m:t>
                          </m:r>
                        </m:e>
                      </m:d>
                      <m:r>
                        <a:rPr lang="fr-CH" sz="1400" b="0" i="1" smtClean="0">
                          <a:latin typeface="Cambria Math"/>
                        </a:rPr>
                        <m:t>=</m:t>
                      </m:r>
                      <m:sSub>
                        <m:sSubPr>
                          <m:ctrlPr>
                            <a:rPr lang="fr-CH" sz="1400" b="0" i="1" smtClean="0">
                              <a:latin typeface="Cambria Math"/>
                            </a:rPr>
                          </m:ctrlPr>
                        </m:sSubPr>
                        <m:e>
                          <m:r>
                            <a:rPr lang="fr-CH" sz="1400" b="0" i="1" smtClean="0">
                              <a:latin typeface="Cambria Math"/>
                            </a:rPr>
                            <m:t>𝑓</m:t>
                          </m:r>
                        </m:e>
                        <m:sub>
                          <m:r>
                            <a:rPr lang="fr-CH" sz="1400" b="0" i="1" smtClean="0">
                              <a:latin typeface="Cambria Math"/>
                            </a:rPr>
                            <m:t>1</m:t>
                          </m:r>
                        </m:sub>
                      </m:sSub>
                      <m:d>
                        <m:dPr>
                          <m:ctrlPr>
                            <a:rPr lang="fr-CH" sz="1400" b="0" i="1" smtClean="0">
                              <a:latin typeface="Cambria Math"/>
                            </a:rPr>
                          </m:ctrlPr>
                        </m:dPr>
                        <m:e>
                          <m:r>
                            <a:rPr lang="fr-CH" sz="1400" b="0" i="1" smtClean="0">
                              <a:latin typeface="Cambria Math"/>
                            </a:rPr>
                            <m:t>1</m:t>
                          </m:r>
                        </m:e>
                      </m:d>
                      <m:r>
                        <a:rPr lang="fr-CH" sz="1400" b="0" i="1" smtClean="0">
                          <a:latin typeface="Cambria Math"/>
                        </a:rPr>
                        <m:t>=0</m:t>
                      </m:r>
                    </m:oMath>
                    <m:oMath xmlns:m="http://schemas.openxmlformats.org/officeDocument/2006/math">
                      <m:sSub>
                        <m:sSubPr>
                          <m:ctrlPr>
                            <a:rPr lang="fr-CH" sz="1400" b="0" i="1" smtClean="0">
                              <a:latin typeface="Cambria Math"/>
                            </a:rPr>
                          </m:ctrlPr>
                        </m:sSubPr>
                        <m:e>
                          <m:r>
                            <a:rPr lang="fr-CH" sz="1400" b="0" i="1" smtClean="0">
                              <a:latin typeface="Cambria Math"/>
                            </a:rPr>
                            <m:t>𝑓</m:t>
                          </m:r>
                        </m:e>
                        <m:sub>
                          <m:r>
                            <a:rPr lang="fr-CH" sz="1400" b="0" i="1" smtClean="0">
                              <a:latin typeface="Cambria Math"/>
                            </a:rPr>
                            <m:t>2</m:t>
                          </m:r>
                        </m:sub>
                      </m:sSub>
                      <m:d>
                        <m:dPr>
                          <m:ctrlPr>
                            <a:rPr lang="fr-CH" sz="1400" b="0" i="1" smtClean="0">
                              <a:latin typeface="Cambria Math"/>
                            </a:rPr>
                          </m:ctrlPr>
                        </m:dPr>
                        <m:e>
                          <m:r>
                            <a:rPr lang="fr-CH" sz="1400" b="0" i="1" smtClean="0">
                              <a:latin typeface="Cambria Math"/>
                            </a:rPr>
                            <m:t>0</m:t>
                          </m:r>
                        </m:e>
                      </m:d>
                      <m:r>
                        <a:rPr lang="fr-CH" sz="1400" b="0" i="1" smtClean="0">
                          <a:latin typeface="Cambria Math"/>
                        </a:rPr>
                        <m:t>=</m:t>
                      </m:r>
                      <m:sSub>
                        <m:sSubPr>
                          <m:ctrlPr>
                            <a:rPr lang="fr-CH" sz="1400" b="0" i="1" smtClean="0">
                              <a:latin typeface="Cambria Math"/>
                            </a:rPr>
                          </m:ctrlPr>
                        </m:sSubPr>
                        <m:e>
                          <m:r>
                            <a:rPr lang="fr-CH" sz="1400" b="0" i="1" smtClean="0">
                              <a:latin typeface="Cambria Math"/>
                            </a:rPr>
                            <m:t>𝑓</m:t>
                          </m:r>
                        </m:e>
                        <m:sub>
                          <m:r>
                            <a:rPr lang="fr-CH" sz="1400" b="0" i="1" smtClean="0">
                              <a:latin typeface="Cambria Math"/>
                            </a:rPr>
                            <m:t>2</m:t>
                          </m:r>
                        </m:sub>
                      </m:sSub>
                      <m:d>
                        <m:dPr>
                          <m:ctrlPr>
                            <a:rPr lang="fr-CH" sz="1400" b="0" i="1" smtClean="0">
                              <a:latin typeface="Cambria Math"/>
                            </a:rPr>
                          </m:ctrlPr>
                        </m:dPr>
                        <m:e>
                          <m:r>
                            <a:rPr lang="fr-CH" sz="1400" b="0" i="1" smtClean="0">
                              <a:latin typeface="Cambria Math"/>
                            </a:rPr>
                            <m:t>1</m:t>
                          </m:r>
                        </m:e>
                      </m:d>
                      <m:r>
                        <a:rPr lang="fr-CH" sz="1400" b="0" i="1" smtClean="0">
                          <a:latin typeface="Cambria Math"/>
                        </a:rPr>
                        <m:t>=0</m:t>
                      </m:r>
                    </m:oMath>
                  </m:oMathPara>
                </a14:m>
                <a:r>
                  <a:rPr lang="fr-CH" sz="1400" dirty="0" smtClean="0"/>
                  <a:t/>
                </a:r>
                <a:br>
                  <a:rPr lang="fr-CH" sz="1400" dirty="0" smtClean="0"/>
                </a:br>
                <a:endParaRPr lang="en-US" sz="1400" dirty="0" smtClean="0"/>
              </a:p>
              <a:p>
                <a:pPr algn="ctr"/>
                <a:r>
                  <a:rPr lang="fr-CH" sz="1400" b="1" dirty="0" err="1" smtClean="0"/>
                  <a:t>Balanced</a:t>
                </a:r>
                <a:r>
                  <a:rPr lang="fr-CH" sz="1400" b="1" dirty="0" smtClean="0"/>
                  <a:t> </a:t>
                </a:r>
                <a:r>
                  <a:rPr lang="fr-CH" sz="1400" b="1" dirty="0" err="1" smtClean="0"/>
                  <a:t>function</a:t>
                </a:r>
                <a:endParaRPr lang="fr-CH" sz="1400" b="1" dirty="0"/>
              </a:p>
              <a:p>
                <a:pPr/>
                <a14:m>
                  <m:oMathPara xmlns:m="http://schemas.openxmlformats.org/officeDocument/2006/math">
                    <m:oMathParaPr>
                      <m:jc m:val="centerGroup"/>
                    </m:oMathParaPr>
                    <m:oMath xmlns:m="http://schemas.openxmlformats.org/officeDocument/2006/math">
                      <m:sSub>
                        <m:sSubPr>
                          <m:ctrlPr>
                            <a:rPr lang="fr-CH" sz="1400" b="0" i="1" smtClean="0">
                              <a:latin typeface="Cambria Math"/>
                            </a:rPr>
                          </m:ctrlPr>
                        </m:sSubPr>
                        <m:e>
                          <m:r>
                            <a:rPr lang="fr-CH" sz="1400" b="0" i="1" smtClean="0">
                              <a:latin typeface="Cambria Math"/>
                            </a:rPr>
                            <m:t>𝑓</m:t>
                          </m:r>
                        </m:e>
                        <m:sub>
                          <m:r>
                            <a:rPr lang="fr-CH" sz="1400" b="0" i="1" smtClean="0">
                              <a:latin typeface="Cambria Math"/>
                            </a:rPr>
                            <m:t>3</m:t>
                          </m:r>
                        </m:sub>
                      </m:sSub>
                      <m:d>
                        <m:dPr>
                          <m:ctrlPr>
                            <a:rPr lang="fr-CH" sz="1400" b="0" i="1" smtClean="0">
                              <a:latin typeface="Cambria Math"/>
                            </a:rPr>
                          </m:ctrlPr>
                        </m:dPr>
                        <m:e>
                          <m:r>
                            <a:rPr lang="fr-CH" sz="1400" b="0" i="1" smtClean="0">
                              <a:latin typeface="Cambria Math"/>
                            </a:rPr>
                            <m:t>0</m:t>
                          </m:r>
                        </m:e>
                      </m:d>
                      <m:r>
                        <a:rPr lang="fr-CH" sz="1400" b="0" i="1" smtClean="0">
                          <a:latin typeface="Cambria Math"/>
                        </a:rPr>
                        <m:t>=0,</m:t>
                      </m:r>
                      <m:sSub>
                        <m:sSubPr>
                          <m:ctrlPr>
                            <a:rPr lang="fr-CH" sz="1400" b="0" i="1" smtClean="0">
                              <a:latin typeface="Cambria Math"/>
                            </a:rPr>
                          </m:ctrlPr>
                        </m:sSubPr>
                        <m:e>
                          <m:r>
                            <a:rPr lang="fr-CH" sz="1400" b="0" i="1" smtClean="0">
                              <a:latin typeface="Cambria Math"/>
                            </a:rPr>
                            <m:t>𝑓</m:t>
                          </m:r>
                        </m:e>
                        <m:sub>
                          <m:r>
                            <a:rPr lang="fr-CH" sz="1400" b="0" i="1" smtClean="0">
                              <a:latin typeface="Cambria Math"/>
                            </a:rPr>
                            <m:t>3</m:t>
                          </m:r>
                        </m:sub>
                      </m:sSub>
                      <m:d>
                        <m:dPr>
                          <m:ctrlPr>
                            <a:rPr lang="fr-CH" sz="1400" b="0" i="1" smtClean="0">
                              <a:latin typeface="Cambria Math"/>
                            </a:rPr>
                          </m:ctrlPr>
                        </m:dPr>
                        <m:e>
                          <m:r>
                            <a:rPr lang="fr-CH" sz="1400" b="0" i="1" smtClean="0">
                              <a:latin typeface="Cambria Math"/>
                            </a:rPr>
                            <m:t>1</m:t>
                          </m:r>
                        </m:e>
                      </m:d>
                      <m:r>
                        <a:rPr lang="fr-CH" sz="1400" b="0" i="1" smtClean="0">
                          <a:latin typeface="Cambria Math"/>
                        </a:rPr>
                        <m:t>=1</m:t>
                      </m:r>
                    </m:oMath>
                    <m:oMath xmlns:m="http://schemas.openxmlformats.org/officeDocument/2006/math">
                      <m:sSub>
                        <m:sSubPr>
                          <m:ctrlPr>
                            <a:rPr lang="fr-CH" sz="1400" b="0" i="1" smtClean="0">
                              <a:latin typeface="Cambria Math"/>
                            </a:rPr>
                          </m:ctrlPr>
                        </m:sSubPr>
                        <m:e>
                          <m:r>
                            <a:rPr lang="fr-CH" sz="1400" b="0" i="1" smtClean="0">
                              <a:latin typeface="Cambria Math"/>
                            </a:rPr>
                            <m:t>𝑓</m:t>
                          </m:r>
                        </m:e>
                        <m:sub>
                          <m:r>
                            <a:rPr lang="fr-CH" sz="1400" b="0" i="1" smtClean="0">
                              <a:latin typeface="Cambria Math"/>
                            </a:rPr>
                            <m:t>4</m:t>
                          </m:r>
                        </m:sub>
                      </m:sSub>
                      <m:d>
                        <m:dPr>
                          <m:ctrlPr>
                            <a:rPr lang="fr-CH" sz="1400" b="0" i="1" smtClean="0">
                              <a:latin typeface="Cambria Math"/>
                            </a:rPr>
                          </m:ctrlPr>
                        </m:dPr>
                        <m:e>
                          <m:r>
                            <a:rPr lang="fr-CH" sz="1400" b="0" i="1" smtClean="0">
                              <a:latin typeface="Cambria Math"/>
                            </a:rPr>
                            <m:t>0</m:t>
                          </m:r>
                        </m:e>
                      </m:d>
                      <m:r>
                        <a:rPr lang="fr-CH" sz="1400" b="0" i="1" smtClean="0">
                          <a:latin typeface="Cambria Math"/>
                        </a:rPr>
                        <m:t>=1, </m:t>
                      </m:r>
                      <m:sSub>
                        <m:sSubPr>
                          <m:ctrlPr>
                            <a:rPr lang="fr-CH" sz="1400" b="0" i="1" smtClean="0">
                              <a:latin typeface="Cambria Math"/>
                            </a:rPr>
                          </m:ctrlPr>
                        </m:sSubPr>
                        <m:e>
                          <m:r>
                            <a:rPr lang="fr-CH" sz="1400" b="0" i="1" smtClean="0">
                              <a:latin typeface="Cambria Math"/>
                            </a:rPr>
                            <m:t>𝑓</m:t>
                          </m:r>
                        </m:e>
                        <m:sub>
                          <m:r>
                            <a:rPr lang="fr-CH" sz="1400" b="0" i="1" smtClean="0">
                              <a:latin typeface="Cambria Math"/>
                            </a:rPr>
                            <m:t>4</m:t>
                          </m:r>
                        </m:sub>
                      </m:sSub>
                      <m:d>
                        <m:dPr>
                          <m:ctrlPr>
                            <a:rPr lang="fr-CH" sz="1400" b="0" i="1" smtClean="0">
                              <a:latin typeface="Cambria Math"/>
                            </a:rPr>
                          </m:ctrlPr>
                        </m:dPr>
                        <m:e>
                          <m:r>
                            <a:rPr lang="fr-CH" sz="1400" b="0" i="1" smtClean="0">
                              <a:latin typeface="Cambria Math"/>
                            </a:rPr>
                            <m:t>1</m:t>
                          </m:r>
                        </m:e>
                      </m:d>
                      <m:r>
                        <a:rPr lang="fr-CH" sz="1400" b="0" i="1" smtClean="0">
                          <a:latin typeface="Cambria Math"/>
                        </a:rPr>
                        <m:t>=0</m:t>
                      </m:r>
                    </m:oMath>
                  </m:oMathPara>
                </a14:m>
                <a:endParaRPr lang="en-US" sz="1400" dirty="0" smtClean="0"/>
              </a:p>
              <a:p>
                <a:endParaRPr lang="en-US" sz="14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91440" y="2033334"/>
                <a:ext cx="1971502" cy="1815882"/>
              </a:xfrm>
              <a:prstGeom prst="rect">
                <a:avLst/>
              </a:prstGeom>
              <a:blipFill rotWithShape="1">
                <a:blip r:embed="rId2"/>
                <a:stretch>
                  <a:fillRect t="-6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092876" y="2033334"/>
                <a:ext cx="1800200" cy="2034147"/>
              </a:xfrm>
              <a:prstGeom prst="rect">
                <a:avLst/>
              </a:prstGeom>
              <a:noFill/>
            </p:spPr>
            <p:txBody>
              <a:bodyPr wrap="square" rtlCol="0">
                <a:spAutoFit/>
              </a:bodyPr>
              <a:lstStyle/>
              <a:p>
                <a:pPr algn="ctr"/>
                <a:r>
                  <a:rPr lang="fr-CH" sz="1400" b="1" dirty="0" smtClean="0">
                    <a:latin typeface="Cambria Math"/>
                  </a:rPr>
                  <a:t>Qubit </a:t>
                </a:r>
                <a:r>
                  <a:rPr lang="fr-CH" sz="1400" b="1" dirty="0" err="1" smtClean="0">
                    <a:latin typeface="Cambria Math"/>
                  </a:rPr>
                  <a:t>gate</a:t>
                </a:r>
                <a:endParaRPr lang="fr-CH" sz="1400" b="1" dirty="0" smtClean="0">
                  <a:latin typeface="Cambria Math"/>
                </a:endParaRPr>
              </a:p>
              <a:p>
                <a:pPr/>
                <a14:m>
                  <m:oMathPara xmlns:m="http://schemas.openxmlformats.org/officeDocument/2006/math">
                    <m:oMathParaPr>
                      <m:jc m:val="centerGroup"/>
                    </m:oMathParaPr>
                    <m:oMath xmlns:m="http://schemas.openxmlformats.org/officeDocument/2006/math">
                      <m:r>
                        <a:rPr lang="fr-CH" sz="1400" b="0" i="1" smtClean="0">
                          <a:latin typeface="Cambria Math"/>
                        </a:rPr>
                        <m:t>𝐼</m:t>
                      </m:r>
                    </m:oMath>
                    <m:oMath xmlns:m="http://schemas.openxmlformats.org/officeDocument/2006/math">
                      <m:sSubSup>
                        <m:sSubSupPr>
                          <m:ctrlPr>
                            <a:rPr lang="fr-CH" sz="1400" b="0" i="1" smtClean="0">
                              <a:latin typeface="Cambria Math"/>
                            </a:rPr>
                          </m:ctrlPr>
                        </m:sSubSupPr>
                        <m:e>
                          <m:r>
                            <a:rPr lang="fr-CH" sz="1400" b="0" i="1" smtClean="0">
                              <a:latin typeface="Cambria Math"/>
                            </a:rPr>
                            <m:t>𝑋</m:t>
                          </m:r>
                        </m:e>
                        <m:sub>
                          <m:r>
                            <a:rPr lang="fr-CH" sz="1400" b="0" i="1" smtClean="0">
                              <a:latin typeface="Cambria Math"/>
                            </a:rPr>
                            <m:t>2</m:t>
                          </m:r>
                        </m:sub>
                        <m:sup>
                          <m:r>
                            <a:rPr lang="fr-CH" sz="1400" b="0" i="1" smtClean="0">
                              <a:latin typeface="Cambria Math"/>
                            </a:rPr>
                            <m:t>2</m:t>
                          </m:r>
                        </m:sup>
                      </m:sSubSup>
                    </m:oMath>
                  </m:oMathPara>
                </a14:m>
                <a:endParaRPr lang="en-US" sz="1400" dirty="0" smtClean="0"/>
              </a:p>
              <a:p>
                <a:endParaRPr lang="fr-CH" sz="1400" b="1" dirty="0" smtClean="0"/>
              </a:p>
              <a:p>
                <a:endParaRPr lang="fr-CH" sz="1400" b="1" dirty="0" smtClean="0"/>
              </a:p>
              <a:p>
                <a:pPr/>
                <a14:m>
                  <m:oMathPara xmlns:m="http://schemas.openxmlformats.org/officeDocument/2006/math">
                    <m:oMathParaPr>
                      <m:jc m:val="centerGroup"/>
                    </m:oMathParaPr>
                    <m:oMath xmlns:m="http://schemas.openxmlformats.org/officeDocument/2006/math">
                      <m:r>
                        <a:rPr lang="fr-CH" sz="1400" b="0" i="1" smtClean="0">
                          <a:latin typeface="Cambria Math"/>
                        </a:rPr>
                        <m:t>𝐶𝑁𝑂𝑇</m:t>
                      </m:r>
                      <m:r>
                        <a:rPr lang="fr-CH" sz="1400" b="0" i="1" smtClean="0">
                          <a:latin typeface="Cambria Math"/>
                        </a:rPr>
                        <m:t>=</m:t>
                      </m:r>
                      <m:sSub>
                        <m:sSubPr>
                          <m:ctrlPr>
                            <a:rPr lang="fr-CH" sz="1400" b="0" i="1" smtClean="0">
                              <a:latin typeface="Cambria Math"/>
                            </a:rPr>
                          </m:ctrlPr>
                        </m:sSubPr>
                        <m:e>
                          <m:r>
                            <a:rPr lang="fr-CH" sz="1400" b="0" i="1" smtClean="0">
                              <a:latin typeface="Cambria Math"/>
                            </a:rPr>
                            <m:t>𝑌</m:t>
                          </m:r>
                        </m:e>
                        <m:sub>
                          <m:r>
                            <a:rPr lang="fr-CH" sz="1400" b="0" i="1" smtClean="0">
                              <a:latin typeface="Cambria Math"/>
                            </a:rPr>
                            <m:t>2</m:t>
                          </m:r>
                        </m:sub>
                      </m:sSub>
                      <m:r>
                        <a:rPr lang="fr-CH" sz="1400" b="0" i="1" smtClean="0">
                          <a:latin typeface="Cambria Math"/>
                        </a:rPr>
                        <m:t>𝐶</m:t>
                      </m:r>
                      <m:sSub>
                        <m:sSubPr>
                          <m:ctrlPr>
                            <a:rPr lang="fr-CH" sz="1400" b="0" i="1" smtClean="0">
                              <a:latin typeface="Cambria Math"/>
                            </a:rPr>
                          </m:ctrlPr>
                        </m:sSubPr>
                        <m:e>
                          <m:r>
                            <a:rPr lang="fr-CH" sz="1400" b="0" i="1" smtClean="0">
                              <a:latin typeface="Cambria Math"/>
                            </a:rPr>
                            <m:t>𝑍</m:t>
                          </m:r>
                        </m:e>
                        <m:sub>
                          <m:r>
                            <a:rPr lang="fr-CH" sz="1400" b="0" i="1" smtClean="0">
                              <a:latin typeface="Cambria Math"/>
                            </a:rPr>
                            <m:t>11</m:t>
                          </m:r>
                        </m:sub>
                      </m:sSub>
                      <m:acc>
                        <m:accPr>
                          <m:chr m:val="̅"/>
                          <m:ctrlPr>
                            <a:rPr lang="fr-CH" sz="1400" b="0" i="1" smtClean="0">
                              <a:latin typeface="Cambria Math"/>
                            </a:rPr>
                          </m:ctrlPr>
                        </m:accPr>
                        <m:e>
                          <m:sSub>
                            <m:sSubPr>
                              <m:ctrlPr>
                                <a:rPr lang="fr-CH" sz="1400" b="0" i="1" smtClean="0">
                                  <a:latin typeface="Cambria Math"/>
                                </a:rPr>
                              </m:ctrlPr>
                            </m:sSubPr>
                            <m:e>
                              <m:r>
                                <a:rPr lang="fr-CH" sz="1400" b="0" i="1" smtClean="0">
                                  <a:latin typeface="Cambria Math"/>
                                </a:rPr>
                                <m:t>𝑌</m:t>
                              </m:r>
                            </m:e>
                            <m:sub>
                              <m:r>
                                <a:rPr lang="fr-CH" sz="1400" b="0" i="1" smtClean="0">
                                  <a:latin typeface="Cambria Math"/>
                                </a:rPr>
                                <m:t>2</m:t>
                              </m:r>
                            </m:sub>
                          </m:sSub>
                        </m:e>
                      </m:acc>
                    </m:oMath>
                  </m:oMathPara>
                </a14:m>
                <a:endParaRPr lang="fr-CH" sz="1400" b="0" i="1" dirty="0" smtClean="0">
                  <a:latin typeface="Cambria Math"/>
                </a:endParaRPr>
              </a:p>
              <a:p>
                <a:pPr/>
                <a14:m>
                  <m:oMathPara xmlns:m="http://schemas.openxmlformats.org/officeDocument/2006/math">
                    <m:oMathParaPr>
                      <m:jc m:val="centerGroup"/>
                    </m:oMathParaPr>
                    <m:oMath xmlns:m="http://schemas.openxmlformats.org/officeDocument/2006/math">
                      <m:r>
                        <a:rPr lang="de-CH" sz="1400" b="0" i="1" smtClean="0">
                          <a:latin typeface="Cambria Math"/>
                        </a:rPr>
                        <m:t>𝑍</m:t>
                      </m:r>
                      <m:r>
                        <a:rPr lang="fr-CH" sz="1400" b="0" i="1" smtClean="0">
                          <a:latin typeface="Cambria Math"/>
                        </a:rPr>
                        <m:t>𝐶𝑁𝑂𝑇</m:t>
                      </m:r>
                      <m:r>
                        <a:rPr lang="fr-CH" sz="1400" b="0" i="1" smtClean="0">
                          <a:latin typeface="Cambria Math"/>
                        </a:rPr>
                        <m:t>=</m:t>
                      </m:r>
                      <m:acc>
                        <m:accPr>
                          <m:chr m:val="̅"/>
                          <m:ctrlPr>
                            <a:rPr lang="fr-CH" sz="1400" b="0" i="1" smtClean="0">
                              <a:latin typeface="Cambria Math"/>
                            </a:rPr>
                          </m:ctrlPr>
                        </m:accPr>
                        <m:e>
                          <m:sSub>
                            <m:sSubPr>
                              <m:ctrlPr>
                                <a:rPr lang="fr-CH" sz="1400" b="0" i="1" smtClean="0">
                                  <a:latin typeface="Cambria Math"/>
                                </a:rPr>
                              </m:ctrlPr>
                            </m:sSubPr>
                            <m:e>
                              <m:r>
                                <a:rPr lang="fr-CH" sz="1400" b="0" i="1" smtClean="0">
                                  <a:latin typeface="Cambria Math"/>
                                </a:rPr>
                                <m:t>𝑌</m:t>
                              </m:r>
                            </m:e>
                            <m:sub>
                              <m:r>
                                <a:rPr lang="fr-CH" sz="1400" b="0" i="1" smtClean="0">
                                  <a:latin typeface="Cambria Math"/>
                                </a:rPr>
                                <m:t>2</m:t>
                              </m:r>
                            </m:sub>
                          </m:sSub>
                        </m:e>
                      </m:acc>
                      <m:r>
                        <a:rPr lang="fr-CH" sz="1400" b="0" i="1" smtClean="0">
                          <a:latin typeface="Cambria Math"/>
                        </a:rPr>
                        <m:t>𝐶</m:t>
                      </m:r>
                      <m:sSub>
                        <m:sSubPr>
                          <m:ctrlPr>
                            <a:rPr lang="fr-CH" sz="1400" b="0" i="1" smtClean="0">
                              <a:latin typeface="Cambria Math"/>
                            </a:rPr>
                          </m:ctrlPr>
                        </m:sSubPr>
                        <m:e>
                          <m:r>
                            <a:rPr lang="fr-CH" sz="1400" b="0" i="1" smtClean="0">
                              <a:latin typeface="Cambria Math"/>
                            </a:rPr>
                            <m:t>𝑍</m:t>
                          </m:r>
                        </m:e>
                        <m:sub>
                          <m:r>
                            <a:rPr lang="fr-CH" sz="1400" b="0" i="1" smtClean="0">
                              <a:latin typeface="Cambria Math"/>
                            </a:rPr>
                            <m:t>00</m:t>
                          </m:r>
                        </m:sub>
                      </m:sSub>
                      <m:sSub>
                        <m:sSubPr>
                          <m:ctrlPr>
                            <a:rPr lang="fr-CH" sz="1400" b="0" i="1" smtClean="0">
                              <a:latin typeface="Cambria Math"/>
                            </a:rPr>
                          </m:ctrlPr>
                        </m:sSubPr>
                        <m:e>
                          <m:r>
                            <a:rPr lang="fr-CH" sz="1400" b="0" i="1" smtClean="0">
                              <a:latin typeface="Cambria Math"/>
                            </a:rPr>
                            <m:t>𝑌</m:t>
                          </m:r>
                        </m:e>
                        <m:sub>
                          <m:r>
                            <a:rPr lang="fr-CH" sz="1400" b="0" i="1" smtClean="0">
                              <a:latin typeface="Cambria Math"/>
                            </a:rPr>
                            <m:t>2</m:t>
                          </m:r>
                        </m:sub>
                      </m:sSub>
                    </m:oMath>
                  </m:oMathPara>
                </a14:m>
                <a:r>
                  <a:rPr lang="fr-CH" sz="1400" b="0" i="1" dirty="0" smtClean="0">
                    <a:latin typeface="Cambria Math"/>
                  </a:rPr>
                  <a:t/>
                </a:r>
                <a:br>
                  <a:rPr lang="fr-CH" sz="1400" b="0" i="1" dirty="0" smtClean="0">
                    <a:latin typeface="Cambria Math"/>
                  </a:rPr>
                </a:br>
                <a:endParaRPr lang="en-US" sz="1400" dirty="0" smtClean="0"/>
              </a:p>
              <a:p>
                <a:endParaRPr lang="en-US" sz="1400" dirty="0" smtClean="0"/>
              </a:p>
            </p:txBody>
          </p:sp>
        </mc:Choice>
        <mc:Fallback xmlns="">
          <p:sp>
            <p:nvSpPr>
              <p:cNvPr id="9" name="TextBox 8"/>
              <p:cNvSpPr txBox="1">
                <a:spLocks noRot="1" noChangeAspect="1" noMove="1" noResize="1" noEditPoints="1" noAdjustHandles="1" noChangeArrowheads="1" noChangeShapeType="1" noTextEdit="1"/>
              </p:cNvSpPr>
              <p:nvPr/>
            </p:nvSpPr>
            <p:spPr>
              <a:xfrm>
                <a:off x="2092876" y="2033334"/>
                <a:ext cx="1800200" cy="2034147"/>
              </a:xfrm>
              <a:prstGeom prst="rect">
                <a:avLst/>
              </a:prstGeom>
              <a:blipFill rotWithShape="1">
                <a:blip r:embed="rId3"/>
                <a:stretch>
                  <a:fillRect t="-601" r="-5068"/>
                </a:stretch>
              </a:blipFill>
            </p:spPr>
            <p:txBody>
              <a:bodyPr/>
              <a:lstStyle/>
              <a:p>
                <a:r>
                  <a:rPr lang="en-US">
                    <a:noFill/>
                  </a:rPr>
                  <a:t> </a:t>
                </a:r>
              </a:p>
            </p:txBody>
          </p:sp>
        </mc:Fallback>
      </mc:AlternateContent>
      <p:cxnSp>
        <p:nvCxnSpPr>
          <p:cNvPr id="11" name="Straight Connector 10"/>
          <p:cNvCxnSpPr/>
          <p:nvPr/>
        </p:nvCxnSpPr>
        <p:spPr>
          <a:xfrm>
            <a:off x="2099008" y="1995686"/>
            <a:ext cx="0" cy="1853530"/>
          </a:xfrm>
          <a:prstGeom prst="line">
            <a:avLst/>
          </a:prstGeom>
          <a:ln w="28575">
            <a:prstDash val="lgDash"/>
          </a:ln>
        </p:spPr>
        <p:style>
          <a:lnRef idx="1">
            <a:schemeClr val="accent1"/>
          </a:lnRef>
          <a:fillRef idx="0">
            <a:schemeClr val="accent1"/>
          </a:fillRef>
          <a:effectRef idx="0">
            <a:schemeClr val="accent1"/>
          </a:effectRef>
          <a:fontRef idx="minor">
            <a:schemeClr val="tx1"/>
          </a:fontRef>
        </p:style>
      </p:cxnSp>
      <p:pic>
        <p:nvPicPr>
          <p:cNvPr id="1026" name="Picture 2"/>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555526"/>
            <a:ext cx="4176464" cy="427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0384" y="4839810"/>
            <a:ext cx="4533526" cy="19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2" name="TextBox 1"/>
              <p:cNvSpPr txBox="1"/>
              <p:nvPr/>
            </p:nvSpPr>
            <p:spPr>
              <a:xfrm>
                <a:off x="272500" y="3958872"/>
                <a:ext cx="3678315" cy="954107"/>
              </a:xfrm>
              <a:prstGeom prst="rect">
                <a:avLst/>
              </a:prstGeom>
              <a:noFill/>
            </p:spPr>
            <p:txBody>
              <a:bodyPr wrap="square" rtlCol="0">
                <a:spAutoFit/>
              </a:bodyPr>
              <a:lstStyle/>
              <a:p>
                <a:r>
                  <a:rPr lang="de-CH" sz="1400" dirty="0" smtClean="0"/>
                  <a:t>Q2 Target for CNOT and Z-CNOT</a:t>
                </a:r>
              </a:p>
              <a:p>
                <a:r>
                  <a:rPr lang="de-CH" sz="1400" dirty="0" smtClean="0"/>
                  <a:t>Input Qubit (Q1) after gate:</a:t>
                </a:r>
              </a:p>
              <a:p>
                <a:r>
                  <a:rPr lang="de-CH" sz="1400" dirty="0"/>
                  <a:t>	</a:t>
                </a:r>
                <a:r>
                  <a:rPr lang="de-CH" sz="1400" dirty="0" smtClean="0"/>
                  <a:t> </a:t>
                </a:r>
                <a14:m>
                  <m:oMath xmlns:m="http://schemas.openxmlformats.org/officeDocument/2006/math">
                    <m:d>
                      <m:dPr>
                        <m:begChr m:val=""/>
                        <m:endChr m:val="⟩"/>
                        <m:ctrlPr>
                          <a:rPr lang="de-CH" sz="1400" i="1" smtClean="0">
                            <a:latin typeface="Cambria Math"/>
                          </a:rPr>
                        </m:ctrlPr>
                      </m:dPr>
                      <m:e>
                        <m:r>
                          <a:rPr lang="de-CH" sz="1400" b="0" i="1" smtClean="0">
                            <a:latin typeface="Cambria Math"/>
                          </a:rPr>
                          <m:t>|0</m:t>
                        </m:r>
                      </m:e>
                    </m:d>
                  </m:oMath>
                </a14:m>
                <a:r>
                  <a:rPr lang="de-CH" sz="1400" dirty="0" smtClean="0"/>
                  <a:t> </a:t>
                </a:r>
                <a:r>
                  <a:rPr lang="de-CH" sz="1400" dirty="0"/>
                  <a:t>= constant function</a:t>
                </a:r>
                <a:endParaRPr lang="de-CH" sz="1400" dirty="0" smtClean="0"/>
              </a:p>
              <a:p>
                <a:r>
                  <a:rPr lang="de-CH" sz="1400" dirty="0"/>
                  <a:t>	 </a:t>
                </a:r>
                <a14:m>
                  <m:oMath xmlns:m="http://schemas.openxmlformats.org/officeDocument/2006/math">
                    <m:d>
                      <m:dPr>
                        <m:begChr m:val=""/>
                        <m:endChr m:val="⟩"/>
                        <m:ctrlPr>
                          <a:rPr lang="de-CH" sz="1400" i="1">
                            <a:latin typeface="Cambria Math"/>
                          </a:rPr>
                        </m:ctrlPr>
                      </m:dPr>
                      <m:e>
                        <m:r>
                          <a:rPr lang="de-CH" sz="1400" i="1">
                            <a:latin typeface="Cambria Math"/>
                          </a:rPr>
                          <m:t>|</m:t>
                        </m:r>
                        <m:r>
                          <a:rPr lang="de-CH" sz="1400" b="0" i="1" smtClean="0">
                            <a:latin typeface="Cambria Math"/>
                          </a:rPr>
                          <m:t>1</m:t>
                        </m:r>
                      </m:e>
                    </m:d>
                  </m:oMath>
                </a14:m>
                <a:r>
                  <a:rPr lang="de-CH" sz="1400" dirty="0" smtClean="0"/>
                  <a:t> = balanced function</a:t>
                </a:r>
                <a:endParaRPr lang="en-US" sz="1400" dirty="0" smtClean="0"/>
              </a:p>
            </p:txBody>
          </p:sp>
        </mc:Choice>
        <mc:Fallback xmlns="">
          <p:sp>
            <p:nvSpPr>
              <p:cNvPr id="2" name="TextBox 1"/>
              <p:cNvSpPr txBox="1">
                <a:spLocks noRot="1" noChangeAspect="1" noMove="1" noResize="1" noEditPoints="1" noAdjustHandles="1" noChangeArrowheads="1" noChangeShapeType="1" noTextEdit="1"/>
              </p:cNvSpPr>
              <p:nvPr/>
            </p:nvSpPr>
            <p:spPr>
              <a:xfrm>
                <a:off x="272500" y="3958872"/>
                <a:ext cx="3678315" cy="954107"/>
              </a:xfrm>
              <a:prstGeom prst="rect">
                <a:avLst/>
              </a:prstGeom>
              <a:blipFill rotWithShape="1">
                <a:blip r:embed="rId6"/>
                <a:stretch>
                  <a:fillRect l="-498" t="-637" b="-50318"/>
                </a:stretch>
              </a:blipFill>
            </p:spPr>
            <p:txBody>
              <a:bodyPr/>
              <a:lstStyle/>
              <a:p>
                <a:r>
                  <a:rPr lang="en-US">
                    <a:noFill/>
                  </a:rPr>
                  <a:t> </a:t>
                </a:r>
              </a:p>
            </p:txBody>
          </p:sp>
        </mc:Fallback>
      </mc:AlternateContent>
      <p:sp>
        <p:nvSpPr>
          <p:cNvPr id="5" name="TextBox 4"/>
          <p:cNvSpPr txBox="1"/>
          <p:nvPr/>
        </p:nvSpPr>
        <p:spPr>
          <a:xfrm>
            <a:off x="251520" y="699542"/>
            <a:ext cx="3877536" cy="738664"/>
          </a:xfrm>
          <a:prstGeom prst="rect">
            <a:avLst/>
          </a:prstGeom>
          <a:noFill/>
        </p:spPr>
        <p:txBody>
          <a:bodyPr wrap="none" rtlCol="0">
            <a:spAutoFit/>
          </a:bodyPr>
          <a:lstStyle/>
          <a:p>
            <a:r>
              <a:rPr lang="de-CH" sz="1400" dirty="0" smtClean="0"/>
              <a:t>Two sides of a coin: same or different?</a:t>
            </a:r>
          </a:p>
          <a:p>
            <a:r>
              <a:rPr lang="de-CH" sz="1400" dirty="0" smtClean="0"/>
              <a:t>Classical: look at both sides </a:t>
            </a:r>
            <a:r>
              <a:rPr lang="de-CH" sz="1400" dirty="0" smtClean="0">
                <a:sym typeface="Wingdings" panose="05000000000000000000" pitchFamily="2" charset="2"/>
              </a:rPr>
              <a:t> </a:t>
            </a:r>
            <a:r>
              <a:rPr lang="de-CH" sz="1400" dirty="0"/>
              <a:t>2 measurements </a:t>
            </a:r>
            <a:endParaRPr lang="de-CH" sz="1400" dirty="0" smtClean="0"/>
          </a:p>
          <a:p>
            <a:r>
              <a:rPr lang="de-CH" sz="1400" dirty="0" smtClean="0"/>
              <a:t>Quantum: create superposition </a:t>
            </a:r>
            <a:r>
              <a:rPr lang="de-CH" sz="1400" dirty="0" smtClean="0">
                <a:sym typeface="Wingdings" panose="05000000000000000000" pitchFamily="2" charset="2"/>
              </a:rPr>
              <a:t> 1 measurement</a:t>
            </a:r>
            <a:endParaRPr lang="en-US" sz="1400" dirty="0" smtClean="0"/>
          </a:p>
        </p:txBody>
      </p:sp>
      <p:sp>
        <p:nvSpPr>
          <p:cNvPr id="10" name="TextBox 9"/>
          <p:cNvSpPr txBox="1"/>
          <p:nvPr/>
        </p:nvSpPr>
        <p:spPr>
          <a:xfrm>
            <a:off x="272500" y="1563638"/>
            <a:ext cx="3678315" cy="307777"/>
          </a:xfrm>
          <a:prstGeom prst="rect">
            <a:avLst/>
          </a:prstGeom>
          <a:noFill/>
        </p:spPr>
        <p:txBody>
          <a:bodyPr wrap="none" rtlCol="0">
            <a:spAutoFit/>
          </a:bodyPr>
          <a:lstStyle/>
          <a:p>
            <a:r>
              <a:rPr lang="de-CH" sz="1400" dirty="0" smtClean="0"/>
              <a:t>Mathematically: function constant or balanced?</a:t>
            </a:r>
            <a:endParaRPr lang="en-US" sz="1400" dirty="0" smtClean="0"/>
          </a:p>
        </p:txBody>
      </p:sp>
      <p:cxnSp>
        <p:nvCxnSpPr>
          <p:cNvPr id="13" name="Straight Arrow Connector 12"/>
          <p:cNvCxnSpPr/>
          <p:nvPr/>
        </p:nvCxnSpPr>
        <p:spPr>
          <a:xfrm flipV="1">
            <a:off x="3491880" y="2139702"/>
            <a:ext cx="1368152"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893076" y="3363838"/>
            <a:ext cx="966956" cy="36004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Slide Number Placeholder 17"/>
          <p:cNvSpPr>
            <a:spLocks noGrp="1"/>
          </p:cNvSpPr>
          <p:nvPr>
            <p:ph type="sldNum" sz="quarter" idx="12"/>
          </p:nvPr>
        </p:nvSpPr>
        <p:spPr/>
        <p:txBody>
          <a:bodyPr/>
          <a:lstStyle/>
          <a:p>
            <a:fld id="{09A8C1AC-ED23-40A4-8DE0-5D45F1B566F9}" type="slidenum">
              <a:rPr lang="en-US" smtClean="0"/>
              <a:t>15</a:t>
            </a:fld>
            <a:endParaRPr lang="en-US"/>
          </a:p>
        </p:txBody>
      </p:sp>
    </p:spTree>
    <p:extLst>
      <p:ext uri="{BB962C8B-B14F-4D97-AF65-F5344CB8AC3E}">
        <p14:creationId xmlns:p14="http://schemas.microsoft.com/office/powerpoint/2010/main" val="21862498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de-CH" dirty="0" smtClean="0"/>
              <a:t>Grover’s search algorithm</a:t>
            </a:r>
            <a:endParaRPr lang="en-US" dirty="0"/>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64088" y="699542"/>
            <a:ext cx="3528392" cy="395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0384" y="4839810"/>
            <a:ext cx="4533526" cy="192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8" name="TextBox 7"/>
              <p:cNvSpPr txBox="1"/>
              <p:nvPr/>
            </p:nvSpPr>
            <p:spPr>
              <a:xfrm>
                <a:off x="248663" y="1563637"/>
                <a:ext cx="4616112" cy="1905137"/>
              </a:xfrm>
              <a:prstGeom prst="rect">
                <a:avLst/>
              </a:prstGeom>
              <a:noFill/>
            </p:spPr>
            <p:txBody>
              <a:bodyPr wrap="square" rtlCol="0">
                <a:spAutoFit/>
              </a:bodyPr>
              <a:lstStyle/>
              <a:p>
                <a:pPr marL="285750" indent="-285750">
                  <a:buFont typeface="Arial" panose="020B0604020202020204" pitchFamily="34" charset="0"/>
                  <a:buChar char="•"/>
                </a:pPr>
                <a:r>
                  <a:rPr lang="de-CH" sz="1400" dirty="0" smtClean="0"/>
                  <a:t>Find unique input value </a:t>
                </a:r>
                <a14:m>
                  <m:oMath xmlns:m="http://schemas.openxmlformats.org/officeDocument/2006/math">
                    <m:sSub>
                      <m:sSubPr>
                        <m:ctrlPr>
                          <a:rPr lang="de-CH" sz="1400" b="0" i="1" smtClean="0">
                            <a:latin typeface="Cambria Math"/>
                          </a:rPr>
                        </m:ctrlPr>
                      </m:sSubPr>
                      <m:e>
                        <m:r>
                          <a:rPr lang="de-CH" sz="1400" b="0" i="1" smtClean="0">
                            <a:latin typeface="Cambria Math"/>
                          </a:rPr>
                          <m:t>𝑥</m:t>
                        </m:r>
                      </m:e>
                      <m:sub>
                        <m:r>
                          <a:rPr lang="de-CH" sz="1400" b="0" i="1" smtClean="0">
                            <a:latin typeface="Cambria Math"/>
                          </a:rPr>
                          <m:t>0</m:t>
                        </m:r>
                      </m:sub>
                    </m:sSub>
                  </m:oMath>
                </a14:m>
                <a:r>
                  <a:rPr lang="de-CH" sz="1400" dirty="0" smtClean="0"/>
                  <a:t> of a function </a:t>
                </a:r>
                <a14:m>
                  <m:oMath xmlns:m="http://schemas.openxmlformats.org/officeDocument/2006/math">
                    <m:r>
                      <a:rPr lang="de-CH" sz="1400" i="1" dirty="0" smtClean="0">
                        <a:latin typeface="Cambria Math"/>
                      </a:rPr>
                      <m:t>𝑓</m:t>
                    </m:r>
                    <m:r>
                      <a:rPr lang="de-CH" sz="1400" i="1" dirty="0" smtClean="0">
                        <a:latin typeface="Cambria Math"/>
                      </a:rPr>
                      <m:t>(</m:t>
                    </m:r>
                    <m:r>
                      <a:rPr lang="de-CH" sz="1400" i="1" dirty="0" smtClean="0">
                        <a:latin typeface="Cambria Math"/>
                      </a:rPr>
                      <m:t>𝑥</m:t>
                    </m:r>
                    <m:r>
                      <a:rPr lang="de-CH" sz="1400" i="1" dirty="0" smtClean="0">
                        <a:latin typeface="Cambria Math"/>
                      </a:rPr>
                      <m:t>) </m:t>
                    </m:r>
                  </m:oMath>
                </a14:m>
                <a:r>
                  <a:rPr lang="de-CH" sz="1400" dirty="0" smtClean="0"/>
                  <a:t>that gives </a:t>
                </a:r>
                <a14:m>
                  <m:oMath xmlns:m="http://schemas.openxmlformats.org/officeDocument/2006/math">
                    <m:sSub>
                      <m:sSubPr>
                        <m:ctrlPr>
                          <a:rPr lang="de-CH" sz="1400" i="1">
                            <a:latin typeface="Cambria Math"/>
                          </a:rPr>
                        </m:ctrlPr>
                      </m:sSubPr>
                      <m:e>
                        <m:r>
                          <a:rPr lang="de-CH" sz="1400" b="0" i="1" smtClean="0">
                            <a:latin typeface="Cambria Math"/>
                          </a:rPr>
                          <m:t>𝑓</m:t>
                        </m:r>
                        <m:r>
                          <a:rPr lang="de-CH" sz="1400" b="0" i="1" smtClean="0">
                            <a:latin typeface="Cambria Math"/>
                          </a:rPr>
                          <m:t>(</m:t>
                        </m:r>
                        <m:r>
                          <a:rPr lang="de-CH" sz="1400" i="1">
                            <a:latin typeface="Cambria Math"/>
                          </a:rPr>
                          <m:t>𝑥</m:t>
                        </m:r>
                      </m:e>
                      <m:sub>
                        <m:r>
                          <a:rPr lang="de-CH" sz="1400" i="1">
                            <a:latin typeface="Cambria Math"/>
                          </a:rPr>
                          <m:t>0</m:t>
                        </m:r>
                      </m:sub>
                    </m:sSub>
                    <m:r>
                      <a:rPr lang="de-CH" sz="1400" b="0" i="1" smtClean="0">
                        <a:latin typeface="Cambria Math"/>
                      </a:rPr>
                      <m:t>)=1</m:t>
                    </m:r>
                  </m:oMath>
                </a14:m>
                <a:r>
                  <a:rPr lang="de-CH" sz="1400" dirty="0" smtClean="0"/>
                  <a:t> and </a:t>
                </a:r>
                <a14:m>
                  <m:oMath xmlns:m="http://schemas.openxmlformats.org/officeDocument/2006/math">
                    <m:r>
                      <m:rPr>
                        <m:sty m:val="p"/>
                      </m:rPr>
                      <a:rPr lang="de-CH" sz="1400" b="0" i="0" smtClean="0">
                        <a:latin typeface="Cambria Math"/>
                      </a:rPr>
                      <m:t>f</m:t>
                    </m:r>
                    <m:d>
                      <m:dPr>
                        <m:ctrlPr>
                          <a:rPr lang="de-CH" sz="1400" b="0" i="1" smtClean="0">
                            <a:latin typeface="Cambria Math"/>
                          </a:rPr>
                        </m:ctrlPr>
                      </m:dPr>
                      <m:e>
                        <m:r>
                          <a:rPr lang="de-CH" sz="1400" b="0" i="1" smtClean="0">
                            <a:latin typeface="Cambria Math"/>
                          </a:rPr>
                          <m:t>𝑥</m:t>
                        </m:r>
                        <m:r>
                          <a:rPr lang="de-CH" sz="1400" b="0" i="1" smtClean="0">
                            <a:latin typeface="Cambria Math"/>
                          </a:rPr>
                          <m:t>≠</m:t>
                        </m:r>
                        <m:sSub>
                          <m:sSubPr>
                            <m:ctrlPr>
                              <a:rPr lang="de-CH" sz="1400" b="0" i="1" smtClean="0">
                                <a:latin typeface="Cambria Math"/>
                              </a:rPr>
                            </m:ctrlPr>
                          </m:sSubPr>
                          <m:e>
                            <m:r>
                              <a:rPr lang="de-CH" sz="1400" b="0" i="1" smtClean="0">
                                <a:latin typeface="Cambria Math"/>
                              </a:rPr>
                              <m:t>𝑥</m:t>
                            </m:r>
                          </m:e>
                          <m:sub>
                            <m:r>
                              <a:rPr lang="de-CH" sz="1400" b="0" i="1" smtClean="0">
                                <a:latin typeface="Cambria Math"/>
                              </a:rPr>
                              <m:t>0</m:t>
                            </m:r>
                          </m:sub>
                        </m:sSub>
                      </m:e>
                    </m:d>
                    <m:r>
                      <a:rPr lang="de-CH" sz="1400" b="0" i="1" smtClean="0">
                        <a:latin typeface="Cambria Math"/>
                      </a:rPr>
                      <m:t>=0</m:t>
                    </m:r>
                  </m:oMath>
                </a14:m>
                <a:r>
                  <a:rPr lang="de-CH" sz="1400" dirty="0" smtClean="0"/>
                  <a:t> otherwise</a:t>
                </a:r>
              </a:p>
              <a:p>
                <a:pPr marL="285750" indent="-285750">
                  <a:buFont typeface="Arial" panose="020B0604020202020204" pitchFamily="34" charset="0"/>
                  <a:buChar char="•"/>
                </a:pPr>
                <a:r>
                  <a:rPr lang="de-CH" sz="1400" dirty="0" smtClean="0"/>
                  <a:t>Four output states </a:t>
                </a:r>
                <a14:m>
                  <m:oMath xmlns:m="http://schemas.openxmlformats.org/officeDocument/2006/math">
                    <m:r>
                      <a:rPr lang="de-CH" sz="1400" b="0" i="1" smtClean="0">
                        <a:latin typeface="Cambria Math"/>
                      </a:rPr>
                      <m:t>𝑥</m:t>
                    </m:r>
                    <m:r>
                      <a:rPr lang="de-CH" sz="1400" b="0" i="1" smtClean="0">
                        <a:latin typeface="Cambria Math"/>
                      </a:rPr>
                      <m:t>∈{00,01,10,11}</m:t>
                    </m:r>
                  </m:oMath>
                </a14:m>
                <a:r>
                  <a:rPr lang="en-US" sz="1400" dirty="0" smtClean="0"/>
                  <a:t> </a:t>
                </a:r>
                <a:r>
                  <a:rPr lang="en-US" sz="1400" dirty="0"/>
                  <a:t/>
                </a:r>
                <a:br>
                  <a:rPr lang="en-US" sz="1400" dirty="0"/>
                </a:br>
                <a:r>
                  <a:rPr lang="en-US" sz="1400" dirty="0" smtClean="0"/>
                  <a:t>	</a:t>
                </a:r>
                <a:r>
                  <a:rPr lang="en-US" sz="1400" dirty="0" smtClean="0">
                    <a:sym typeface="Wingdings" panose="05000000000000000000" pitchFamily="2" charset="2"/>
                  </a:rPr>
                  <a:t> four functions  </a:t>
                </a:r>
                <a14:m>
                  <m:oMath xmlns:m="http://schemas.openxmlformats.org/officeDocument/2006/math">
                    <m:sSub>
                      <m:sSubPr>
                        <m:ctrlPr>
                          <a:rPr lang="de-CH" sz="1400" b="0" i="1" smtClean="0">
                            <a:latin typeface="Cambria Math"/>
                            <a:sym typeface="Wingdings" panose="05000000000000000000" pitchFamily="2" charset="2"/>
                          </a:rPr>
                        </m:ctrlPr>
                      </m:sSubPr>
                      <m:e>
                        <m:r>
                          <a:rPr lang="de-CH" sz="1400" b="0" i="1" smtClean="0">
                            <a:latin typeface="Cambria Math"/>
                            <a:sym typeface="Wingdings" panose="05000000000000000000" pitchFamily="2" charset="2"/>
                          </a:rPr>
                          <m:t>𝑓</m:t>
                        </m:r>
                      </m:e>
                      <m:sub>
                        <m:r>
                          <a:rPr lang="de-CH" sz="1400" b="0" i="1" smtClean="0">
                            <a:latin typeface="Cambria Math"/>
                            <a:sym typeface="Wingdings" panose="05000000000000000000" pitchFamily="2" charset="2"/>
                          </a:rPr>
                          <m:t>𝑖𝑗</m:t>
                        </m:r>
                      </m:sub>
                    </m:sSub>
                  </m:oMath>
                </a14:m>
                <a:endParaRPr lang="en-US" sz="1400" dirty="0" smtClean="0"/>
              </a:p>
              <a:p>
                <a:pPr marL="285750" indent="-285750">
                  <a:buFont typeface="Arial" panose="020B0604020202020204" pitchFamily="34" charset="0"/>
                  <a:buChar char="•"/>
                </a:pPr>
                <a14:m>
                  <m:oMath xmlns:m="http://schemas.openxmlformats.org/officeDocument/2006/math">
                    <m:r>
                      <a:rPr lang="de-CH" sz="1400" b="0" i="1" smtClean="0">
                        <a:latin typeface="Cambria Math"/>
                      </a:rPr>
                      <m:t>𝐶</m:t>
                    </m:r>
                    <m:sSub>
                      <m:sSubPr>
                        <m:ctrlPr>
                          <a:rPr lang="de-CH" sz="1400" b="0" i="1" smtClean="0">
                            <a:latin typeface="Cambria Math"/>
                          </a:rPr>
                        </m:ctrlPr>
                      </m:sSubPr>
                      <m:e>
                        <m:r>
                          <a:rPr lang="de-CH" sz="1400" b="0" i="1" smtClean="0">
                            <a:latin typeface="Cambria Math"/>
                          </a:rPr>
                          <m:t>𝑍</m:t>
                        </m:r>
                      </m:e>
                      <m:sub>
                        <m:r>
                          <a:rPr lang="de-CH" sz="1400" b="0" i="1" smtClean="0">
                            <a:latin typeface="Cambria Math"/>
                          </a:rPr>
                          <m:t>𝑖𝑗</m:t>
                        </m:r>
                      </m:sub>
                    </m:sSub>
                    <m:d>
                      <m:dPr>
                        <m:begChr m:val=""/>
                        <m:endChr m:val="⟩"/>
                        <m:ctrlPr>
                          <a:rPr lang="de-CH" sz="1400" i="1">
                            <a:latin typeface="Cambria Math"/>
                          </a:rPr>
                        </m:ctrlPr>
                      </m:dPr>
                      <m:e>
                        <m:r>
                          <a:rPr lang="de-CH" sz="1400" i="1">
                            <a:latin typeface="Cambria Math"/>
                          </a:rPr>
                          <m:t>|</m:t>
                        </m:r>
                        <m:r>
                          <a:rPr lang="de-CH" sz="1400" b="0" i="1" smtClean="0">
                            <a:latin typeface="Cambria Math"/>
                          </a:rPr>
                          <m:t>𝑥</m:t>
                        </m:r>
                      </m:e>
                    </m:d>
                    <m:r>
                      <a:rPr lang="de-CH" sz="1400" b="0" i="1" smtClean="0">
                        <a:latin typeface="Cambria Math"/>
                      </a:rPr>
                      <m:t>=</m:t>
                    </m:r>
                    <m:sSup>
                      <m:sSupPr>
                        <m:ctrlPr>
                          <a:rPr lang="de-CH" sz="1400" b="0" i="1" smtClean="0">
                            <a:latin typeface="Cambria Math"/>
                          </a:rPr>
                        </m:ctrlPr>
                      </m:sSupPr>
                      <m:e>
                        <m:d>
                          <m:dPr>
                            <m:ctrlPr>
                              <a:rPr lang="de-CH" sz="1400" b="0" i="1" smtClean="0">
                                <a:latin typeface="Cambria Math"/>
                              </a:rPr>
                            </m:ctrlPr>
                          </m:dPr>
                          <m:e>
                            <m:r>
                              <a:rPr lang="de-CH" sz="1400" b="0" i="1" smtClean="0">
                                <a:latin typeface="Cambria Math"/>
                              </a:rPr>
                              <m:t>−1</m:t>
                            </m:r>
                          </m:e>
                        </m:d>
                      </m:e>
                      <m:sup>
                        <m:sSub>
                          <m:sSubPr>
                            <m:ctrlPr>
                              <a:rPr lang="de-CH" sz="1400" b="0" i="1" smtClean="0">
                                <a:latin typeface="Cambria Math"/>
                              </a:rPr>
                            </m:ctrlPr>
                          </m:sSubPr>
                          <m:e>
                            <m:r>
                              <a:rPr lang="de-CH" sz="1400" b="0" i="1" smtClean="0">
                                <a:latin typeface="Cambria Math"/>
                              </a:rPr>
                              <m:t>𝑓</m:t>
                            </m:r>
                          </m:e>
                          <m:sub>
                            <m:r>
                              <a:rPr lang="de-CH" sz="1400" b="0" i="1" smtClean="0">
                                <a:latin typeface="Cambria Math"/>
                              </a:rPr>
                              <m:t>𝑖𝑗</m:t>
                            </m:r>
                          </m:sub>
                        </m:sSub>
                        <m:r>
                          <a:rPr lang="de-CH" sz="1400" b="0" i="1" smtClean="0">
                            <a:latin typeface="Cambria Math"/>
                          </a:rPr>
                          <m:t>(</m:t>
                        </m:r>
                        <m:r>
                          <a:rPr lang="de-CH" sz="1400" b="0" i="1" smtClean="0">
                            <a:latin typeface="Cambria Math"/>
                          </a:rPr>
                          <m:t>𝑥</m:t>
                        </m:r>
                        <m:r>
                          <a:rPr lang="de-CH" sz="1400" b="0" i="1" smtClean="0">
                            <a:latin typeface="Cambria Math"/>
                          </a:rPr>
                          <m:t>)</m:t>
                        </m:r>
                      </m:sup>
                    </m:sSup>
                    <m:d>
                      <m:dPr>
                        <m:begChr m:val=""/>
                        <m:endChr m:val="⟩"/>
                        <m:ctrlPr>
                          <a:rPr lang="de-CH" sz="1400" i="1">
                            <a:latin typeface="Cambria Math"/>
                          </a:rPr>
                        </m:ctrlPr>
                      </m:dPr>
                      <m:e>
                        <m:r>
                          <a:rPr lang="de-CH" sz="1400" i="1">
                            <a:latin typeface="Cambria Math"/>
                          </a:rPr>
                          <m:t>|</m:t>
                        </m:r>
                        <m:r>
                          <a:rPr lang="de-CH" sz="1400" i="1">
                            <a:latin typeface="Cambria Math"/>
                          </a:rPr>
                          <m:t>𝑥</m:t>
                        </m:r>
                      </m:e>
                    </m:d>
                  </m:oMath>
                </a14:m>
                <a:endParaRPr lang="en-US" sz="1400" dirty="0" smtClean="0"/>
              </a:p>
              <a:p>
                <a:pPr marL="742950" lvl="1" indent="-285750">
                  <a:buFont typeface="Arial" panose="020B0604020202020204" pitchFamily="34" charset="0"/>
                  <a:buChar char="•"/>
                </a:pPr>
                <a:r>
                  <a:rPr lang="de-CH" sz="1400" dirty="0" smtClean="0">
                    <a:sym typeface="Wingdings" panose="05000000000000000000" pitchFamily="2" charset="2"/>
                  </a:rPr>
                  <a:t> negative phase for </a:t>
                </a:r>
                <a14:m>
                  <m:oMath xmlns:m="http://schemas.openxmlformats.org/officeDocument/2006/math">
                    <m:sSub>
                      <m:sSubPr>
                        <m:ctrlPr>
                          <a:rPr lang="de-CH" sz="1400" i="1">
                            <a:latin typeface="Cambria Math"/>
                          </a:rPr>
                        </m:ctrlPr>
                      </m:sSubPr>
                      <m:e>
                        <m:r>
                          <a:rPr lang="de-CH" sz="1400" i="1">
                            <a:latin typeface="Cambria Math"/>
                          </a:rPr>
                          <m:t>𝑓</m:t>
                        </m:r>
                      </m:e>
                      <m:sub>
                        <m:r>
                          <a:rPr lang="de-CH" sz="1400" i="1">
                            <a:latin typeface="Cambria Math"/>
                          </a:rPr>
                          <m:t>𝑖𝑗</m:t>
                        </m:r>
                      </m:sub>
                    </m:sSub>
                    <m:d>
                      <m:dPr>
                        <m:ctrlPr>
                          <a:rPr lang="de-CH" sz="1400" i="1">
                            <a:latin typeface="Cambria Math"/>
                          </a:rPr>
                        </m:ctrlPr>
                      </m:dPr>
                      <m:e>
                        <m:r>
                          <a:rPr lang="de-CH" sz="1400" i="1">
                            <a:latin typeface="Cambria Math"/>
                          </a:rPr>
                          <m:t>𝑥</m:t>
                        </m:r>
                      </m:e>
                    </m:d>
                    <m:r>
                      <a:rPr lang="de-CH" sz="1400" b="0" i="1" smtClean="0">
                        <a:latin typeface="Cambria Math"/>
                      </a:rPr>
                      <m:t>=1</m:t>
                    </m:r>
                  </m:oMath>
                </a14:m>
                <a:endParaRPr lang="en-US" sz="1400" dirty="0" smtClean="0"/>
              </a:p>
              <a:p>
                <a:pPr marL="742950" lvl="1" indent="-285750">
                  <a:buFont typeface="Arial" panose="020B0604020202020204" pitchFamily="34" charset="0"/>
                  <a:buChar char="•"/>
                </a:pPr>
                <a:endParaRPr lang="de-CH" sz="1400" dirty="0"/>
              </a:p>
              <a:p>
                <a:pPr marL="285750" indent="-285750">
                  <a:buFont typeface="Arial" panose="020B0604020202020204" pitchFamily="34" charset="0"/>
                  <a:buChar char="•"/>
                </a:pPr>
                <a:r>
                  <a:rPr lang="de-CH" sz="1400" dirty="0" smtClean="0"/>
                  <a:t>The sequence returns the state </a:t>
                </a:r>
                <a14:m>
                  <m:oMath xmlns:m="http://schemas.openxmlformats.org/officeDocument/2006/math">
                    <m:d>
                      <m:dPr>
                        <m:begChr m:val=""/>
                        <m:endChr m:val="⟩"/>
                        <m:ctrlPr>
                          <a:rPr lang="de-CH" sz="1400" i="1">
                            <a:latin typeface="Cambria Math"/>
                          </a:rPr>
                        </m:ctrlPr>
                      </m:dPr>
                      <m:e>
                        <m:r>
                          <a:rPr lang="de-CH" sz="1400" i="1">
                            <a:latin typeface="Cambria Math"/>
                          </a:rPr>
                          <m:t>|</m:t>
                        </m:r>
                        <m:r>
                          <a:rPr lang="de-CH" sz="1400" b="0" i="1" smtClean="0">
                            <a:latin typeface="Cambria Math"/>
                          </a:rPr>
                          <m:t>𝑖𝑗</m:t>
                        </m:r>
                      </m:e>
                    </m:d>
                  </m:oMath>
                </a14:m>
                <a:r>
                  <a:rPr lang="en-US" sz="1400" dirty="0" smtClean="0"/>
                  <a:t> when applying </a:t>
                </a:r>
                <a14:m>
                  <m:oMath xmlns:m="http://schemas.openxmlformats.org/officeDocument/2006/math">
                    <m:r>
                      <a:rPr lang="de-CH" sz="1400" i="1">
                        <a:latin typeface="Cambria Math"/>
                      </a:rPr>
                      <m:t>𝐶</m:t>
                    </m:r>
                    <m:sSub>
                      <m:sSubPr>
                        <m:ctrlPr>
                          <a:rPr lang="de-CH" sz="1400" i="1">
                            <a:latin typeface="Cambria Math"/>
                          </a:rPr>
                        </m:ctrlPr>
                      </m:sSubPr>
                      <m:e>
                        <m:r>
                          <a:rPr lang="de-CH" sz="1400" i="1">
                            <a:latin typeface="Cambria Math"/>
                          </a:rPr>
                          <m:t>𝑍</m:t>
                        </m:r>
                      </m:e>
                      <m:sub>
                        <m:r>
                          <a:rPr lang="de-CH" sz="1400" i="1">
                            <a:latin typeface="Cambria Math"/>
                          </a:rPr>
                          <m:t>𝑖𝑗</m:t>
                        </m:r>
                      </m:sub>
                    </m:sSub>
                  </m:oMath>
                </a14:m>
                <a:endParaRPr lang="en-US" sz="140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248663" y="1563637"/>
                <a:ext cx="4616112" cy="1905137"/>
              </a:xfrm>
              <a:prstGeom prst="rect">
                <a:avLst/>
              </a:prstGeom>
              <a:blipFill rotWithShape="1">
                <a:blip r:embed="rId4"/>
                <a:stretch>
                  <a:fillRect l="-264" t="-321" b="-24359"/>
                </a:stretch>
              </a:blipFill>
            </p:spPr>
            <p:txBody>
              <a:bodyPr/>
              <a:lstStyle/>
              <a:p>
                <a:r>
                  <a:rPr lang="en-US">
                    <a:noFill/>
                  </a:rPr>
                  <a:t> </a:t>
                </a:r>
              </a:p>
            </p:txBody>
          </p:sp>
        </mc:Fallback>
      </mc:AlternateContent>
      <p:sp>
        <p:nvSpPr>
          <p:cNvPr id="11" name="Slide Number Placeholder 10"/>
          <p:cNvSpPr>
            <a:spLocks noGrp="1"/>
          </p:cNvSpPr>
          <p:nvPr>
            <p:ph type="sldNum" sz="quarter" idx="12"/>
          </p:nvPr>
        </p:nvSpPr>
        <p:spPr/>
        <p:txBody>
          <a:bodyPr/>
          <a:lstStyle/>
          <a:p>
            <a:fld id="{09A8C1AC-ED23-40A4-8DE0-5D45F1B566F9}" type="slidenum">
              <a:rPr lang="en-US" smtClean="0"/>
              <a:t>16</a:t>
            </a:fld>
            <a:endParaRPr lang="en-US"/>
          </a:p>
        </p:txBody>
      </p:sp>
    </p:spTree>
    <p:extLst>
      <p:ext uri="{BB962C8B-B14F-4D97-AF65-F5344CB8AC3E}">
        <p14:creationId xmlns:p14="http://schemas.microsoft.com/office/powerpoint/2010/main" val="3675795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Summary</a:t>
            </a:r>
            <a:endParaRPr lang="en-US" dirty="0"/>
          </a:p>
        </p:txBody>
      </p:sp>
      <p:sp>
        <p:nvSpPr>
          <p:cNvPr id="3" name="Content Placeholder 2"/>
          <p:cNvSpPr>
            <a:spLocks noGrp="1"/>
          </p:cNvSpPr>
          <p:nvPr>
            <p:ph idx="1"/>
          </p:nvPr>
        </p:nvSpPr>
        <p:spPr>
          <a:xfrm>
            <a:off x="683568" y="874514"/>
            <a:ext cx="8013576" cy="3857476"/>
          </a:xfrm>
        </p:spPr>
        <p:txBody>
          <a:bodyPr>
            <a:normAutofit fontScale="92500"/>
          </a:bodyPr>
          <a:lstStyle/>
          <a:p>
            <a:r>
              <a:rPr lang="de-CH" sz="2800" dirty="0" smtClean="0"/>
              <a:t>Interesting transition from «hardware» to quantum information processing/processor</a:t>
            </a:r>
          </a:p>
          <a:p>
            <a:r>
              <a:rPr lang="de-CH" sz="2800" dirty="0" smtClean="0"/>
              <a:t>First proof of quantum algorithm in a spin </a:t>
            </a:r>
            <a:r>
              <a:rPr lang="de-CH" sz="2800" dirty="0"/>
              <a:t>qubits </a:t>
            </a:r>
            <a:r>
              <a:rPr lang="de-CH" sz="2800" dirty="0" smtClean="0"/>
              <a:t>device </a:t>
            </a:r>
          </a:p>
          <a:p>
            <a:endParaRPr lang="de-CH" sz="2800" dirty="0" smtClean="0"/>
          </a:p>
          <a:p>
            <a:r>
              <a:rPr lang="de-CH" sz="2800" dirty="0" smtClean="0"/>
              <a:t>Outlook: </a:t>
            </a:r>
          </a:p>
          <a:p>
            <a:pPr lvl="1"/>
            <a:r>
              <a:rPr lang="de-CH" sz="2000" dirty="0" smtClean="0"/>
              <a:t>Read-out fidelity limits experiment!</a:t>
            </a:r>
          </a:p>
          <a:p>
            <a:pPr lvl="1"/>
            <a:r>
              <a:rPr lang="de-CH" sz="2000" dirty="0" smtClean="0"/>
              <a:t>Isotopically purified Si-28 </a:t>
            </a:r>
            <a:r>
              <a:rPr lang="de-CH" sz="2000" dirty="0" smtClean="0">
                <a:sym typeface="Wingdings" panose="05000000000000000000" pitchFamily="2" charset="2"/>
              </a:rPr>
              <a:t> Coherence times</a:t>
            </a:r>
          </a:p>
          <a:p>
            <a:pPr lvl="1"/>
            <a:r>
              <a:rPr lang="de-CH" sz="2000" dirty="0" smtClean="0">
                <a:sym typeface="Wingdings" panose="05000000000000000000" pitchFamily="2" charset="2"/>
              </a:rPr>
              <a:t>Symmetrically operating exchange gates*  gate fidelities (less </a:t>
            </a:r>
            <a:r>
              <a:rPr lang="de-CH" sz="2000" dirty="0">
                <a:sym typeface="Wingdings" panose="05000000000000000000" pitchFamily="2" charset="2"/>
              </a:rPr>
              <a:t>charge </a:t>
            </a:r>
            <a:r>
              <a:rPr lang="de-CH" sz="2000" dirty="0" smtClean="0">
                <a:sym typeface="Wingdings" panose="05000000000000000000" pitchFamily="2" charset="2"/>
              </a:rPr>
              <a:t>noise)</a:t>
            </a:r>
            <a:endParaRPr lang="de-CH" sz="2000" dirty="0" smtClean="0"/>
          </a:p>
          <a:p>
            <a:pPr lvl="1"/>
            <a:endParaRPr lang="de-CH" sz="2000" dirty="0"/>
          </a:p>
          <a:p>
            <a:endParaRPr lang="de-CH" sz="2800" dirty="0" smtClean="0"/>
          </a:p>
          <a:p>
            <a:endParaRPr lang="en-US" sz="2800" dirty="0"/>
          </a:p>
        </p:txBody>
      </p:sp>
      <p:sp>
        <p:nvSpPr>
          <p:cNvPr id="4" name="TextBox 3"/>
          <p:cNvSpPr txBox="1"/>
          <p:nvPr/>
        </p:nvSpPr>
        <p:spPr>
          <a:xfrm>
            <a:off x="5018319" y="4881522"/>
            <a:ext cx="4202625" cy="276999"/>
          </a:xfrm>
          <a:prstGeom prst="rect">
            <a:avLst/>
          </a:prstGeom>
          <a:noFill/>
        </p:spPr>
        <p:txBody>
          <a:bodyPr wrap="none" rtlCol="0">
            <a:spAutoFit/>
          </a:bodyPr>
          <a:lstStyle/>
          <a:p>
            <a:r>
              <a:rPr lang="de-CH" sz="1200" dirty="0" smtClean="0"/>
              <a:t>*M. D. Reed et al., PRL 116 (2016) and F. Martins PRL 116 (2016)</a:t>
            </a:r>
            <a:endParaRPr lang="en-US" sz="1200" dirty="0" smtClean="0"/>
          </a:p>
        </p:txBody>
      </p:sp>
      <p:sp>
        <p:nvSpPr>
          <p:cNvPr id="5" name="Slide Number Placeholder 4"/>
          <p:cNvSpPr>
            <a:spLocks noGrp="1"/>
          </p:cNvSpPr>
          <p:nvPr>
            <p:ph type="sldNum" sz="quarter" idx="12"/>
          </p:nvPr>
        </p:nvSpPr>
        <p:spPr/>
        <p:txBody>
          <a:bodyPr/>
          <a:lstStyle/>
          <a:p>
            <a:fld id="{09A8C1AC-ED23-40A4-8DE0-5D45F1B566F9}" type="slidenum">
              <a:rPr lang="en-US" smtClean="0"/>
              <a:t>17</a:t>
            </a:fld>
            <a:endParaRPr lang="en-US"/>
          </a:p>
        </p:txBody>
      </p:sp>
    </p:spTree>
    <p:extLst>
      <p:ext uri="{BB962C8B-B14F-4D97-AF65-F5344CB8AC3E}">
        <p14:creationId xmlns:p14="http://schemas.microsoft.com/office/powerpoint/2010/main" val="115819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Quantum Algorithms: Predictions</a:t>
            </a:r>
            <a:endParaRPr lang="en-US" dirty="0"/>
          </a:p>
        </p:txBody>
      </p:sp>
      <p:sp>
        <p:nvSpPr>
          <p:cNvPr id="4" name="Slide Number Placeholder 3"/>
          <p:cNvSpPr>
            <a:spLocks noGrp="1"/>
          </p:cNvSpPr>
          <p:nvPr>
            <p:ph type="sldNum" sz="quarter" idx="12"/>
          </p:nvPr>
        </p:nvSpPr>
        <p:spPr/>
        <p:txBody>
          <a:bodyPr/>
          <a:lstStyle/>
          <a:p>
            <a:fld id="{09A8C1AC-ED23-40A4-8DE0-5D45F1B566F9}" type="slidenum">
              <a:rPr lang="en-US" smtClean="0"/>
              <a:t>18</a:t>
            </a:fld>
            <a:endParaRPr lang="en-US"/>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7013" y="1456920"/>
            <a:ext cx="4248472" cy="2229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1563638"/>
            <a:ext cx="4176464" cy="2319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967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Outline</a:t>
            </a:r>
            <a:endParaRPr lang="en-US" dirty="0"/>
          </a:p>
        </p:txBody>
      </p:sp>
      <p:sp>
        <p:nvSpPr>
          <p:cNvPr id="3" name="Content Placeholder 2"/>
          <p:cNvSpPr>
            <a:spLocks noGrp="1"/>
          </p:cNvSpPr>
          <p:nvPr>
            <p:ph idx="1"/>
          </p:nvPr>
        </p:nvSpPr>
        <p:spPr>
          <a:xfrm>
            <a:off x="385763" y="1275606"/>
            <a:ext cx="8229600" cy="3106440"/>
          </a:xfrm>
        </p:spPr>
        <p:txBody>
          <a:bodyPr>
            <a:normAutofit fontScale="70000" lnSpcReduction="20000"/>
          </a:bodyPr>
          <a:lstStyle/>
          <a:p>
            <a:r>
              <a:rPr lang="de-CH" dirty="0" smtClean="0"/>
              <a:t>Device &amp; setup</a:t>
            </a:r>
          </a:p>
          <a:p>
            <a:r>
              <a:rPr lang="de-CH" dirty="0" smtClean="0"/>
              <a:t>Initialization and read out</a:t>
            </a:r>
          </a:p>
          <a:p>
            <a:r>
              <a:rPr lang="de-CH" dirty="0" smtClean="0"/>
              <a:t>Single qubit gates: Explanation, calibration and benchmarking</a:t>
            </a:r>
          </a:p>
          <a:p>
            <a:r>
              <a:rPr lang="de-CH" dirty="0" smtClean="0"/>
              <a:t>Two qubit gates: Control Phase (CZ) and </a:t>
            </a:r>
            <a:r>
              <a:rPr lang="de-CH" dirty="0" smtClean="0"/>
              <a:t>Control rotation (CROT)</a:t>
            </a:r>
          </a:p>
          <a:p>
            <a:r>
              <a:rPr lang="de-CH" dirty="0" smtClean="0"/>
              <a:t>Entanglement/Bell states</a:t>
            </a:r>
          </a:p>
          <a:p>
            <a:r>
              <a:rPr lang="de-CH" dirty="0" smtClean="0"/>
              <a:t>Quantum </a:t>
            </a:r>
            <a:r>
              <a:rPr lang="de-CH" dirty="0" smtClean="0"/>
              <a:t>algorithms:</a:t>
            </a:r>
          </a:p>
          <a:p>
            <a:pPr lvl="1"/>
            <a:r>
              <a:rPr lang="de-CH" dirty="0" smtClean="0"/>
              <a:t>Deutsch-Josza algorithm</a:t>
            </a:r>
          </a:p>
          <a:p>
            <a:pPr lvl="1"/>
            <a:r>
              <a:rPr lang="de-CH" dirty="0" smtClean="0"/>
              <a:t>Grover search algorithm</a:t>
            </a:r>
          </a:p>
        </p:txBody>
      </p:sp>
      <p:sp>
        <p:nvSpPr>
          <p:cNvPr id="4" name="Slide Number Placeholder 3"/>
          <p:cNvSpPr>
            <a:spLocks noGrp="1"/>
          </p:cNvSpPr>
          <p:nvPr>
            <p:ph type="sldNum" sz="quarter" idx="12"/>
          </p:nvPr>
        </p:nvSpPr>
        <p:spPr/>
        <p:txBody>
          <a:bodyPr/>
          <a:lstStyle/>
          <a:p>
            <a:fld id="{09A8C1AC-ED23-40A4-8DE0-5D45F1B566F9}" type="slidenum">
              <a:rPr lang="en-US" smtClean="0"/>
              <a:t>2</a:t>
            </a:fld>
            <a:endParaRPr lang="en-US"/>
          </a:p>
        </p:txBody>
      </p:sp>
    </p:spTree>
    <p:extLst>
      <p:ext uri="{BB962C8B-B14F-4D97-AF65-F5344CB8AC3E}">
        <p14:creationId xmlns:p14="http://schemas.microsoft.com/office/powerpoint/2010/main" val="2728857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Device &amp; Setup</a:t>
            </a:r>
            <a:endParaRPr lang="en-US" dirty="0"/>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98676" y="987574"/>
            <a:ext cx="4922283"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1131590"/>
            <a:ext cx="3888432" cy="20915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TextBox 2"/>
              <p:cNvSpPr txBox="1"/>
              <p:nvPr/>
            </p:nvSpPr>
            <p:spPr>
              <a:xfrm>
                <a:off x="323528" y="3349476"/>
                <a:ext cx="3290388" cy="2031325"/>
              </a:xfrm>
              <a:prstGeom prst="rect">
                <a:avLst/>
              </a:prstGeom>
              <a:noFill/>
            </p:spPr>
            <p:txBody>
              <a:bodyPr wrap="none" rtlCol="0">
                <a:spAutoFit/>
              </a:bodyPr>
              <a:lstStyle/>
              <a:p>
                <a:pPr marL="285750" indent="-285750">
                  <a:buFont typeface="Arial" panose="020B0604020202020204" pitchFamily="34" charset="0"/>
                  <a:buChar char="•"/>
                </a:pPr>
                <a:r>
                  <a:rPr lang="de-CH" sz="1400" i="1" dirty="0" smtClean="0">
                    <a:latin typeface="Arial" panose="020B0604020202020204" pitchFamily="34" charset="0"/>
                    <a:cs typeface="Arial" panose="020B0604020202020204" pitchFamily="34" charset="0"/>
                  </a:rPr>
                  <a:t>Accumulation gates</a:t>
                </a:r>
              </a:p>
              <a:p>
                <a:pPr marL="285750" indent="-285750">
                  <a:buFont typeface="Arial" panose="020B0604020202020204" pitchFamily="34" charset="0"/>
                  <a:buChar char="•"/>
                </a:pPr>
                <a:r>
                  <a:rPr lang="de-CH" sz="1400" i="1" dirty="0" smtClean="0">
                    <a:latin typeface="Arial" panose="020B0604020202020204" pitchFamily="34" charset="0"/>
                    <a:cs typeface="Arial" panose="020B0604020202020204" pitchFamily="34" charset="0"/>
                  </a:rPr>
                  <a:t>Co micromagnet:</a:t>
                </a:r>
              </a:p>
              <a:p>
                <a:pPr marL="742950" lvl="1" indent="-285750">
                  <a:buFont typeface="Arial" panose="020B0604020202020204" pitchFamily="34" charset="0"/>
                  <a:buChar char="•"/>
                </a:pPr>
                <a:r>
                  <a:rPr lang="de-CH" sz="1400" i="1" dirty="0" smtClean="0">
                    <a:latin typeface="Arial" panose="020B0604020202020204" pitchFamily="34" charset="0"/>
                    <a:cs typeface="Arial" panose="020B0604020202020204" pitchFamily="34" charset="0"/>
                  </a:rPr>
                  <a:t>(M)EDSR</a:t>
                </a:r>
              </a:p>
              <a:p>
                <a:pPr marL="742950" lvl="1" indent="-285750">
                  <a:buFont typeface="Arial" panose="020B0604020202020204" pitchFamily="34" charset="0"/>
                  <a:buChar char="•"/>
                </a:pPr>
                <a:r>
                  <a:rPr lang="de-CH" sz="1400" i="1" dirty="0" smtClean="0">
                    <a:latin typeface="Arial" panose="020B0604020202020204" pitchFamily="34" charset="0"/>
                    <a:cs typeface="Arial" panose="020B0604020202020204" pitchFamily="34" charset="0"/>
                  </a:rPr>
                  <a:t>Adressability (g-factor </a:t>
                </a:r>
                <a:r>
                  <a:rPr lang="de-CH" sz="1400" i="1" dirty="0" smtClean="0">
                    <a:latin typeface="Arial" panose="020B0604020202020204" pitchFamily="34" charset="0"/>
                    <a:cs typeface="Arial" panose="020B0604020202020204" pitchFamily="34" charset="0"/>
                    <a:sym typeface="Wingdings" panose="05000000000000000000" pitchFamily="2" charset="2"/>
                  </a:rPr>
                  <a:t> </a:t>
                </a:r>
                <a14:m>
                  <m:oMath xmlns:m="http://schemas.openxmlformats.org/officeDocument/2006/math">
                    <m:r>
                      <m:rPr>
                        <m:sty m:val="p"/>
                      </m:rPr>
                      <a:rPr lang="de-CH" sz="1400" b="0" i="0" smtClean="0">
                        <a:latin typeface="Cambria Math"/>
                        <a:cs typeface="Arial" panose="020B0604020202020204" pitchFamily="34" charset="0"/>
                        <a:sym typeface="Wingdings" panose="05000000000000000000" pitchFamily="2" charset="2"/>
                      </a:rPr>
                      <m:t>Δ</m:t>
                    </m:r>
                    <m:sSub>
                      <m:sSubPr>
                        <m:ctrlPr>
                          <a:rPr lang="de-CH" sz="1400" b="0" i="1" smtClean="0">
                            <a:latin typeface="Cambria Math"/>
                            <a:cs typeface="Arial" panose="020B0604020202020204" pitchFamily="34" charset="0"/>
                            <a:sym typeface="Wingdings" panose="05000000000000000000" pitchFamily="2" charset="2"/>
                          </a:rPr>
                        </m:ctrlPr>
                      </m:sSubPr>
                      <m:e>
                        <m:r>
                          <a:rPr lang="de-CH" sz="1400" b="0" i="1" smtClean="0">
                            <a:latin typeface="Cambria Math"/>
                            <a:cs typeface="Arial" panose="020B0604020202020204" pitchFamily="34" charset="0"/>
                            <a:sym typeface="Wingdings" panose="05000000000000000000" pitchFamily="2" charset="2"/>
                          </a:rPr>
                          <m:t>𝐸</m:t>
                        </m:r>
                      </m:e>
                      <m:sub>
                        <m:r>
                          <a:rPr lang="de-CH" sz="1400" b="0" i="1" smtClean="0">
                            <a:latin typeface="Cambria Math"/>
                            <a:cs typeface="Arial" panose="020B0604020202020204" pitchFamily="34" charset="0"/>
                            <a:sym typeface="Wingdings" panose="05000000000000000000" pitchFamily="2" charset="2"/>
                          </a:rPr>
                          <m:t>𝑧</m:t>
                        </m:r>
                      </m:sub>
                    </m:sSub>
                  </m:oMath>
                </a14:m>
                <a:r>
                  <a:rPr lang="de-CH" sz="1400" i="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14:m>
                  <m:oMath xmlns:m="http://schemas.openxmlformats.org/officeDocument/2006/math">
                    <m:sSub>
                      <m:sSubPr>
                        <m:ctrlPr>
                          <a:rPr lang="de-CH" sz="1400" i="1" smtClean="0">
                            <a:latin typeface="Cambria Math"/>
                          </a:rPr>
                        </m:ctrlPr>
                      </m:sSubPr>
                      <m:e>
                        <m:r>
                          <a:rPr lang="de-CH" sz="1400" i="1">
                            <a:latin typeface="Cambria Math"/>
                          </a:rPr>
                          <m:t>𝐵</m:t>
                        </m:r>
                      </m:e>
                      <m:sub>
                        <m:r>
                          <a:rPr lang="de-CH" sz="1400" i="1">
                            <a:latin typeface="Cambria Math"/>
                          </a:rPr>
                          <m:t>𝑒𝑥𝑡</m:t>
                        </m:r>
                      </m:sub>
                    </m:sSub>
                    <m:r>
                      <a:rPr lang="de-CH" sz="1400" i="1">
                        <a:latin typeface="Cambria Math"/>
                      </a:rPr>
                      <m:t>=617 </m:t>
                    </m:r>
                    <m:r>
                      <a:rPr lang="de-CH" sz="1400" i="1">
                        <a:latin typeface="Cambria Math"/>
                      </a:rPr>
                      <m:t>𝑚𝑇</m:t>
                    </m:r>
                  </m:oMath>
                </a14:m>
                <a:endParaRPr lang="en-US" sz="1400" dirty="0" smtClean="0"/>
              </a:p>
              <a:p>
                <a:pPr marL="285750" indent="-285750">
                  <a:buFont typeface="Arial" panose="020B0604020202020204" pitchFamily="34" charset="0"/>
                  <a:buChar char="•"/>
                </a:pPr>
                <a14:m>
                  <m:oMath xmlns:m="http://schemas.openxmlformats.org/officeDocument/2006/math">
                    <m:r>
                      <a:rPr lang="de-CH" sz="1400" b="0" i="1" smtClean="0">
                        <a:latin typeface="Cambria Math"/>
                      </a:rPr>
                      <m:t>|</m:t>
                    </m:r>
                    <m:d>
                      <m:dPr>
                        <m:begChr m:val=""/>
                        <m:endChr m:val="⟩"/>
                        <m:ctrlPr>
                          <a:rPr lang="de-CH" sz="1400" i="1">
                            <a:latin typeface="Cambria Math"/>
                          </a:rPr>
                        </m:ctrlPr>
                      </m:dPr>
                      <m:e>
                        <m:r>
                          <a:rPr lang="de-CH" sz="1400" i="1">
                            <a:latin typeface="Cambria Math"/>
                          </a:rPr>
                          <m:t>0</m:t>
                        </m:r>
                      </m:e>
                    </m:d>
                    <m:r>
                      <a:rPr lang="de-CH" sz="1400" i="1">
                        <a:latin typeface="Cambria Math"/>
                      </a:rPr>
                      <m:t>=|</m:t>
                    </m:r>
                    <m:d>
                      <m:dPr>
                        <m:begChr m:val=""/>
                        <m:endChr m:val="⟩"/>
                        <m:ctrlPr>
                          <a:rPr lang="de-CH" sz="1400" i="1">
                            <a:latin typeface="Cambria Math"/>
                          </a:rPr>
                        </m:ctrlPr>
                      </m:dPr>
                      <m:e>
                        <m:r>
                          <a:rPr lang="de-CH" sz="1400" i="1">
                            <a:latin typeface="Cambria Math"/>
                          </a:rPr>
                          <m:t>↓</m:t>
                        </m:r>
                      </m:e>
                    </m:d>
                    <m:r>
                      <a:rPr lang="de-CH" sz="1400" i="1">
                        <a:latin typeface="Cambria Math"/>
                      </a:rPr>
                      <m:t> </m:t>
                    </m:r>
                  </m:oMath>
                </a14:m>
                <a:r>
                  <a:rPr lang="de-CH" sz="1400" dirty="0" smtClean="0"/>
                  <a:t> (ground state)</a:t>
                </a:r>
              </a:p>
              <a:p>
                <a:pPr marL="285750" indent="-285750">
                  <a:buFont typeface="Arial" panose="020B0604020202020204" pitchFamily="34" charset="0"/>
                  <a:buChar char="•"/>
                </a:pPr>
                <a14:m>
                  <m:oMath xmlns:m="http://schemas.openxmlformats.org/officeDocument/2006/math">
                    <m:r>
                      <a:rPr lang="de-CH" sz="1400" i="1">
                        <a:latin typeface="Cambria Math"/>
                      </a:rPr>
                      <m:t>|</m:t>
                    </m:r>
                    <m:d>
                      <m:dPr>
                        <m:begChr m:val=""/>
                        <m:endChr m:val="⟩"/>
                        <m:ctrlPr>
                          <a:rPr lang="de-CH" sz="1400" i="1">
                            <a:latin typeface="Cambria Math"/>
                          </a:rPr>
                        </m:ctrlPr>
                      </m:dPr>
                      <m:e>
                        <m:r>
                          <a:rPr lang="de-CH" sz="1400" b="0" i="1" smtClean="0">
                            <a:latin typeface="Cambria Math"/>
                          </a:rPr>
                          <m:t>1</m:t>
                        </m:r>
                      </m:e>
                    </m:d>
                    <m:r>
                      <a:rPr lang="de-CH" sz="1400" i="1">
                        <a:latin typeface="Cambria Math"/>
                      </a:rPr>
                      <m:t>=|</m:t>
                    </m:r>
                    <m:d>
                      <m:dPr>
                        <m:begChr m:val=""/>
                        <m:endChr m:val="⟩"/>
                        <m:ctrlPr>
                          <a:rPr lang="de-CH" sz="1400" i="1">
                            <a:latin typeface="Cambria Math"/>
                          </a:rPr>
                        </m:ctrlPr>
                      </m:dPr>
                      <m:e>
                        <m:r>
                          <a:rPr lang="de-CH" sz="1400" b="0" i="1" smtClean="0">
                            <a:latin typeface="Cambria Math"/>
                          </a:rPr>
                          <m:t>↑</m:t>
                        </m:r>
                      </m:e>
                    </m:d>
                  </m:oMath>
                </a14:m>
                <a:endParaRPr lang="en-US" sz="1400" dirty="0" smtClean="0"/>
              </a:p>
              <a:p>
                <a:endParaRPr lang="en-US" sz="1400" dirty="0"/>
              </a:p>
              <a:p>
                <a:pPr marL="285750" indent="-285750">
                  <a:buFont typeface="Arial" panose="020B0604020202020204" pitchFamily="34" charset="0"/>
                  <a:buChar char="•"/>
                </a:pPr>
                <a:endParaRPr lang="en-US" sz="1400" dirty="0" smtClean="0"/>
              </a:p>
            </p:txBody>
          </p:sp>
        </mc:Choice>
        <mc:Fallback xmlns="">
          <p:sp>
            <p:nvSpPr>
              <p:cNvPr id="3" name="TextBox 2"/>
              <p:cNvSpPr txBox="1">
                <a:spLocks noRot="1" noChangeAspect="1" noMove="1" noResize="1" noEditPoints="1" noAdjustHandles="1" noChangeArrowheads="1" noChangeShapeType="1" noTextEdit="1"/>
              </p:cNvSpPr>
              <p:nvPr/>
            </p:nvSpPr>
            <p:spPr>
              <a:xfrm>
                <a:off x="323528" y="3349476"/>
                <a:ext cx="3290388" cy="2031325"/>
              </a:xfrm>
              <a:prstGeom prst="rect">
                <a:avLst/>
              </a:prstGeom>
              <a:blipFill rotWithShape="1">
                <a:blip r:embed="rId4"/>
                <a:stretch>
                  <a:fillRect l="-185" t="-299" b="-20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09A8C1AC-ED23-40A4-8DE0-5D45F1B566F9}" type="slidenum">
              <a:rPr lang="en-US" smtClean="0"/>
              <a:t>3</a:t>
            </a:fld>
            <a:endParaRPr lang="en-US"/>
          </a:p>
        </p:txBody>
      </p:sp>
    </p:spTree>
    <p:extLst>
      <p:ext uri="{BB962C8B-B14F-4D97-AF65-F5344CB8AC3E}">
        <p14:creationId xmlns:p14="http://schemas.microsoft.com/office/powerpoint/2010/main" val="42357163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546"/>
            <a:ext cx="8229600" cy="857250"/>
          </a:xfrm>
        </p:spPr>
        <p:txBody>
          <a:bodyPr/>
          <a:lstStyle/>
          <a:p>
            <a:r>
              <a:rPr lang="de-CH" dirty="0" smtClean="0"/>
              <a:t>Read out and Initialization</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502" y="820138"/>
            <a:ext cx="5400000" cy="2039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17834" y="4068668"/>
            <a:ext cx="920188" cy="276999"/>
          </a:xfrm>
          <a:prstGeom prst="rect">
            <a:avLst/>
          </a:prstGeom>
          <a:noFill/>
        </p:spPr>
        <p:txBody>
          <a:bodyPr wrap="none" rtlCol="0">
            <a:spAutoFit/>
          </a:bodyPr>
          <a:lstStyle/>
          <a:p>
            <a:r>
              <a:rPr lang="de-CH" sz="1200" dirty="0" smtClean="0"/>
              <a:t>Q2 is Target</a:t>
            </a:r>
            <a:endParaRPr lang="en-US" sz="1200" dirty="0" smtClean="0"/>
          </a:p>
        </p:txBody>
      </p:sp>
      <p:cxnSp>
        <p:nvCxnSpPr>
          <p:cNvPr id="8" name="Straight Arrow Connector 7"/>
          <p:cNvCxnSpPr/>
          <p:nvPr/>
        </p:nvCxnSpPr>
        <p:spPr>
          <a:xfrm flipV="1">
            <a:off x="2414588" y="3950937"/>
            <a:ext cx="102444" cy="1781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562350" y="3967164"/>
            <a:ext cx="80963" cy="1809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664444" y="4065072"/>
            <a:ext cx="995081" cy="276999"/>
          </a:xfrm>
          <a:prstGeom prst="rect">
            <a:avLst/>
          </a:prstGeom>
          <a:noFill/>
        </p:spPr>
        <p:txBody>
          <a:bodyPr wrap="none" rtlCol="0">
            <a:spAutoFit/>
          </a:bodyPr>
          <a:lstStyle/>
          <a:p>
            <a:r>
              <a:rPr lang="de-CH" sz="1200" dirty="0" smtClean="0"/>
              <a:t>Q1 is Control</a:t>
            </a:r>
            <a:endParaRPr lang="en-US" sz="1200" dirty="0" smtClean="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815994"/>
            <a:ext cx="3055744" cy="2154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p:cNvSpPr txBox="1"/>
          <p:nvPr/>
        </p:nvSpPr>
        <p:spPr>
          <a:xfrm>
            <a:off x="5901010" y="571545"/>
            <a:ext cx="1961434" cy="307777"/>
          </a:xfrm>
          <a:prstGeom prst="rect">
            <a:avLst/>
          </a:prstGeom>
          <a:noFill/>
        </p:spPr>
        <p:txBody>
          <a:bodyPr wrap="none" rtlCol="0">
            <a:spAutoFit/>
          </a:bodyPr>
          <a:lstStyle/>
          <a:p>
            <a:r>
              <a:rPr lang="de-CH" sz="1400" dirty="0" smtClean="0"/>
              <a:t>Spin-relaxation hotspots</a:t>
            </a:r>
            <a:endParaRPr lang="en-US" sz="1400" dirty="0" smtClean="0"/>
          </a:p>
        </p:txBody>
      </p:sp>
      <p:sp>
        <p:nvSpPr>
          <p:cNvPr id="23" name="Rectangle 22"/>
          <p:cNvSpPr/>
          <p:nvPr/>
        </p:nvSpPr>
        <p:spPr>
          <a:xfrm>
            <a:off x="5868144" y="571545"/>
            <a:ext cx="3168352" cy="42984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p:nvPr/>
        </p:nvCxnSpPr>
        <p:spPr>
          <a:xfrm>
            <a:off x="8120063" y="747713"/>
            <a:ext cx="64503" cy="35631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7925939" y="546931"/>
                <a:ext cx="388248" cy="24622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de-CH" sz="1000" b="0" i="1" smtClean="0">
                          <a:latin typeface="Cambria Math"/>
                        </a:rPr>
                        <m:t>2</m:t>
                      </m:r>
                      <m:sSub>
                        <m:sSubPr>
                          <m:ctrlPr>
                            <a:rPr lang="de-CH" sz="1000" b="0" i="1" smtClean="0">
                              <a:latin typeface="Cambria Math"/>
                            </a:rPr>
                          </m:ctrlPr>
                        </m:sSubPr>
                        <m:e>
                          <m:r>
                            <a:rPr lang="de-CH" sz="1000" b="0" i="1" smtClean="0">
                              <a:latin typeface="Cambria Math"/>
                            </a:rPr>
                            <m:t>𝑡</m:t>
                          </m:r>
                        </m:e>
                        <m:sub>
                          <m:r>
                            <a:rPr lang="de-CH" sz="1000" b="0" i="1" smtClean="0">
                              <a:latin typeface="Cambria Math"/>
                            </a:rPr>
                            <m:t>𝑐</m:t>
                          </m:r>
                        </m:sub>
                      </m:sSub>
                    </m:oMath>
                  </m:oMathPara>
                </a14:m>
                <a:endParaRPr lang="en-US" sz="1000" dirty="0" smtClean="0"/>
              </a:p>
            </p:txBody>
          </p:sp>
        </mc:Choice>
        <mc:Fallback xmlns="">
          <p:sp>
            <p:nvSpPr>
              <p:cNvPr id="28" name="TextBox 27"/>
              <p:cNvSpPr txBox="1">
                <a:spLocks noRot="1" noChangeAspect="1" noMove="1" noResize="1" noEditPoints="1" noAdjustHandles="1" noChangeArrowheads="1" noChangeShapeType="1" noTextEdit="1"/>
              </p:cNvSpPr>
              <p:nvPr/>
            </p:nvSpPr>
            <p:spPr>
              <a:xfrm>
                <a:off x="7925939" y="546931"/>
                <a:ext cx="388248" cy="246221"/>
              </a:xfrm>
              <a:prstGeom prst="rect">
                <a:avLst/>
              </a:prstGeom>
              <a:blipFill rotWithShape="1">
                <a:blip r:embed="rId4"/>
                <a:stretch>
                  <a:fillRect/>
                </a:stretch>
              </a:blipFill>
            </p:spPr>
            <p:txBody>
              <a:bodyPr/>
              <a:lstStyle/>
              <a:p>
                <a:r>
                  <a:rPr lang="en-US">
                    <a:noFill/>
                  </a:rPr>
                  <a:t> </a:t>
                </a:r>
              </a:p>
            </p:txBody>
          </p:sp>
        </mc:Fallback>
      </mc:AlternateContent>
      <p:sp>
        <p:nvSpPr>
          <p:cNvPr id="30" name="Oval 29"/>
          <p:cNvSpPr/>
          <p:nvPr/>
        </p:nvSpPr>
        <p:spPr>
          <a:xfrm>
            <a:off x="8124725" y="1108790"/>
            <a:ext cx="119683" cy="115714"/>
          </a:xfrm>
          <a:prstGeom prst="ellipse">
            <a:avLst/>
          </a:prstGeom>
          <a:no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6203" y="3039220"/>
            <a:ext cx="2002221" cy="1426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5955856" y="4497152"/>
            <a:ext cx="2880320" cy="338554"/>
          </a:xfrm>
          <a:prstGeom prst="rect">
            <a:avLst/>
          </a:prstGeom>
        </p:spPr>
        <p:txBody>
          <a:bodyPr wrap="square">
            <a:spAutoFit/>
          </a:bodyPr>
          <a:lstStyle/>
          <a:p>
            <a:r>
              <a:rPr lang="en-US" sz="800" dirty="0" err="1"/>
              <a:t>Srinivasa</a:t>
            </a:r>
            <a:r>
              <a:rPr lang="en-US" sz="800" dirty="0"/>
              <a:t> </a:t>
            </a:r>
            <a:r>
              <a:rPr lang="en-US" sz="800" i="1" dirty="0" smtClean="0"/>
              <a:t>et al., </a:t>
            </a:r>
            <a:r>
              <a:rPr lang="en-US" sz="800" dirty="0" smtClean="0"/>
              <a:t>Simultaneous </a:t>
            </a:r>
            <a:r>
              <a:rPr lang="en-US" sz="800" dirty="0"/>
              <a:t>Spin-Charge Relaxation in Double Quantum </a:t>
            </a:r>
            <a:r>
              <a:rPr lang="en-US" sz="800" dirty="0" smtClean="0"/>
              <a:t>Dots, </a:t>
            </a:r>
            <a:r>
              <a:rPr lang="en-US" sz="800" dirty="0"/>
              <a:t>P</a:t>
            </a:r>
            <a:r>
              <a:rPr lang="en-US" sz="800" dirty="0" smtClean="0"/>
              <a:t>RL 110, 2013</a:t>
            </a:r>
            <a:endParaRPr lang="en-US" sz="800" dirty="0"/>
          </a:p>
        </p:txBody>
      </p:sp>
      <mc:AlternateContent xmlns:mc="http://schemas.openxmlformats.org/markup-compatibility/2006" xmlns:a14="http://schemas.microsoft.com/office/drawing/2010/main">
        <mc:Choice Requires="a14">
          <p:sp>
            <p:nvSpPr>
              <p:cNvPr id="34" name="TextBox 33"/>
              <p:cNvSpPr txBox="1"/>
              <p:nvPr/>
            </p:nvSpPr>
            <p:spPr>
              <a:xfrm>
                <a:off x="306668" y="2996247"/>
                <a:ext cx="4203074" cy="1015663"/>
              </a:xfrm>
              <a:prstGeom prst="rect">
                <a:avLst/>
              </a:prstGeom>
              <a:noFill/>
            </p:spPr>
            <p:txBody>
              <a:bodyPr wrap="none" rtlCol="0">
                <a:spAutoFit/>
              </a:bodyPr>
              <a:lstStyle/>
              <a:p>
                <a:pPr marL="171450" indent="-171450">
                  <a:buFont typeface="Arial" panose="020B0604020202020204" pitchFamily="34" charset="0"/>
                  <a:buChar char="•"/>
                </a:pPr>
                <a:r>
                  <a:rPr lang="fr-CH" sz="1200" dirty="0" smtClean="0"/>
                  <a:t>Q2 </a:t>
                </a:r>
                <a:r>
                  <a:rPr lang="fr-CH" sz="1200" dirty="0" smtClean="0">
                    <a:sym typeface="Wingdings" panose="05000000000000000000" pitchFamily="2" charset="2"/>
                  </a:rPr>
                  <a:t> direct </a:t>
                </a:r>
                <a:r>
                  <a:rPr lang="fr-CH" sz="1200" dirty="0" err="1" smtClean="0">
                    <a:sym typeface="Wingdings" panose="05000000000000000000" pitchFamily="2" charset="2"/>
                  </a:rPr>
                  <a:t>readout</a:t>
                </a:r>
                <a:endParaRPr lang="fr-CH" sz="1200" dirty="0" smtClean="0">
                  <a:sym typeface="Wingdings" panose="05000000000000000000" pitchFamily="2" charset="2"/>
                </a:endParaRPr>
              </a:p>
              <a:p>
                <a:pPr marL="171450" indent="-171450">
                  <a:buFont typeface="Arial" panose="020B0604020202020204" pitchFamily="34" charset="0"/>
                  <a:buChar char="•"/>
                </a:pPr>
                <a:r>
                  <a:rPr lang="fr-CH" sz="1200" dirty="0"/>
                  <a:t>Q1 </a:t>
                </a:r>
                <a:r>
                  <a:rPr lang="fr-CH" sz="1200" dirty="0">
                    <a:sym typeface="Wingdings" panose="05000000000000000000" pitchFamily="2" charset="2"/>
                  </a:rPr>
                  <a:t> indirect </a:t>
                </a:r>
                <a:r>
                  <a:rPr lang="fr-CH" sz="1200" dirty="0" err="1">
                    <a:sym typeface="Wingdings" panose="05000000000000000000" pitchFamily="2" charset="2"/>
                  </a:rPr>
                  <a:t>readout</a:t>
                </a:r>
                <a:r>
                  <a:rPr lang="fr-CH" sz="1200" dirty="0">
                    <a:sym typeface="Wingdings" panose="05000000000000000000" pitchFamily="2" charset="2"/>
                  </a:rPr>
                  <a:t> </a:t>
                </a:r>
                <a:r>
                  <a:rPr lang="fr-CH" sz="1200" dirty="0" err="1">
                    <a:sym typeface="Wingdings" panose="05000000000000000000" pitchFamily="2" charset="2"/>
                  </a:rPr>
                  <a:t>using</a:t>
                </a:r>
                <a:r>
                  <a:rPr lang="fr-CH" sz="1200" dirty="0">
                    <a:sym typeface="Wingdings" panose="05000000000000000000" pitchFamily="2" charset="2"/>
                  </a:rPr>
                  <a:t> </a:t>
                </a:r>
                <a:r>
                  <a:rPr lang="fr-CH" sz="1200" b="1" dirty="0" err="1">
                    <a:solidFill>
                      <a:srgbClr val="00B050"/>
                    </a:solidFill>
                    <a:sym typeface="Wingdings" panose="05000000000000000000" pitchFamily="2" charset="2"/>
                  </a:rPr>
                  <a:t>controlled</a:t>
                </a:r>
                <a:r>
                  <a:rPr lang="fr-CH" sz="1200" b="1" dirty="0">
                    <a:solidFill>
                      <a:srgbClr val="00B050"/>
                    </a:solidFill>
                    <a:sym typeface="Wingdings" panose="05000000000000000000" pitchFamily="2" charset="2"/>
                  </a:rPr>
                  <a:t>-rotation </a:t>
                </a:r>
                <a:r>
                  <a:rPr lang="fr-CH" sz="1200" b="1" dirty="0" err="1">
                    <a:solidFill>
                      <a:srgbClr val="00B050"/>
                    </a:solidFill>
                    <a:sym typeface="Wingdings" panose="05000000000000000000" pitchFamily="2" charset="2"/>
                  </a:rPr>
                  <a:t>gate</a:t>
                </a:r>
                <a:r>
                  <a:rPr lang="fr-CH" sz="1200" b="1" dirty="0">
                    <a:solidFill>
                      <a:srgbClr val="00B050"/>
                    </a:solidFill>
                    <a:sym typeface="Wingdings" panose="05000000000000000000" pitchFamily="2" charset="2"/>
                  </a:rPr>
                  <a:t> </a:t>
                </a:r>
                <a:r>
                  <a:rPr lang="fr-CH" sz="1200" dirty="0">
                    <a:sym typeface="Wingdings" panose="05000000000000000000" pitchFamily="2" charset="2"/>
                  </a:rPr>
                  <a:t>(CROT</a:t>
                </a:r>
                <a:r>
                  <a:rPr lang="fr-CH" sz="1200" dirty="0" smtClean="0">
                    <a:sym typeface="Wingdings" panose="05000000000000000000" pitchFamily="2" charset="2"/>
                  </a:rPr>
                  <a:t>):</a:t>
                </a:r>
              </a:p>
              <a:p>
                <a:pPr lvl="1"/>
                <a:r>
                  <a:rPr lang="fr-CH" sz="1200" dirty="0"/>
                  <a:t>After </a:t>
                </a:r>
                <a:r>
                  <a:rPr lang="fr-CH" sz="1200" dirty="0" err="1"/>
                  <a:t>read-out</a:t>
                </a:r>
                <a:r>
                  <a:rPr lang="fr-CH" sz="1200" dirty="0"/>
                  <a:t> of Q2 </a:t>
                </a:r>
                <a:r>
                  <a:rPr lang="fr-CH" sz="1200" dirty="0">
                    <a:sym typeface="Wingdings" panose="05000000000000000000" pitchFamily="2" charset="2"/>
                  </a:rPr>
                  <a:t></a:t>
                </a:r>
                <a:r>
                  <a:rPr lang="fr-CH" sz="1200" dirty="0"/>
                  <a:t> Q2 in </a:t>
                </a:r>
                <a14:m>
                  <m:oMath xmlns:m="http://schemas.openxmlformats.org/officeDocument/2006/math">
                    <m:r>
                      <a:rPr lang="fr-CH" sz="1200">
                        <a:latin typeface="Cambria Math"/>
                      </a:rPr>
                      <m:t>|</m:t>
                    </m:r>
                    <m:d>
                      <m:dPr>
                        <m:begChr m:val=""/>
                        <m:endChr m:val="⟩"/>
                        <m:ctrlPr>
                          <a:rPr lang="de-CH" sz="1200" i="1">
                            <a:latin typeface="Cambria Math"/>
                          </a:rPr>
                        </m:ctrlPr>
                      </m:dPr>
                      <m:e>
                        <m:r>
                          <a:rPr lang="de-CH" sz="1200" i="1">
                            <a:latin typeface="Cambria Math"/>
                          </a:rPr>
                          <m:t>0</m:t>
                        </m:r>
                      </m:e>
                    </m:d>
                  </m:oMath>
                </a14:m>
                <a:r>
                  <a:rPr lang="en-US" sz="1200" dirty="0" smtClean="0"/>
                  <a:t>:</a:t>
                </a:r>
                <a:br>
                  <a:rPr lang="en-US" sz="1200" dirty="0" smtClean="0"/>
                </a:br>
                <a:r>
                  <a:rPr lang="en-US" sz="1200" dirty="0" smtClean="0"/>
                  <a:t/>
                </a:r>
                <a:br>
                  <a:rPr lang="en-US" sz="1200" dirty="0" smtClean="0"/>
                </a:br>
                <a:r>
                  <a:rPr lang="de-CH" sz="1200" dirty="0">
                    <a:sym typeface="Wingdings" panose="05000000000000000000" pitchFamily="2" charset="2"/>
                  </a:rPr>
                  <a:t>Do a </a:t>
                </a:r>
                <a:r>
                  <a:rPr lang="de-CH" sz="1200" dirty="0">
                    <a:solidFill>
                      <a:srgbClr val="00B050"/>
                    </a:solidFill>
                  </a:rPr>
                  <a:t>CROT 12 </a:t>
                </a:r>
                <a:r>
                  <a:rPr lang="de-CH" sz="1200" dirty="0"/>
                  <a:t>: </a:t>
                </a:r>
                <a14:m>
                  <m:oMath xmlns:m="http://schemas.openxmlformats.org/officeDocument/2006/math">
                    <m:r>
                      <a:rPr lang="de-CH" sz="1200" i="1">
                        <a:latin typeface="Cambria Math"/>
                      </a:rPr>
                      <m:t>𝛼</m:t>
                    </m:r>
                    <m:d>
                      <m:dPr>
                        <m:begChr m:val="|"/>
                        <m:endChr m:val="|"/>
                        <m:ctrlPr>
                          <a:rPr lang="de-CH" sz="1200" i="1">
                            <a:latin typeface="Cambria Math"/>
                          </a:rPr>
                        </m:ctrlPr>
                      </m:dPr>
                      <m:e>
                        <m:d>
                          <m:dPr>
                            <m:begChr m:val=""/>
                            <m:endChr m:val="⟩"/>
                            <m:ctrlPr>
                              <a:rPr lang="de-CH" sz="1200" i="1">
                                <a:latin typeface="Cambria Math"/>
                              </a:rPr>
                            </m:ctrlPr>
                          </m:dPr>
                          <m:e>
                            <m:r>
                              <a:rPr lang="de-CH" sz="1200" i="1">
                                <a:latin typeface="Cambria Math"/>
                              </a:rPr>
                              <m:t>00</m:t>
                            </m:r>
                          </m:e>
                        </m:d>
                        <m:r>
                          <a:rPr lang="de-CH" sz="1200" i="1">
                            <a:latin typeface="Cambria Math"/>
                          </a:rPr>
                          <m:t>+</m:t>
                        </m:r>
                        <m:r>
                          <a:rPr lang="fr-CH" sz="1200" i="1">
                            <a:latin typeface="Cambria Math"/>
                          </a:rPr>
                          <m:t>𝛽</m:t>
                        </m:r>
                      </m:e>
                    </m:d>
                    <m:d>
                      <m:dPr>
                        <m:begChr m:val=""/>
                        <m:endChr m:val="⟩"/>
                        <m:ctrlPr>
                          <a:rPr lang="de-CH" sz="1200" i="1">
                            <a:latin typeface="Cambria Math"/>
                          </a:rPr>
                        </m:ctrlPr>
                      </m:dPr>
                      <m:e>
                        <m:r>
                          <a:rPr lang="de-CH" sz="1200" i="1">
                            <a:solidFill>
                              <a:srgbClr val="00B050"/>
                            </a:solidFill>
                            <a:latin typeface="Cambria Math"/>
                          </a:rPr>
                          <m:t>10</m:t>
                        </m:r>
                      </m:e>
                    </m:d>
                    <m:r>
                      <a:rPr lang="de-CH" sz="1200" i="1">
                        <a:latin typeface="Cambria Math"/>
                      </a:rPr>
                      <m:t>→</m:t>
                    </m:r>
                    <m:r>
                      <a:rPr lang="de-CH" sz="1200" i="1">
                        <a:latin typeface="Cambria Math"/>
                      </a:rPr>
                      <m:t>𝛼</m:t>
                    </m:r>
                    <m:d>
                      <m:dPr>
                        <m:begChr m:val="|"/>
                        <m:endChr m:val="|"/>
                        <m:ctrlPr>
                          <a:rPr lang="de-CH" sz="1200" i="1">
                            <a:latin typeface="Cambria Math"/>
                          </a:rPr>
                        </m:ctrlPr>
                      </m:dPr>
                      <m:e>
                        <m:d>
                          <m:dPr>
                            <m:begChr m:val=""/>
                            <m:endChr m:val="⟩"/>
                            <m:ctrlPr>
                              <a:rPr lang="de-CH" sz="1200" i="1">
                                <a:latin typeface="Cambria Math"/>
                              </a:rPr>
                            </m:ctrlPr>
                          </m:dPr>
                          <m:e>
                            <m:r>
                              <a:rPr lang="de-CH" sz="1200" i="1">
                                <a:latin typeface="Cambria Math"/>
                              </a:rPr>
                              <m:t>00</m:t>
                            </m:r>
                          </m:e>
                        </m:d>
                        <m:r>
                          <a:rPr lang="de-CH" sz="1200" i="1">
                            <a:latin typeface="Cambria Math"/>
                          </a:rPr>
                          <m:t>+</m:t>
                        </m:r>
                        <m:r>
                          <a:rPr lang="fr-CH" sz="1200" i="1">
                            <a:latin typeface="Cambria Math"/>
                          </a:rPr>
                          <m:t>𝛽</m:t>
                        </m:r>
                      </m:e>
                    </m:d>
                    <m:d>
                      <m:dPr>
                        <m:begChr m:val=""/>
                        <m:endChr m:val="⟩"/>
                        <m:ctrlPr>
                          <a:rPr lang="de-CH" sz="1200" i="1">
                            <a:latin typeface="Cambria Math"/>
                          </a:rPr>
                        </m:ctrlPr>
                      </m:dPr>
                      <m:e>
                        <m:r>
                          <a:rPr lang="de-CH" sz="1200" i="1">
                            <a:solidFill>
                              <a:srgbClr val="00B050"/>
                            </a:solidFill>
                            <a:latin typeface="Cambria Math"/>
                          </a:rPr>
                          <m:t>11</m:t>
                        </m:r>
                      </m:e>
                    </m:d>
                  </m:oMath>
                </a14:m>
                <a:endParaRPr lang="en-US" sz="1200" dirty="0"/>
              </a:p>
            </p:txBody>
          </p:sp>
        </mc:Choice>
        <mc:Fallback xmlns="">
          <p:sp>
            <p:nvSpPr>
              <p:cNvPr id="34" name="TextBox 33"/>
              <p:cNvSpPr txBox="1">
                <a:spLocks noRot="1" noChangeAspect="1" noMove="1" noResize="1" noEditPoints="1" noAdjustHandles="1" noChangeArrowheads="1" noChangeShapeType="1" noTextEdit="1"/>
              </p:cNvSpPr>
              <p:nvPr/>
            </p:nvSpPr>
            <p:spPr>
              <a:xfrm>
                <a:off x="306668" y="2996247"/>
                <a:ext cx="4203074" cy="1015663"/>
              </a:xfrm>
              <a:prstGeom prst="rect">
                <a:avLst/>
              </a:prstGeom>
              <a:blipFill rotWithShape="1">
                <a:blip r:embed="rId6"/>
                <a:stretch>
                  <a:fillRect b="-42771"/>
                </a:stretch>
              </a:blipFill>
            </p:spPr>
            <p:txBody>
              <a:bodyPr/>
              <a:lstStyle/>
              <a:p>
                <a:r>
                  <a:rPr lang="en-US">
                    <a:noFill/>
                  </a:rPr>
                  <a:t> </a:t>
                </a:r>
              </a:p>
            </p:txBody>
          </p:sp>
        </mc:Fallback>
      </mc:AlternateContent>
      <p:sp>
        <p:nvSpPr>
          <p:cNvPr id="35" name="Freeform 34"/>
          <p:cNvSpPr/>
          <p:nvPr/>
        </p:nvSpPr>
        <p:spPr>
          <a:xfrm>
            <a:off x="2339752" y="669474"/>
            <a:ext cx="3412119" cy="247356"/>
          </a:xfrm>
          <a:custGeom>
            <a:avLst/>
            <a:gdLst>
              <a:gd name="connsiteX0" fmla="*/ 0 w 3504217"/>
              <a:gd name="connsiteY0" fmla="*/ 494710 h 494710"/>
              <a:gd name="connsiteX1" fmla="*/ 1899592 w 3504217"/>
              <a:gd name="connsiteY1" fmla="*/ 5063 h 494710"/>
              <a:gd name="connsiteX2" fmla="*/ 3504217 w 3504217"/>
              <a:gd name="connsiteY2" fmla="*/ 282333 h 494710"/>
            </a:gdLst>
            <a:ahLst/>
            <a:cxnLst>
              <a:cxn ang="0">
                <a:pos x="connsiteX0" y="connsiteY0"/>
              </a:cxn>
              <a:cxn ang="0">
                <a:pos x="connsiteX1" y="connsiteY1"/>
              </a:cxn>
              <a:cxn ang="0">
                <a:pos x="connsiteX2" y="connsiteY2"/>
              </a:cxn>
            </a:cxnLst>
            <a:rect l="l" t="t" r="r" b="b"/>
            <a:pathLst>
              <a:path w="3504217" h="494710">
                <a:moveTo>
                  <a:pt x="0" y="494710"/>
                </a:moveTo>
                <a:cubicBezTo>
                  <a:pt x="657778" y="267584"/>
                  <a:pt x="1315556" y="40459"/>
                  <a:pt x="1899592" y="5063"/>
                </a:cubicBezTo>
                <a:cubicBezTo>
                  <a:pt x="2483628" y="-30333"/>
                  <a:pt x="2993922" y="126000"/>
                  <a:pt x="3504217" y="282333"/>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Down Arrow 36"/>
          <p:cNvSpPr/>
          <p:nvPr/>
        </p:nvSpPr>
        <p:spPr>
          <a:xfrm>
            <a:off x="4067944" y="916831"/>
            <a:ext cx="144016" cy="190288"/>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716016" y="938081"/>
            <a:ext cx="590226" cy="215444"/>
          </a:xfrm>
          <a:prstGeom prst="rect">
            <a:avLst/>
          </a:prstGeom>
          <a:noFill/>
        </p:spPr>
        <p:txBody>
          <a:bodyPr wrap="none" rtlCol="0">
            <a:spAutoFit/>
          </a:bodyPr>
          <a:lstStyle/>
          <a:p>
            <a:r>
              <a:rPr lang="fr-CH" sz="800" dirty="0" smtClean="0"/>
              <a:t>(</a:t>
            </a:r>
            <a:r>
              <a:rPr lang="fr-CH" sz="800" dirty="0" err="1" smtClean="0"/>
              <a:t>Bias</a:t>
            </a:r>
            <a:r>
              <a:rPr lang="fr-CH" sz="800" dirty="0" smtClean="0"/>
              <a:t> Tee)</a:t>
            </a:r>
            <a:endParaRPr lang="en-US" sz="800" dirty="0" smtClean="0"/>
          </a:p>
        </p:txBody>
      </p:sp>
      <p:grpSp>
        <p:nvGrpSpPr>
          <p:cNvPr id="51" name="Group 50"/>
          <p:cNvGrpSpPr/>
          <p:nvPr/>
        </p:nvGrpSpPr>
        <p:grpSpPr>
          <a:xfrm>
            <a:off x="2517032" y="1593182"/>
            <a:ext cx="467584" cy="300023"/>
            <a:chOff x="3275856" y="3451951"/>
            <a:chExt cx="467584" cy="300023"/>
          </a:xfrm>
        </p:grpSpPr>
        <p:cxnSp>
          <p:nvCxnSpPr>
            <p:cNvPr id="42" name="Straight Connector 41"/>
            <p:cNvCxnSpPr/>
            <p:nvPr/>
          </p:nvCxnSpPr>
          <p:spPr>
            <a:xfrm>
              <a:off x="3418349" y="3560149"/>
              <a:ext cx="145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597901" y="3560149"/>
              <a:ext cx="145539" cy="0"/>
            </a:xfrm>
            <a:prstGeom prst="line">
              <a:avLst/>
            </a:prstGeom>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3275856" y="3507854"/>
              <a:ext cx="106489" cy="2441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p:cNvCxnSpPr/>
            <p:nvPr/>
          </p:nvCxnSpPr>
          <p:spPr>
            <a:xfrm>
              <a:off x="3415680" y="3451951"/>
              <a:ext cx="145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595232" y="3451951"/>
              <a:ext cx="14553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3668001" y="3497981"/>
              <a:ext cx="2669" cy="15388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3329976" y="3506500"/>
              <a:ext cx="2669" cy="153889"/>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Freeform 49"/>
            <p:cNvSpPr/>
            <p:nvPr/>
          </p:nvSpPr>
          <p:spPr>
            <a:xfrm>
              <a:off x="3341344" y="3614211"/>
              <a:ext cx="142875" cy="92356"/>
            </a:xfrm>
            <a:custGeom>
              <a:avLst/>
              <a:gdLst>
                <a:gd name="connsiteX0" fmla="*/ 0 w 142875"/>
                <a:gd name="connsiteY0" fmla="*/ 52388 h 92356"/>
                <a:gd name="connsiteX1" fmla="*/ 80963 w 142875"/>
                <a:gd name="connsiteY1" fmla="*/ 90488 h 92356"/>
                <a:gd name="connsiteX2" fmla="*/ 142875 w 142875"/>
                <a:gd name="connsiteY2" fmla="*/ 0 h 92356"/>
              </a:gdLst>
              <a:ahLst/>
              <a:cxnLst>
                <a:cxn ang="0">
                  <a:pos x="connsiteX0" y="connsiteY0"/>
                </a:cxn>
                <a:cxn ang="0">
                  <a:pos x="connsiteX1" y="connsiteY1"/>
                </a:cxn>
                <a:cxn ang="0">
                  <a:pos x="connsiteX2" y="connsiteY2"/>
                </a:cxn>
              </a:cxnLst>
              <a:rect l="l" t="t" r="r" b="b"/>
              <a:pathLst>
                <a:path w="142875" h="92356">
                  <a:moveTo>
                    <a:pt x="0" y="52388"/>
                  </a:moveTo>
                  <a:cubicBezTo>
                    <a:pt x="28575" y="75803"/>
                    <a:pt x="57151" y="99219"/>
                    <a:pt x="80963" y="90488"/>
                  </a:cubicBezTo>
                  <a:cubicBezTo>
                    <a:pt x="104775" y="81757"/>
                    <a:pt x="123825" y="40878"/>
                    <a:pt x="142875" y="0"/>
                  </a:cubicBezTo>
                </a:path>
              </a:pathLst>
            </a:custGeom>
            <a:noFill/>
            <a:ln w="9525">
              <a:solidFill>
                <a:schemeClr val="tx1"/>
              </a:solidFill>
              <a:headEnd type="none" w="med" len="med"/>
              <a:tailEnd type="stealth"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1071871" y="2089652"/>
            <a:ext cx="425116" cy="246221"/>
          </a:xfrm>
          <a:prstGeom prst="rect">
            <a:avLst/>
          </a:prstGeom>
          <a:noFill/>
        </p:spPr>
        <p:txBody>
          <a:bodyPr wrap="none" rtlCol="0">
            <a:spAutoFit/>
          </a:bodyPr>
          <a:lstStyle/>
          <a:p>
            <a:r>
              <a:rPr lang="fr-CH" sz="1000" dirty="0" smtClean="0">
                <a:solidFill>
                  <a:schemeClr val="bg1"/>
                </a:solidFill>
              </a:rPr>
              <a:t>(1,1)</a:t>
            </a:r>
            <a:endParaRPr lang="en-US" sz="1000" dirty="0" smtClean="0">
              <a:solidFill>
                <a:schemeClr val="bg1"/>
              </a:solidFill>
            </a:endParaRPr>
          </a:p>
        </p:txBody>
      </p:sp>
      <p:cxnSp>
        <p:nvCxnSpPr>
          <p:cNvPr id="5" name="Straight Arrow Connector 4"/>
          <p:cNvCxnSpPr/>
          <p:nvPr/>
        </p:nvCxnSpPr>
        <p:spPr>
          <a:xfrm flipH="1" flipV="1">
            <a:off x="3224213" y="3943350"/>
            <a:ext cx="8305" cy="19155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941068" y="3506347"/>
            <a:ext cx="1656223" cy="246221"/>
          </a:xfrm>
          <a:prstGeom prst="rect">
            <a:avLst/>
          </a:prstGeom>
          <a:noFill/>
        </p:spPr>
        <p:txBody>
          <a:bodyPr wrap="none" rtlCol="0">
            <a:spAutoFit/>
          </a:bodyPr>
          <a:lstStyle/>
          <a:p>
            <a:r>
              <a:rPr lang="en-US" sz="1000" dirty="0" smtClean="0"/>
              <a:t>(gate will </a:t>
            </a:r>
            <a:r>
              <a:rPr lang="en-US" sz="1000" dirty="0"/>
              <a:t>be discussed later</a:t>
            </a:r>
            <a:r>
              <a:rPr lang="en-US" sz="1000" dirty="0" smtClean="0"/>
              <a:t>)</a:t>
            </a:r>
            <a:endParaRPr lang="en-US" sz="1000" dirty="0"/>
          </a:p>
        </p:txBody>
      </p:sp>
      <p:graphicFrame>
        <p:nvGraphicFramePr>
          <p:cNvPr id="44" name="Table 43"/>
          <p:cNvGraphicFramePr>
            <a:graphicFrameLocks noGrp="1"/>
          </p:cNvGraphicFramePr>
          <p:nvPr>
            <p:extLst>
              <p:ext uri="{D42A27DB-BD31-4B8C-83A1-F6EECF244321}">
                <p14:modId xmlns:p14="http://schemas.microsoft.com/office/powerpoint/2010/main" val="142366079"/>
              </p:ext>
            </p:extLst>
          </p:nvPr>
        </p:nvGraphicFramePr>
        <p:xfrm>
          <a:off x="299906" y="4371950"/>
          <a:ext cx="1692000" cy="640080"/>
        </p:xfrm>
        <a:graphic>
          <a:graphicData uri="http://schemas.openxmlformats.org/drawingml/2006/table">
            <a:tbl>
              <a:tblPr firstRow="1" bandRow="1">
                <a:tableStyleId>{5C22544A-7EE6-4342-B048-85BDC9FD1C3A}</a:tableStyleId>
              </a:tblPr>
              <a:tblGrid>
                <a:gridCol w="810749"/>
                <a:gridCol w="458251"/>
                <a:gridCol w="423000"/>
              </a:tblGrid>
              <a:tr h="163310">
                <a:tc>
                  <a:txBody>
                    <a:bodyPr/>
                    <a:lstStyle/>
                    <a:p>
                      <a:endParaRPr lang="en-US" sz="800" dirty="0"/>
                    </a:p>
                  </a:txBody>
                  <a:tcPr/>
                </a:tc>
                <a:tc>
                  <a:txBody>
                    <a:bodyPr/>
                    <a:lstStyle/>
                    <a:p>
                      <a:r>
                        <a:rPr lang="de-CH" sz="800" dirty="0" smtClean="0"/>
                        <a:t>Q1</a:t>
                      </a:r>
                      <a:endParaRPr lang="en-US" sz="800" dirty="0"/>
                    </a:p>
                  </a:txBody>
                  <a:tcPr/>
                </a:tc>
                <a:tc>
                  <a:txBody>
                    <a:bodyPr/>
                    <a:lstStyle/>
                    <a:p>
                      <a:r>
                        <a:rPr lang="de-CH" sz="800" dirty="0" smtClean="0"/>
                        <a:t>Q2</a:t>
                      </a:r>
                      <a:endParaRPr lang="en-US" sz="800" dirty="0"/>
                    </a:p>
                  </a:txBody>
                  <a:tcPr/>
                </a:tc>
              </a:tr>
              <a:tr h="204000">
                <a:tc>
                  <a:txBody>
                    <a:bodyPr/>
                    <a:lstStyle/>
                    <a:p>
                      <a:r>
                        <a:rPr lang="de-CH" sz="800" dirty="0" smtClean="0"/>
                        <a:t>Initialization</a:t>
                      </a:r>
                      <a:endParaRPr lang="en-US" sz="800" dirty="0"/>
                    </a:p>
                  </a:txBody>
                  <a:tcPr/>
                </a:tc>
                <a:tc>
                  <a:txBody>
                    <a:bodyPr/>
                    <a:lstStyle/>
                    <a:p>
                      <a:r>
                        <a:rPr lang="de-CH" sz="800" dirty="0" smtClean="0"/>
                        <a:t>&gt;99%</a:t>
                      </a:r>
                      <a:endParaRPr lang="en-US" sz="800" dirty="0"/>
                    </a:p>
                  </a:txBody>
                  <a:tcPr/>
                </a:tc>
                <a:tc>
                  <a:txBody>
                    <a:bodyPr/>
                    <a:lstStyle/>
                    <a:p>
                      <a:r>
                        <a:rPr lang="de-CH" sz="800" dirty="0" smtClean="0"/>
                        <a:t>&gt;99%</a:t>
                      </a:r>
                      <a:endParaRPr lang="en-US" sz="800" dirty="0"/>
                    </a:p>
                  </a:txBody>
                  <a:tcPr/>
                </a:tc>
              </a:tr>
              <a:tr h="204000">
                <a:tc>
                  <a:txBody>
                    <a:bodyPr/>
                    <a:lstStyle/>
                    <a:p>
                      <a:r>
                        <a:rPr lang="de-CH" sz="800" dirty="0" smtClean="0"/>
                        <a:t>Read-out</a:t>
                      </a:r>
                      <a:endParaRPr lang="en-US" sz="800" dirty="0"/>
                    </a:p>
                  </a:txBody>
                  <a:tcPr/>
                </a:tc>
                <a:tc>
                  <a:txBody>
                    <a:bodyPr/>
                    <a:lstStyle/>
                    <a:p>
                      <a:r>
                        <a:rPr lang="de-CH" sz="800" dirty="0" smtClean="0"/>
                        <a:t>73%</a:t>
                      </a:r>
                      <a:endParaRPr lang="en-US" sz="800" dirty="0"/>
                    </a:p>
                  </a:txBody>
                  <a:tcPr/>
                </a:tc>
                <a:tc>
                  <a:txBody>
                    <a:bodyPr/>
                    <a:lstStyle/>
                    <a:p>
                      <a:r>
                        <a:rPr lang="de-CH" sz="800" dirty="0" smtClean="0"/>
                        <a:t>81%</a:t>
                      </a:r>
                      <a:endParaRPr lang="en-US" sz="800" dirty="0"/>
                    </a:p>
                  </a:txBody>
                  <a:tcPr/>
                </a:tc>
              </a:tr>
            </a:tbl>
          </a:graphicData>
        </a:graphic>
      </p:graphicFrame>
      <p:sp>
        <p:nvSpPr>
          <p:cNvPr id="36" name="Slide Number Placeholder 35"/>
          <p:cNvSpPr>
            <a:spLocks noGrp="1"/>
          </p:cNvSpPr>
          <p:nvPr>
            <p:ph type="sldNum" sz="quarter" idx="12"/>
          </p:nvPr>
        </p:nvSpPr>
        <p:spPr/>
        <p:txBody>
          <a:bodyPr/>
          <a:lstStyle/>
          <a:p>
            <a:fld id="{09A8C1AC-ED23-40A4-8DE0-5D45F1B566F9}" type="slidenum">
              <a:rPr lang="en-US" smtClean="0"/>
              <a:t>4</a:t>
            </a:fld>
            <a:endParaRPr lang="en-US"/>
          </a:p>
        </p:txBody>
      </p:sp>
    </p:spTree>
    <p:extLst>
      <p:ext uri="{BB962C8B-B14F-4D97-AF65-F5344CB8AC3E}">
        <p14:creationId xmlns:p14="http://schemas.microsoft.com/office/powerpoint/2010/main" val="34487530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70"/>
            <a:ext cx="8229600" cy="857250"/>
          </a:xfrm>
        </p:spPr>
        <p:txBody>
          <a:bodyPr/>
          <a:lstStyle/>
          <a:p>
            <a:r>
              <a:rPr lang="de-CH" dirty="0" smtClean="0"/>
              <a:t>Single qubit gates: calibration and timescales</a:t>
            </a:r>
            <a:endParaRPr lang="en-US" dirty="0"/>
          </a:p>
        </p:txBody>
      </p:sp>
      <p:pic>
        <p:nvPicPr>
          <p:cNvPr id="4099"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271145"/>
            <a:ext cx="8229600" cy="28127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4" y="915566"/>
            <a:ext cx="975011" cy="307777"/>
          </a:xfrm>
          <a:prstGeom prst="rect">
            <a:avLst/>
          </a:prstGeom>
          <a:noFill/>
        </p:spPr>
        <p:txBody>
          <a:bodyPr wrap="none" rtlCol="0">
            <a:spAutoFit/>
          </a:bodyPr>
          <a:lstStyle/>
          <a:p>
            <a:r>
              <a:rPr lang="de-CH" sz="1400" dirty="0" smtClean="0"/>
              <a:t>Resonance</a:t>
            </a:r>
            <a:endParaRPr lang="en-US" sz="1400" dirty="0"/>
          </a:p>
        </p:txBody>
      </p:sp>
      <p:sp>
        <p:nvSpPr>
          <p:cNvPr id="8" name="TextBox 7"/>
          <p:cNvSpPr txBox="1"/>
          <p:nvPr/>
        </p:nvSpPr>
        <p:spPr>
          <a:xfrm>
            <a:off x="2631946" y="915566"/>
            <a:ext cx="364202" cy="307777"/>
          </a:xfrm>
          <a:prstGeom prst="rect">
            <a:avLst/>
          </a:prstGeom>
          <a:noFill/>
        </p:spPr>
        <p:txBody>
          <a:bodyPr wrap="none" rtlCol="0">
            <a:spAutoFit/>
          </a:bodyPr>
          <a:lstStyle/>
          <a:p>
            <a:r>
              <a:rPr lang="de-CH" sz="1400" dirty="0" smtClean="0"/>
              <a:t>T1</a:t>
            </a:r>
            <a:endParaRPr lang="en-US" sz="1400" dirty="0"/>
          </a:p>
        </p:txBody>
      </p:sp>
      <p:sp>
        <p:nvSpPr>
          <p:cNvPr id="9" name="TextBox 8"/>
          <p:cNvSpPr txBox="1"/>
          <p:nvPr/>
        </p:nvSpPr>
        <p:spPr>
          <a:xfrm>
            <a:off x="3914473" y="915566"/>
            <a:ext cx="505267" cy="307777"/>
          </a:xfrm>
          <a:prstGeom prst="rect">
            <a:avLst/>
          </a:prstGeom>
          <a:noFill/>
        </p:spPr>
        <p:txBody>
          <a:bodyPr wrap="none" rtlCol="0">
            <a:spAutoFit/>
          </a:bodyPr>
          <a:lstStyle/>
          <a:p>
            <a:r>
              <a:rPr lang="de-CH" sz="1400" dirty="0" smtClean="0"/>
              <a:t>Rabi</a:t>
            </a:r>
            <a:endParaRPr lang="en-US" sz="1400" dirty="0"/>
          </a:p>
        </p:txBody>
      </p:sp>
      <p:sp>
        <p:nvSpPr>
          <p:cNvPr id="10" name="TextBox 9"/>
          <p:cNvSpPr txBox="1"/>
          <p:nvPr/>
        </p:nvSpPr>
        <p:spPr>
          <a:xfrm>
            <a:off x="5076056" y="915566"/>
            <a:ext cx="752578" cy="307777"/>
          </a:xfrm>
          <a:prstGeom prst="rect">
            <a:avLst/>
          </a:prstGeom>
          <a:noFill/>
        </p:spPr>
        <p:txBody>
          <a:bodyPr wrap="none" rtlCol="0">
            <a:spAutoFit/>
          </a:bodyPr>
          <a:lstStyle/>
          <a:p>
            <a:r>
              <a:rPr lang="de-CH" sz="1400" dirty="0" smtClean="0"/>
              <a:t>Ramsey</a:t>
            </a:r>
            <a:endParaRPr lang="en-US" sz="1400" dirty="0"/>
          </a:p>
        </p:txBody>
      </p:sp>
      <p:sp>
        <p:nvSpPr>
          <p:cNvPr id="11" name="TextBox 10"/>
          <p:cNvSpPr txBox="1"/>
          <p:nvPr/>
        </p:nvSpPr>
        <p:spPr>
          <a:xfrm>
            <a:off x="6186969" y="915566"/>
            <a:ext cx="977319" cy="307777"/>
          </a:xfrm>
          <a:prstGeom prst="rect">
            <a:avLst/>
          </a:prstGeom>
          <a:noFill/>
        </p:spPr>
        <p:txBody>
          <a:bodyPr wrap="none" rtlCol="0">
            <a:spAutoFit/>
          </a:bodyPr>
          <a:lstStyle/>
          <a:p>
            <a:r>
              <a:rPr lang="de-CH" sz="1400" dirty="0" smtClean="0"/>
              <a:t>Hahn-Echo</a:t>
            </a:r>
            <a:endParaRPr lang="en-US" sz="1400" dirty="0"/>
          </a:p>
        </p:txBody>
      </p:sp>
      <p:sp>
        <p:nvSpPr>
          <p:cNvPr id="12" name="TextBox 11"/>
          <p:cNvSpPr txBox="1"/>
          <p:nvPr/>
        </p:nvSpPr>
        <p:spPr>
          <a:xfrm>
            <a:off x="7266090" y="915566"/>
            <a:ext cx="1394100" cy="307777"/>
          </a:xfrm>
          <a:prstGeom prst="rect">
            <a:avLst/>
          </a:prstGeom>
          <a:noFill/>
        </p:spPr>
        <p:txBody>
          <a:bodyPr wrap="none" rtlCol="0">
            <a:spAutoFit/>
          </a:bodyPr>
          <a:lstStyle/>
          <a:p>
            <a:r>
              <a:rPr lang="de-CH" sz="1400" dirty="0" smtClean="0"/>
              <a:t>Two-Axis control</a:t>
            </a:r>
            <a:endParaRPr lang="en-US" sz="1400" dirty="0"/>
          </a:p>
        </p:txBody>
      </p:sp>
      <p:grpSp>
        <p:nvGrpSpPr>
          <p:cNvPr id="15" name="Group 14"/>
          <p:cNvGrpSpPr/>
          <p:nvPr/>
        </p:nvGrpSpPr>
        <p:grpSpPr>
          <a:xfrm>
            <a:off x="323528" y="4362399"/>
            <a:ext cx="4339274" cy="547665"/>
            <a:chOff x="539552" y="4348086"/>
            <a:chExt cx="4339274" cy="547665"/>
          </a:xfrm>
        </p:grpSpPr>
        <mc:AlternateContent xmlns:mc="http://schemas.openxmlformats.org/markup-compatibility/2006" xmlns:a14="http://schemas.microsoft.com/office/drawing/2010/main">
          <mc:Choice Requires="a14">
            <p:sp>
              <p:nvSpPr>
                <p:cNvPr id="6" name="TextBox 5"/>
                <p:cNvSpPr txBox="1"/>
                <p:nvPr/>
              </p:nvSpPr>
              <p:spPr>
                <a:xfrm>
                  <a:off x="539552" y="4357637"/>
                  <a:ext cx="1359539" cy="307777"/>
                </a:xfrm>
                <a:prstGeom prst="rect">
                  <a:avLst/>
                </a:prstGeom>
                <a:noFill/>
              </p:spPr>
              <p:txBody>
                <a:bodyPr wrap="none" rtlCol="0">
                  <a:spAutoFit/>
                </a:bodyPr>
                <a:lstStyle/>
                <a:p>
                  <a14:m>
                    <m:oMath xmlns:m="http://schemas.openxmlformats.org/officeDocument/2006/math">
                      <m:r>
                        <a:rPr lang="de-CH" sz="1400" i="1" dirty="0" smtClean="0">
                          <a:latin typeface="Cambria Math"/>
                        </a:rPr>
                        <m:t>𝑋</m:t>
                      </m:r>
                    </m:oMath>
                  </a14:m>
                  <a:r>
                    <a:rPr lang="de-CH" sz="1400" dirty="0" smtClean="0"/>
                    <a:t> : </a:t>
                  </a:r>
                  <a14:m>
                    <m:oMath xmlns:m="http://schemas.openxmlformats.org/officeDocument/2006/math">
                      <m:r>
                        <a:rPr lang="de-CH" sz="1400" b="0" i="1" smtClean="0">
                          <a:latin typeface="Cambria Math"/>
                        </a:rPr>
                        <m:t>𝜋</m:t>
                      </m:r>
                      <m:r>
                        <a:rPr lang="de-CH" sz="1400" b="0" i="1" smtClean="0">
                          <a:latin typeface="Cambria Math"/>
                        </a:rPr>
                        <m:t>/2</m:t>
                      </m:r>
                    </m:oMath>
                  </a14:m>
                  <a:r>
                    <a:rPr lang="en-US" sz="1400" dirty="0" smtClean="0"/>
                    <a:t> rotation</a:t>
                  </a:r>
                </a:p>
              </p:txBody>
            </p:sp>
          </mc:Choice>
          <mc:Fallback xmlns="">
            <p:sp>
              <p:nvSpPr>
                <p:cNvPr id="6" name="TextBox 5"/>
                <p:cNvSpPr txBox="1">
                  <a:spLocks noRot="1" noChangeAspect="1" noMove="1" noResize="1" noEditPoints="1" noAdjustHandles="1" noChangeArrowheads="1" noChangeShapeType="1" noTextEdit="1"/>
                </p:cNvSpPr>
                <p:nvPr/>
              </p:nvSpPr>
              <p:spPr>
                <a:xfrm>
                  <a:off x="539552" y="4357637"/>
                  <a:ext cx="1359539" cy="307777"/>
                </a:xfrm>
                <a:prstGeom prst="rect">
                  <a:avLst/>
                </a:prstGeom>
                <a:blipFill rotWithShape="1">
                  <a:blip r:embed="rId3"/>
                  <a:stretch>
                    <a:fillRect t="-2000" r="-448"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39552" y="4587974"/>
                  <a:ext cx="1258999" cy="307777"/>
                </a:xfrm>
                <a:prstGeom prst="rect">
                  <a:avLst/>
                </a:prstGeom>
                <a:noFill/>
              </p:spPr>
              <p:txBody>
                <a:bodyPr wrap="none" rtlCol="0">
                  <a:spAutoFit/>
                </a:bodyPr>
                <a:lstStyle/>
                <a:p>
                  <a14:m>
                    <m:oMath xmlns:m="http://schemas.openxmlformats.org/officeDocument/2006/math">
                      <m:sSup>
                        <m:sSupPr>
                          <m:ctrlPr>
                            <a:rPr lang="de-CH" sz="1400" b="0" i="1" dirty="0" smtClean="0">
                              <a:latin typeface="Cambria Math"/>
                            </a:rPr>
                          </m:ctrlPr>
                        </m:sSupPr>
                        <m:e>
                          <m:r>
                            <a:rPr lang="de-CH" sz="1400" i="1" dirty="0" smtClean="0">
                              <a:latin typeface="Cambria Math"/>
                            </a:rPr>
                            <m:t>𝑋</m:t>
                          </m:r>
                        </m:e>
                        <m:sup>
                          <m:r>
                            <a:rPr lang="de-CH" sz="1400" b="0" i="1" dirty="0" smtClean="0">
                              <a:latin typeface="Cambria Math"/>
                            </a:rPr>
                            <m:t>2</m:t>
                          </m:r>
                        </m:sup>
                      </m:sSup>
                    </m:oMath>
                  </a14:m>
                  <a:r>
                    <a:rPr lang="de-CH" sz="1400" dirty="0" smtClean="0"/>
                    <a:t> : </a:t>
                  </a:r>
                  <a14:m>
                    <m:oMath xmlns:m="http://schemas.openxmlformats.org/officeDocument/2006/math">
                      <m:r>
                        <a:rPr lang="de-CH" sz="1400" b="0" i="1" smtClean="0">
                          <a:latin typeface="Cambria Math"/>
                        </a:rPr>
                        <m:t>𝜋</m:t>
                      </m:r>
                    </m:oMath>
                  </a14:m>
                  <a:r>
                    <a:rPr lang="en-US" sz="1400" dirty="0" smtClean="0"/>
                    <a:t> rotation</a:t>
                  </a:r>
                </a:p>
              </p:txBody>
            </p:sp>
          </mc:Choice>
          <mc:Fallback xmlns="">
            <p:sp>
              <p:nvSpPr>
                <p:cNvPr id="14" name="TextBox 13"/>
                <p:cNvSpPr txBox="1">
                  <a:spLocks noRot="1" noChangeAspect="1" noMove="1" noResize="1" noEditPoints="1" noAdjustHandles="1" noChangeArrowheads="1" noChangeShapeType="1" noTextEdit="1"/>
                </p:cNvSpPr>
                <p:nvPr/>
              </p:nvSpPr>
              <p:spPr>
                <a:xfrm>
                  <a:off x="539552" y="4587974"/>
                  <a:ext cx="1258999" cy="307777"/>
                </a:xfrm>
                <a:prstGeom prst="rect">
                  <a:avLst/>
                </a:prstGeom>
                <a:blipFill rotWithShape="1">
                  <a:blip r:embed="rId4"/>
                  <a:stretch>
                    <a:fillRect r="-1456" b="-22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7" name="TextBox 16"/>
                <p:cNvSpPr txBox="1"/>
                <p:nvPr/>
              </p:nvSpPr>
              <p:spPr>
                <a:xfrm>
                  <a:off x="2018619" y="4348086"/>
                  <a:ext cx="2860207" cy="307777"/>
                </a:xfrm>
                <a:prstGeom prst="rect">
                  <a:avLst/>
                </a:prstGeom>
                <a:noFill/>
              </p:spPr>
              <p:txBody>
                <a:bodyPr wrap="none" rtlCol="0">
                  <a:spAutoFit/>
                </a:bodyPr>
                <a:lstStyle/>
                <a:p>
                  <a14:m>
                    <m:oMath xmlns:m="http://schemas.openxmlformats.org/officeDocument/2006/math">
                      <m:r>
                        <a:rPr lang="de-CH" sz="1400" b="0" i="1" smtClean="0">
                          <a:latin typeface="Cambria Math"/>
                        </a:rPr>
                        <m:t>𝜃</m:t>
                      </m:r>
                    </m:oMath>
                  </a14:m>
                  <a:r>
                    <a:rPr lang="de-CH" sz="1400" dirty="0" smtClean="0"/>
                    <a:t> </a:t>
                  </a:r>
                  <a:r>
                    <a:rPr lang="de-CH" sz="1400" dirty="0" smtClean="0"/>
                    <a:t>: </a:t>
                  </a:r>
                  <a14:m>
                    <m:oMath xmlns:m="http://schemas.openxmlformats.org/officeDocument/2006/math">
                      <m:r>
                        <a:rPr lang="de-CH" sz="1400" b="0" i="1" smtClean="0">
                          <a:latin typeface="Cambria Math"/>
                        </a:rPr>
                        <m:t>𝜋</m:t>
                      </m:r>
                      <m:r>
                        <a:rPr lang="de-CH" sz="1400" b="0" i="1" smtClean="0">
                          <a:latin typeface="Cambria Math"/>
                        </a:rPr>
                        <m:t>/2</m:t>
                      </m:r>
                    </m:oMath>
                  </a14:m>
                  <a:r>
                    <a:rPr lang="en-US" sz="1400" dirty="0" smtClean="0"/>
                    <a:t> </a:t>
                  </a:r>
                  <a:r>
                    <a:rPr lang="en-US" sz="1400" dirty="0" smtClean="0"/>
                    <a:t>rotation with different phase</a:t>
                  </a:r>
                  <a:endParaRPr lang="en-US" sz="1400" dirty="0" smtClean="0"/>
                </a:p>
              </p:txBody>
            </p:sp>
          </mc:Choice>
          <mc:Fallback>
            <p:sp>
              <p:nvSpPr>
                <p:cNvPr id="17" name="TextBox 16"/>
                <p:cNvSpPr txBox="1">
                  <a:spLocks noRot="1" noChangeAspect="1" noMove="1" noResize="1" noEditPoints="1" noAdjustHandles="1" noChangeArrowheads="1" noChangeShapeType="1" noTextEdit="1"/>
                </p:cNvSpPr>
                <p:nvPr/>
              </p:nvSpPr>
              <p:spPr>
                <a:xfrm>
                  <a:off x="2018619" y="4348086"/>
                  <a:ext cx="2860207" cy="307777"/>
                </a:xfrm>
                <a:prstGeom prst="rect">
                  <a:avLst/>
                </a:prstGeom>
                <a:blipFill rotWithShape="1">
                  <a:blip r:embed="rId5"/>
                  <a:stretch>
                    <a:fillRect t="-2000" b="-20000"/>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 name="TextBox 6"/>
              <p:cNvSpPr txBox="1"/>
              <p:nvPr/>
            </p:nvSpPr>
            <p:spPr>
              <a:xfrm rot="16200000">
                <a:off x="286182" y="1841346"/>
                <a:ext cx="506741" cy="322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sz="1400" b="0" i="1" smtClean="0">
                              <a:latin typeface="Cambria Math"/>
                            </a:rPr>
                          </m:ctrlPr>
                        </m:sSubPr>
                        <m:e>
                          <m:r>
                            <a:rPr lang="de-CH" sz="1400" b="0" i="1" smtClean="0">
                              <a:latin typeface="Cambria Math"/>
                            </a:rPr>
                            <m:t>𝑃</m:t>
                          </m:r>
                        </m:e>
                        <m:sub>
                          <m:d>
                            <m:dPr>
                              <m:begChr m:val=""/>
                              <m:endChr m:val="⟩"/>
                              <m:ctrlPr>
                                <a:rPr lang="en-US" sz="1400" i="1" smtClean="0">
                                  <a:latin typeface="Cambria Math"/>
                                </a:rPr>
                              </m:ctrlPr>
                            </m:dPr>
                            <m:e>
                              <m:d>
                                <m:dPr>
                                  <m:begChr m:val="|"/>
                                  <m:endChr m:val=""/>
                                  <m:ctrlPr>
                                    <a:rPr lang="en-US" sz="1400" i="1" smtClean="0">
                                      <a:latin typeface="Cambria Math"/>
                                    </a:rPr>
                                  </m:ctrlPr>
                                </m:dPr>
                                <m:e>
                                  <m:r>
                                    <a:rPr lang="de-CH" sz="1400" b="0" i="1" smtClean="0">
                                      <a:latin typeface="Cambria Math"/>
                                    </a:rPr>
                                    <m:t>1</m:t>
                                  </m:r>
                                </m:e>
                              </m:d>
                            </m:e>
                          </m:d>
                        </m:sub>
                      </m:sSub>
                    </m:oMath>
                  </m:oMathPara>
                </a14:m>
                <a:endParaRPr lang="en-US" sz="1400" dirty="0" smtClean="0"/>
              </a:p>
            </p:txBody>
          </p:sp>
        </mc:Choice>
        <mc:Fallback xmlns="">
          <p:sp>
            <p:nvSpPr>
              <p:cNvPr id="7" name="TextBox 6"/>
              <p:cNvSpPr txBox="1">
                <a:spLocks noRot="1" noChangeAspect="1" noMove="1" noResize="1" noEditPoints="1" noAdjustHandles="1" noChangeArrowheads="1" noChangeShapeType="1" noTextEdit="1"/>
              </p:cNvSpPr>
              <p:nvPr/>
            </p:nvSpPr>
            <p:spPr>
              <a:xfrm rot="16200000">
                <a:off x="286182" y="1841346"/>
                <a:ext cx="506741" cy="322076"/>
              </a:xfrm>
              <a:prstGeom prst="rect">
                <a:avLst/>
              </a:prstGeom>
              <a:blipFill rotWithShape="1">
                <a:blip r:embed="rId6"/>
                <a:stretch>
                  <a:fillRect l="-39623" t="-42169" r="-113208" b="-24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rot="16200000">
                <a:off x="286182" y="3096131"/>
                <a:ext cx="506741" cy="3220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de-CH" sz="1400" b="0" i="1" smtClean="0">
                              <a:latin typeface="Cambria Math"/>
                            </a:rPr>
                          </m:ctrlPr>
                        </m:sSubPr>
                        <m:e>
                          <m:r>
                            <a:rPr lang="de-CH" sz="1400" b="0" i="1" smtClean="0">
                              <a:latin typeface="Cambria Math"/>
                            </a:rPr>
                            <m:t>𝑃</m:t>
                          </m:r>
                        </m:e>
                        <m:sub>
                          <m:d>
                            <m:dPr>
                              <m:begChr m:val=""/>
                              <m:endChr m:val="⟩"/>
                              <m:ctrlPr>
                                <a:rPr lang="en-US" sz="1400" i="1" smtClean="0">
                                  <a:latin typeface="Cambria Math"/>
                                </a:rPr>
                              </m:ctrlPr>
                            </m:dPr>
                            <m:e>
                              <m:d>
                                <m:dPr>
                                  <m:begChr m:val="|"/>
                                  <m:endChr m:val=""/>
                                  <m:ctrlPr>
                                    <a:rPr lang="en-US" sz="1400" i="1" smtClean="0">
                                      <a:latin typeface="Cambria Math"/>
                                    </a:rPr>
                                  </m:ctrlPr>
                                </m:dPr>
                                <m:e>
                                  <m:r>
                                    <a:rPr lang="de-CH" sz="1400" b="0" i="1" smtClean="0">
                                      <a:latin typeface="Cambria Math"/>
                                    </a:rPr>
                                    <m:t>1</m:t>
                                  </m:r>
                                </m:e>
                              </m:d>
                            </m:e>
                          </m:d>
                        </m:sub>
                      </m:sSub>
                    </m:oMath>
                  </m:oMathPara>
                </a14:m>
                <a:endParaRPr lang="en-US" sz="1400" dirty="0" smtClean="0"/>
              </a:p>
            </p:txBody>
          </p:sp>
        </mc:Choice>
        <mc:Fallback xmlns="">
          <p:sp>
            <p:nvSpPr>
              <p:cNvPr id="16" name="TextBox 15"/>
              <p:cNvSpPr txBox="1">
                <a:spLocks noRot="1" noChangeAspect="1" noMove="1" noResize="1" noEditPoints="1" noAdjustHandles="1" noChangeArrowheads="1" noChangeShapeType="1" noTextEdit="1"/>
              </p:cNvSpPr>
              <p:nvPr/>
            </p:nvSpPr>
            <p:spPr>
              <a:xfrm rot="16200000">
                <a:off x="286182" y="3096131"/>
                <a:ext cx="506741" cy="322076"/>
              </a:xfrm>
              <a:prstGeom prst="rect">
                <a:avLst/>
              </a:prstGeom>
              <a:blipFill rotWithShape="1">
                <a:blip r:embed="rId7"/>
                <a:stretch>
                  <a:fillRect l="-39623" t="-43373" r="-113208" b="-1205"/>
                </a:stretch>
              </a:blipFill>
            </p:spPr>
            <p:txBody>
              <a:bodyPr/>
              <a:lstStyle/>
              <a:p>
                <a:r>
                  <a:rPr lang="en-US">
                    <a:noFill/>
                  </a:rPr>
                  <a:t> </a:t>
                </a:r>
              </a:p>
            </p:txBody>
          </p:sp>
        </mc:Fallback>
      </mc:AlternateContent>
      <p:sp>
        <p:nvSpPr>
          <p:cNvPr id="13" name="Slide Number Placeholder 12"/>
          <p:cNvSpPr>
            <a:spLocks noGrp="1"/>
          </p:cNvSpPr>
          <p:nvPr>
            <p:ph type="sldNum" sz="quarter" idx="12"/>
          </p:nvPr>
        </p:nvSpPr>
        <p:spPr/>
        <p:txBody>
          <a:bodyPr/>
          <a:lstStyle/>
          <a:p>
            <a:fld id="{09A8C1AC-ED23-40A4-8DE0-5D45F1B566F9}" type="slidenum">
              <a:rPr lang="en-US" smtClean="0"/>
              <a:t>5</a:t>
            </a:fld>
            <a:endParaRPr lang="en-US"/>
          </a:p>
        </p:txBody>
      </p:sp>
      <mc:AlternateContent xmlns:mc="http://schemas.openxmlformats.org/markup-compatibility/2006">
        <mc:Choice xmlns:a14="http://schemas.microsoft.com/office/drawing/2010/main" Requires="a14">
          <p:sp>
            <p:nvSpPr>
              <p:cNvPr id="4" name="TextBox 3"/>
              <p:cNvSpPr txBox="1"/>
              <p:nvPr/>
            </p:nvSpPr>
            <p:spPr>
              <a:xfrm>
                <a:off x="3437579" y="4091959"/>
                <a:ext cx="1459054" cy="258084"/>
              </a:xfrm>
              <a:prstGeom prst="rect">
                <a:avLst/>
              </a:prstGeom>
              <a:noFill/>
            </p:spPr>
            <p:txBody>
              <a:bodyPr wrap="none" rtlCol="0">
                <a:spAutoFit/>
              </a:bodyPr>
              <a:lstStyle/>
              <a:p>
                <a:r>
                  <a:rPr lang="de-CH" sz="1000" dirty="0" smtClean="0">
                    <a:sym typeface="Wingdings" panose="05000000000000000000" pitchFamily="2" charset="2"/>
                  </a:rPr>
                  <a:t></a:t>
                </a:r>
                <a:r>
                  <a:rPr lang="de-CH" sz="1000" dirty="0" smtClean="0"/>
                  <a:t>&gt; X-gate: </a:t>
                </a:r>
                <a14:m>
                  <m:oMath xmlns:m="http://schemas.openxmlformats.org/officeDocument/2006/math">
                    <m:sSub>
                      <m:sSubPr>
                        <m:ctrlPr>
                          <a:rPr lang="de-CH" sz="1000" b="0" i="1" dirty="0" smtClean="0">
                            <a:latin typeface="Cambria Math"/>
                          </a:rPr>
                        </m:ctrlPr>
                      </m:sSubPr>
                      <m:e>
                        <m:r>
                          <a:rPr lang="de-CH" sz="1000" b="0" i="1" dirty="0" smtClean="0">
                            <a:latin typeface="Cambria Math"/>
                          </a:rPr>
                          <m:t>𝑡</m:t>
                        </m:r>
                      </m:e>
                      <m:sub>
                        <m:r>
                          <a:rPr lang="de-CH" sz="1000" b="0" i="1" dirty="0" smtClean="0">
                            <a:latin typeface="Cambria Math"/>
                          </a:rPr>
                          <m:t>𝑝</m:t>
                        </m:r>
                      </m:sub>
                    </m:sSub>
                    <m:r>
                      <a:rPr lang="de-CH" sz="1000" i="1" dirty="0" smtClean="0">
                        <a:latin typeface="Cambria Math"/>
                      </a:rPr>
                      <m:t>= 125</m:t>
                    </m:r>
                    <m:r>
                      <a:rPr lang="de-CH" sz="1000" i="1" dirty="0" smtClean="0">
                        <a:latin typeface="Cambria Math"/>
                      </a:rPr>
                      <m:t>𝑛𝑠</m:t>
                    </m:r>
                  </m:oMath>
                </a14:m>
                <a:endParaRPr lang="en-US" sz="1000" dirty="0" smtClean="0"/>
              </a:p>
            </p:txBody>
          </p:sp>
        </mc:Choice>
        <mc:Fallback>
          <p:sp>
            <p:nvSpPr>
              <p:cNvPr id="4" name="TextBox 3"/>
              <p:cNvSpPr txBox="1">
                <a:spLocks noRot="1" noChangeAspect="1" noMove="1" noResize="1" noEditPoints="1" noAdjustHandles="1" noChangeArrowheads="1" noChangeShapeType="1" noTextEdit="1"/>
              </p:cNvSpPr>
              <p:nvPr/>
            </p:nvSpPr>
            <p:spPr>
              <a:xfrm>
                <a:off x="3437579" y="4091959"/>
                <a:ext cx="1459054" cy="258084"/>
              </a:xfrm>
              <a:prstGeom prst="rect">
                <a:avLst/>
              </a:prstGeom>
              <a:blipFill rotWithShape="1">
                <a:blip r:embed="rId8"/>
                <a:stretch>
                  <a:fillRect b="-6977"/>
                </a:stretch>
              </a:blipFill>
            </p:spPr>
            <p:txBody>
              <a:bodyPr/>
              <a:lstStyle/>
              <a:p>
                <a:r>
                  <a:rPr lang="en-US">
                    <a:noFill/>
                  </a:rPr>
                  <a:t> </a:t>
                </a:r>
              </a:p>
            </p:txBody>
          </p:sp>
        </mc:Fallback>
      </mc:AlternateContent>
      <p:cxnSp>
        <p:nvCxnSpPr>
          <p:cNvPr id="19" name="Straight Arrow Connector 18"/>
          <p:cNvCxnSpPr/>
          <p:nvPr/>
        </p:nvCxnSpPr>
        <p:spPr>
          <a:xfrm flipH="1" flipV="1">
            <a:off x="3625850" y="3378200"/>
            <a:ext cx="10046" cy="71375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349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H" dirty="0" smtClean="0"/>
              <a:t>Rabi oscillations</a:t>
            </a:r>
            <a:endParaRPr lang="en-US"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0" y="1347614"/>
            <a:ext cx="4416490"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19622"/>
            <a:ext cx="3960440" cy="297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07904" y="4928056"/>
            <a:ext cx="5424477" cy="215444"/>
          </a:xfrm>
          <a:prstGeom prst="rect">
            <a:avLst/>
          </a:prstGeom>
        </p:spPr>
        <p:txBody>
          <a:bodyPr wrap="square">
            <a:spAutoFit/>
          </a:bodyPr>
          <a:lstStyle/>
          <a:p>
            <a:r>
              <a:rPr lang="en-US" sz="800" dirty="0" smtClean="0"/>
              <a:t>Lecture: R</a:t>
            </a:r>
            <a:r>
              <a:rPr lang="en-US" sz="800" dirty="0"/>
              <a:t>. Gross , A. Marx &amp; F. </a:t>
            </a:r>
            <a:r>
              <a:rPr lang="en-US" sz="800" dirty="0" err="1"/>
              <a:t>Deppe</a:t>
            </a:r>
            <a:r>
              <a:rPr lang="en-US" sz="800" dirty="0"/>
              <a:t>, </a:t>
            </a:r>
            <a:r>
              <a:rPr lang="en-US" sz="800" dirty="0" smtClean="0"/>
              <a:t>Control of quantum two-level systems, © </a:t>
            </a:r>
            <a:r>
              <a:rPr lang="en-US" sz="800" dirty="0"/>
              <a:t>Walther-</a:t>
            </a:r>
            <a:r>
              <a:rPr lang="en-US" sz="800" dirty="0" err="1"/>
              <a:t>Meißner</a:t>
            </a:r>
            <a:r>
              <a:rPr lang="en-US" sz="800" dirty="0"/>
              <a:t>-</a:t>
            </a:r>
            <a:r>
              <a:rPr lang="en-US" sz="800" dirty="0" err="1"/>
              <a:t>Institut</a:t>
            </a:r>
            <a:r>
              <a:rPr lang="en-US" sz="800" dirty="0"/>
              <a:t> (2001 - 2013)</a:t>
            </a:r>
          </a:p>
        </p:txBody>
      </p:sp>
      <p:sp>
        <p:nvSpPr>
          <p:cNvPr id="3" name="Slide Number Placeholder 2"/>
          <p:cNvSpPr>
            <a:spLocks noGrp="1"/>
          </p:cNvSpPr>
          <p:nvPr>
            <p:ph type="sldNum" sz="quarter" idx="12"/>
          </p:nvPr>
        </p:nvSpPr>
        <p:spPr/>
        <p:txBody>
          <a:bodyPr/>
          <a:lstStyle/>
          <a:p>
            <a:fld id="{09A8C1AC-ED23-40A4-8DE0-5D45F1B566F9}" type="slidenum">
              <a:rPr lang="en-US" smtClean="0"/>
              <a:t>6</a:t>
            </a:fld>
            <a:endParaRPr lang="en-US"/>
          </a:p>
        </p:txBody>
      </p:sp>
    </p:spTree>
    <p:extLst>
      <p:ext uri="{BB962C8B-B14F-4D97-AF65-F5344CB8AC3E}">
        <p14:creationId xmlns:p14="http://schemas.microsoft.com/office/powerpoint/2010/main" val="24323434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Spin Relaxation</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203598"/>
            <a:ext cx="4525433"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07904" y="4928056"/>
            <a:ext cx="5424477" cy="215444"/>
          </a:xfrm>
          <a:prstGeom prst="rect">
            <a:avLst/>
          </a:prstGeom>
        </p:spPr>
        <p:txBody>
          <a:bodyPr wrap="square">
            <a:spAutoFit/>
          </a:bodyPr>
          <a:lstStyle/>
          <a:p>
            <a:r>
              <a:rPr lang="en-US" sz="800" dirty="0" smtClean="0"/>
              <a:t>Lecture: R</a:t>
            </a:r>
            <a:r>
              <a:rPr lang="en-US" sz="800" dirty="0"/>
              <a:t>. Gross , A. Marx &amp; F. </a:t>
            </a:r>
            <a:r>
              <a:rPr lang="en-US" sz="800" dirty="0" err="1"/>
              <a:t>Deppe</a:t>
            </a:r>
            <a:r>
              <a:rPr lang="en-US" sz="800" dirty="0"/>
              <a:t>, </a:t>
            </a:r>
            <a:r>
              <a:rPr lang="en-US" sz="800" dirty="0" smtClean="0"/>
              <a:t>Control of quantum two-level systems, © </a:t>
            </a:r>
            <a:r>
              <a:rPr lang="en-US" sz="800" dirty="0"/>
              <a:t>Walther-</a:t>
            </a:r>
            <a:r>
              <a:rPr lang="en-US" sz="800" dirty="0" err="1"/>
              <a:t>Meißner</a:t>
            </a:r>
            <a:r>
              <a:rPr lang="en-US" sz="800" dirty="0"/>
              <a:t>-</a:t>
            </a:r>
            <a:r>
              <a:rPr lang="en-US" sz="800" dirty="0" err="1"/>
              <a:t>Institut</a:t>
            </a:r>
            <a:r>
              <a:rPr lang="en-US" sz="800" dirty="0"/>
              <a:t> (2001 - 2013)</a:t>
            </a:r>
          </a:p>
        </p:txBody>
      </p:sp>
      <p:sp>
        <p:nvSpPr>
          <p:cNvPr id="3" name="Slide Number Placeholder 2"/>
          <p:cNvSpPr>
            <a:spLocks noGrp="1"/>
          </p:cNvSpPr>
          <p:nvPr>
            <p:ph type="sldNum" sz="quarter" idx="12"/>
          </p:nvPr>
        </p:nvSpPr>
        <p:spPr/>
        <p:txBody>
          <a:bodyPr/>
          <a:lstStyle/>
          <a:p>
            <a:fld id="{09A8C1AC-ED23-40A4-8DE0-5D45F1B566F9}" type="slidenum">
              <a:rPr lang="en-US" smtClean="0"/>
              <a:t>7</a:t>
            </a:fld>
            <a:endParaRPr lang="en-US"/>
          </a:p>
        </p:txBody>
      </p:sp>
    </p:spTree>
    <p:extLst>
      <p:ext uri="{BB962C8B-B14F-4D97-AF65-F5344CB8AC3E}">
        <p14:creationId xmlns:p14="http://schemas.microsoft.com/office/powerpoint/2010/main" val="17622754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Ramsey</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275606"/>
            <a:ext cx="4525433"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07904" y="4928056"/>
            <a:ext cx="5424477" cy="215444"/>
          </a:xfrm>
          <a:prstGeom prst="rect">
            <a:avLst/>
          </a:prstGeom>
        </p:spPr>
        <p:txBody>
          <a:bodyPr wrap="square">
            <a:spAutoFit/>
          </a:bodyPr>
          <a:lstStyle/>
          <a:p>
            <a:r>
              <a:rPr lang="en-US" sz="800" dirty="0" smtClean="0"/>
              <a:t>Lecture: R</a:t>
            </a:r>
            <a:r>
              <a:rPr lang="en-US" sz="800" dirty="0"/>
              <a:t>. Gross , A. Marx &amp; F. </a:t>
            </a:r>
            <a:r>
              <a:rPr lang="en-US" sz="800" dirty="0" err="1"/>
              <a:t>Deppe</a:t>
            </a:r>
            <a:r>
              <a:rPr lang="en-US" sz="800" dirty="0"/>
              <a:t>, </a:t>
            </a:r>
            <a:r>
              <a:rPr lang="en-US" sz="800" dirty="0" smtClean="0"/>
              <a:t>Control of quantum two-level systems, © </a:t>
            </a:r>
            <a:r>
              <a:rPr lang="en-US" sz="800" dirty="0"/>
              <a:t>Walther-</a:t>
            </a:r>
            <a:r>
              <a:rPr lang="en-US" sz="800" dirty="0" err="1"/>
              <a:t>Meißner</a:t>
            </a:r>
            <a:r>
              <a:rPr lang="en-US" sz="800" dirty="0"/>
              <a:t>-</a:t>
            </a:r>
            <a:r>
              <a:rPr lang="en-US" sz="800" dirty="0" err="1"/>
              <a:t>Institut</a:t>
            </a:r>
            <a:r>
              <a:rPr lang="en-US" sz="800" dirty="0"/>
              <a:t> (2001 - 2013)</a:t>
            </a:r>
          </a:p>
        </p:txBody>
      </p:sp>
      <p:sp>
        <p:nvSpPr>
          <p:cNvPr id="3" name="Slide Number Placeholder 2"/>
          <p:cNvSpPr>
            <a:spLocks noGrp="1"/>
          </p:cNvSpPr>
          <p:nvPr>
            <p:ph type="sldNum" sz="quarter" idx="12"/>
          </p:nvPr>
        </p:nvSpPr>
        <p:spPr/>
        <p:txBody>
          <a:bodyPr/>
          <a:lstStyle/>
          <a:p>
            <a:fld id="{09A8C1AC-ED23-40A4-8DE0-5D45F1B566F9}" type="slidenum">
              <a:rPr lang="en-US" smtClean="0"/>
              <a:t>8</a:t>
            </a:fld>
            <a:endParaRPr lang="en-US"/>
          </a:p>
        </p:txBody>
      </p:sp>
    </p:spTree>
    <p:extLst>
      <p:ext uri="{BB962C8B-B14F-4D97-AF65-F5344CB8AC3E}">
        <p14:creationId xmlns:p14="http://schemas.microsoft.com/office/powerpoint/2010/main" val="625749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Spin-Echo</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1200150"/>
            <a:ext cx="4525433" cy="3394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707904" y="4928056"/>
            <a:ext cx="5424477" cy="215444"/>
          </a:xfrm>
          <a:prstGeom prst="rect">
            <a:avLst/>
          </a:prstGeom>
        </p:spPr>
        <p:txBody>
          <a:bodyPr wrap="square">
            <a:spAutoFit/>
          </a:bodyPr>
          <a:lstStyle/>
          <a:p>
            <a:r>
              <a:rPr lang="en-US" sz="800" dirty="0" smtClean="0"/>
              <a:t>Lecture: R</a:t>
            </a:r>
            <a:r>
              <a:rPr lang="en-US" sz="800" dirty="0"/>
              <a:t>. Gross , A. Marx &amp; F. </a:t>
            </a:r>
            <a:r>
              <a:rPr lang="en-US" sz="800" dirty="0" err="1"/>
              <a:t>Deppe</a:t>
            </a:r>
            <a:r>
              <a:rPr lang="en-US" sz="800" dirty="0"/>
              <a:t>, </a:t>
            </a:r>
            <a:r>
              <a:rPr lang="en-US" sz="800" dirty="0" smtClean="0"/>
              <a:t>Control of quantum two-level systems, © </a:t>
            </a:r>
            <a:r>
              <a:rPr lang="en-US" sz="800" dirty="0"/>
              <a:t>Walther-</a:t>
            </a:r>
            <a:r>
              <a:rPr lang="en-US" sz="800" dirty="0" err="1"/>
              <a:t>Meißner</a:t>
            </a:r>
            <a:r>
              <a:rPr lang="en-US" sz="800" dirty="0"/>
              <a:t>-</a:t>
            </a:r>
            <a:r>
              <a:rPr lang="en-US" sz="800" dirty="0" err="1"/>
              <a:t>Institut</a:t>
            </a:r>
            <a:r>
              <a:rPr lang="en-US" sz="800" dirty="0"/>
              <a:t> (2001 - 2013)</a:t>
            </a:r>
          </a:p>
        </p:txBody>
      </p:sp>
      <p:sp>
        <p:nvSpPr>
          <p:cNvPr id="3" name="Slide Number Placeholder 2"/>
          <p:cNvSpPr>
            <a:spLocks noGrp="1"/>
          </p:cNvSpPr>
          <p:nvPr>
            <p:ph type="sldNum" sz="quarter" idx="12"/>
          </p:nvPr>
        </p:nvSpPr>
        <p:spPr/>
        <p:txBody>
          <a:bodyPr/>
          <a:lstStyle/>
          <a:p>
            <a:fld id="{09A8C1AC-ED23-40A4-8DE0-5D45F1B566F9}" type="slidenum">
              <a:rPr lang="en-US" smtClean="0"/>
              <a:t>9</a:t>
            </a:fld>
            <a:endParaRPr lang="en-US"/>
          </a:p>
        </p:txBody>
      </p:sp>
    </p:spTree>
    <p:extLst>
      <p:ext uri="{BB962C8B-B14F-4D97-AF65-F5344CB8AC3E}">
        <p14:creationId xmlns:p14="http://schemas.microsoft.com/office/powerpoint/2010/main" val="3693431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4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1012</TotalTime>
  <Words>1555</Words>
  <Application>Microsoft Office PowerPoint</Application>
  <PresentationFormat>On-screen Show (16:9)</PresentationFormat>
  <Paragraphs>185</Paragraphs>
  <Slides>18</Slides>
  <Notes>3</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Outline</vt:lpstr>
      <vt:lpstr>Device &amp; Setup</vt:lpstr>
      <vt:lpstr>Read out and Initialization</vt:lpstr>
      <vt:lpstr>Single qubit gates: calibration and timescales</vt:lpstr>
      <vt:lpstr>Rabi oscillations</vt:lpstr>
      <vt:lpstr>Spin Relaxation</vt:lpstr>
      <vt:lpstr>Ramsey</vt:lpstr>
      <vt:lpstr>Spin-Echo</vt:lpstr>
      <vt:lpstr>Randomized benchmarking</vt:lpstr>
      <vt:lpstr>CROT gate</vt:lpstr>
      <vt:lpstr>Control-phase (CZ) gate</vt:lpstr>
      <vt:lpstr>Control-phase (CZ) gate</vt:lpstr>
      <vt:lpstr>Bell states and two-qubit entanglement</vt:lpstr>
      <vt:lpstr>Deutsch-Josza</vt:lpstr>
      <vt:lpstr>Grover’s search algorithm</vt:lpstr>
      <vt:lpstr>Summary</vt:lpstr>
      <vt:lpstr>Quantum Algorithms: Predictions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 Camenzind</dc:creator>
  <cp:lastModifiedBy>Leon Camenzind</cp:lastModifiedBy>
  <cp:revision>148</cp:revision>
  <cp:lastPrinted>2018-03-27T19:09:21Z</cp:lastPrinted>
  <dcterms:created xsi:type="dcterms:W3CDTF">2018-03-26T10:20:30Z</dcterms:created>
  <dcterms:modified xsi:type="dcterms:W3CDTF">2018-03-28T11:08:43Z</dcterms:modified>
</cp:coreProperties>
</file>