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-86" y="-14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7550"/>
            <a:ext cx="6400800" cy="1314450"/>
          </a:xfrm>
        </p:spPr>
        <p:txBody>
          <a:bodyPr>
            <a:normAutofit fontScale="85000" lnSpcReduction="20000"/>
          </a:bodyPr>
          <a:lstStyle/>
          <a:p>
            <a:r>
              <a:rPr lang="de-CH" dirty="0" smtClean="0"/>
              <a:t>FAM</a:t>
            </a:r>
          </a:p>
          <a:p>
            <a:r>
              <a:rPr lang="de-CH" dirty="0" smtClean="0"/>
              <a:t>Mirko Rehmann</a:t>
            </a:r>
          </a:p>
          <a:p>
            <a:r>
              <a:rPr lang="de-CH" dirty="0" smtClean="0"/>
              <a:t>March 16 2018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8509000" cy="23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Introduction &amp; Motivation</a:t>
            </a:r>
          </a:p>
          <a:p>
            <a:r>
              <a:rPr lang="de-CH" dirty="0" smtClean="0"/>
              <a:t>Sample architecture</a:t>
            </a:r>
          </a:p>
          <a:p>
            <a:r>
              <a:rPr lang="de-CH" dirty="0" smtClean="0"/>
              <a:t>Charge sensing and the last hole regime</a:t>
            </a:r>
          </a:p>
          <a:p>
            <a:r>
              <a:rPr lang="de-CH" dirty="0" smtClean="0"/>
              <a:t>Spin filling and orbital structure</a:t>
            </a:r>
          </a:p>
          <a:p>
            <a:r>
              <a:rPr lang="de-CH" dirty="0" smtClean="0"/>
              <a:t>Excited state spectroscopy</a:t>
            </a:r>
          </a:p>
          <a:p>
            <a:r>
              <a:rPr lang="de-CH" dirty="0" smtClean="0"/>
              <a:t>Summary and conclusions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34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4300"/>
            <a:ext cx="8229600" cy="857250"/>
          </a:xfrm>
        </p:spPr>
        <p:txBody>
          <a:bodyPr/>
          <a:lstStyle/>
          <a:p>
            <a:r>
              <a:rPr lang="de-CH" dirty="0" smtClean="0"/>
              <a:t>Introduction &amp; Motivation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2832100" cy="237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3826" y="97155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Promising platform for quantum computation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u="sng" dirty="0" smtClean="0"/>
              <a:t>Manipulation:</a:t>
            </a:r>
            <a:r>
              <a:rPr lang="de-CH" dirty="0" smtClean="0"/>
              <a:t>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CH" dirty="0"/>
              <a:t>L</a:t>
            </a:r>
            <a:r>
              <a:rPr lang="de-CH" dirty="0" smtClean="0"/>
              <a:t>arge oscillatory B-fields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CH" dirty="0" smtClean="0"/>
              <a:t>Difficult to adress individual spins and to scale up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58638" y="2525078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Solution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5458838" y="244887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u="sng" dirty="0" smtClean="0"/>
              <a:t>Spin-orbit coupling: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CH" dirty="0" smtClean="0"/>
              <a:t>Weak for electrons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CH" dirty="0" smtClean="0"/>
              <a:t>Strong for holes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505838" y="4400550"/>
            <a:ext cx="802856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smtClean="0"/>
              <a:t>Current challenge: </a:t>
            </a:r>
          </a:p>
          <a:p>
            <a:r>
              <a:rPr lang="de-CH" dirty="0"/>
              <a:t>R</a:t>
            </a:r>
            <a:r>
              <a:rPr lang="de-CH" dirty="0" smtClean="0"/>
              <a:t>each the last hole regime and determine spin properties of the last few holes!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505838" y="3409950"/>
            <a:ext cx="8028562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smtClean="0"/>
              <a:t>Further advantages of h over 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Rather insensitive to dephasing induced by hyperfine coupling to the nuc. spins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No valley degeneracy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6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5979"/>
            <a:ext cx="6553200" cy="689371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Sample architecture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2703818" cy="3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6820" y="2038350"/>
            <a:ext cx="517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u="sng" dirty="0" smtClean="0"/>
              <a:t>Speciality:</a:t>
            </a:r>
            <a:r>
              <a:rPr lang="de-CH" dirty="0" smtClean="0"/>
              <a:t> charge sensor (single hole transistor </a:t>
            </a:r>
            <a:r>
              <a:rPr lang="de-CH" dirty="0" smtClean="0">
                <a:solidFill>
                  <a:srgbClr val="00B050"/>
                </a:solidFill>
              </a:rPr>
              <a:t>SHT</a:t>
            </a:r>
            <a:r>
              <a:rPr lang="de-CH" dirty="0" smtClean="0"/>
              <a:t>) 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3506821" y="1198934"/>
            <a:ext cx="487517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u="sng" dirty="0" smtClean="0"/>
              <a:t>Previous studies:</a:t>
            </a:r>
            <a:r>
              <a:rPr lang="de-CH" dirty="0" smtClean="0"/>
              <a:t> transport measurements -&gt; not possible to reach the single hole regime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3506821" y="2645113"/>
            <a:ext cx="487518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R: reservoir of two-dimensional holes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C-gate: tuning of the dot-reservoir tunnel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G3: tuning of the dot potential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SHT: charge sensing 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3506820" y="3943350"/>
            <a:ext cx="373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u="sng" dirty="0" smtClean="0"/>
              <a:t>Pulse-bias technique: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1 mV DC to source of SHT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Square wave to G3</a:t>
            </a:r>
            <a:endParaRPr lang="de-CH" dirty="0"/>
          </a:p>
        </p:txBody>
      </p:sp>
      <p:sp>
        <p:nvSpPr>
          <p:cNvPr id="8" name="Right Brace 7"/>
          <p:cNvSpPr/>
          <p:nvPr/>
        </p:nvSpPr>
        <p:spPr>
          <a:xfrm>
            <a:off x="6400800" y="4324350"/>
            <a:ext cx="152400" cy="457200"/>
          </a:xfrm>
          <a:prstGeom prst="rightBrace">
            <a:avLst>
              <a:gd name="adj1" fmla="val 5939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6705600" y="422978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</a:t>
            </a:r>
            <a:r>
              <a:rPr lang="de-CH" baseline="-25000" dirty="0" smtClean="0"/>
              <a:t>pulse</a:t>
            </a:r>
            <a:r>
              <a:rPr lang="de-CH" dirty="0" smtClean="0"/>
              <a:t> sensitive to dQ</a:t>
            </a:r>
            <a:r>
              <a:rPr lang="de-CH" baseline="-25000" dirty="0" smtClean="0"/>
              <a:t>dot</a:t>
            </a:r>
            <a:r>
              <a:rPr lang="de-CH" dirty="0" smtClean="0"/>
              <a:t>/dV</a:t>
            </a:r>
            <a:r>
              <a:rPr lang="de-CH" baseline="-25000" dirty="0" smtClean="0"/>
              <a:t>G3</a:t>
            </a:r>
            <a:endParaRPr lang="de-CH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5750"/>
            <a:ext cx="25908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CH" sz="1200" dirty="0" smtClean="0"/>
              <a:t>Layout suitable for high frequency spin manipulation experiments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200" dirty="0" smtClean="0"/>
              <a:t>Scalability up to many qubits</a:t>
            </a:r>
          </a:p>
        </p:txBody>
      </p:sp>
    </p:spTree>
    <p:extLst>
      <p:ext uri="{BB962C8B-B14F-4D97-AF65-F5344CB8AC3E}">
        <p14:creationId xmlns:p14="http://schemas.microsoft.com/office/powerpoint/2010/main" val="33997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89371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The last hole regime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81915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</a:t>
            </a:r>
            <a:r>
              <a:rPr lang="de-CH" dirty="0" smtClean="0"/>
              <a:t>: depletion of the last 10 holes</a:t>
            </a:r>
          </a:p>
          <a:p>
            <a:r>
              <a:rPr lang="de-CH" dirty="0"/>
              <a:t>d</a:t>
            </a:r>
            <a:r>
              <a:rPr lang="de-CH" dirty="0" smtClean="0"/>
              <a:t>: charge stability diagram</a:t>
            </a:r>
          </a:p>
          <a:p>
            <a:r>
              <a:rPr lang="de-CH" dirty="0"/>
              <a:t>e</a:t>
            </a:r>
            <a:r>
              <a:rPr lang="de-CH" dirty="0" smtClean="0"/>
              <a:t>: hole addition energies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dirty="0" smtClean="0"/>
              <a:t>Peaks at N = 2 and N = 6</a:t>
            </a:r>
          </a:p>
          <a:p>
            <a:r>
              <a:rPr lang="de-CH" dirty="0"/>
              <a:t>f</a:t>
            </a:r>
            <a:r>
              <a:rPr lang="de-CH" dirty="0" smtClean="0"/>
              <a:t>: disappearance of the sensor signal for </a:t>
            </a:r>
            <a:r>
              <a:rPr lang="el-GR" dirty="0" smtClean="0"/>
              <a:t>Γ</a:t>
            </a:r>
            <a:r>
              <a:rPr lang="de-CH" dirty="0" smtClean="0"/>
              <a:t> &lt; 2f</a:t>
            </a:r>
            <a:r>
              <a:rPr lang="de-CH" baseline="-25000" dirty="0" smtClean="0"/>
              <a:t>pulse </a:t>
            </a:r>
            <a:endParaRPr lang="de-CH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647950"/>
            <a:ext cx="381000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u="sng" dirty="0" smtClean="0"/>
              <a:t>Further evidence for shell-filling: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CH" dirty="0" smtClean="0"/>
              <a:t>Staircase-like disappearence of sensor signal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CH" dirty="0" smtClean="0"/>
              <a:t>Higher energy orbital shell       -&gt; wavefunction span increses -&gt; invrease of </a:t>
            </a:r>
            <a:r>
              <a:rPr lang="el-GR" dirty="0" smtClean="0"/>
              <a:t>Γ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6" name="Right Arrow 5"/>
          <p:cNvSpPr/>
          <p:nvPr/>
        </p:nvSpPr>
        <p:spPr>
          <a:xfrm>
            <a:off x="2286000" y="4693671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3387448" y="4546361"/>
            <a:ext cx="560415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CH" sz="1400" dirty="0" smtClean="0"/>
              <a:t>Magic numbers (2, 6) Fock-Darwin spectrum of 2d parab. </a:t>
            </a:r>
            <a:r>
              <a:rPr lang="de-CH" sz="1400" dirty="0"/>
              <a:t>c</a:t>
            </a:r>
            <a:r>
              <a:rPr lang="de-CH" sz="1400" dirty="0" smtClean="0"/>
              <a:t>onfinement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400" dirty="0" smtClean="0"/>
              <a:t>Beyond N = 6: loss of circular symmetry or many-body effects</a:t>
            </a:r>
            <a:endParaRPr lang="de-CH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2950"/>
            <a:ext cx="259788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7" y="2207706"/>
            <a:ext cx="4525887" cy="226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05" y="700837"/>
            <a:ext cx="1866530" cy="148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7747" y="2207706"/>
            <a:ext cx="2581136" cy="2269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tangle 16"/>
          <p:cNvSpPr/>
          <p:nvPr/>
        </p:nvSpPr>
        <p:spPr>
          <a:xfrm>
            <a:off x="2978883" y="2190750"/>
            <a:ext cx="2050317" cy="228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2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922"/>
            <a:ext cx="8229600" cy="65742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Spin filling and orbital structure I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5172"/>
            <a:ext cx="1828800" cy="384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09517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dE</a:t>
            </a:r>
            <a:r>
              <a:rPr lang="de-CH" baseline="-25000" dirty="0" smtClean="0"/>
              <a:t>add</a:t>
            </a:r>
            <a:r>
              <a:rPr lang="de-CH" dirty="0" smtClean="0"/>
              <a:t>(N)/dB depends on relative spin orientation of the (N+1)</a:t>
            </a:r>
            <a:r>
              <a:rPr lang="de-CH" baseline="30000" dirty="0" smtClean="0"/>
              <a:t>th</a:t>
            </a:r>
            <a:r>
              <a:rPr lang="de-CH" dirty="0" smtClean="0"/>
              <a:t> and N</a:t>
            </a:r>
            <a:r>
              <a:rPr lang="de-CH" baseline="30000" dirty="0" smtClean="0"/>
              <a:t>th</a:t>
            </a:r>
            <a:r>
              <a:rPr lang="de-CH" dirty="0" smtClean="0"/>
              <a:t> hole:</a:t>
            </a:r>
            <a:endParaRPr lang="de-C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09749"/>
            <a:ext cx="3003550" cy="998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9500" y="369106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Slopes take one of three possible values</a:t>
            </a:r>
            <a:endParaRPr lang="de-CH" dirty="0"/>
          </a:p>
        </p:txBody>
      </p:sp>
      <p:sp>
        <p:nvSpPr>
          <p:cNvPr id="7" name="Down Arrow 6"/>
          <p:cNvSpPr/>
          <p:nvPr/>
        </p:nvSpPr>
        <p:spPr>
          <a:xfrm>
            <a:off x="4419600" y="3005267"/>
            <a:ext cx="304800" cy="557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5504"/>
            <a:ext cx="1983709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019800" y="3861831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0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922"/>
            <a:ext cx="8229600" cy="65742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Spin filling and orbital structure II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5172"/>
            <a:ext cx="1828800" cy="384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1239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Low field region: |B|&lt; 2.7 T</a:t>
            </a:r>
          </a:p>
          <a:p>
            <a:endParaRPr lang="de-CH" dirty="0" smtClean="0"/>
          </a:p>
          <a:p>
            <a:r>
              <a:rPr lang="de-CH" dirty="0" smtClean="0"/>
              <a:t>High field region: </a:t>
            </a:r>
            <a:r>
              <a:rPr lang="de-CH" dirty="0"/>
              <a:t>|B</a:t>
            </a:r>
            <a:r>
              <a:rPr lang="de-CH" dirty="0" smtClean="0"/>
              <a:t>|&gt; </a:t>
            </a:r>
            <a:r>
              <a:rPr lang="de-CH" dirty="0"/>
              <a:t>2.7 T</a:t>
            </a:r>
          </a:p>
        </p:txBody>
      </p:sp>
      <p:sp>
        <p:nvSpPr>
          <p:cNvPr id="5" name="Curved Left Arrow 4"/>
          <p:cNvSpPr/>
          <p:nvPr/>
        </p:nvSpPr>
        <p:spPr>
          <a:xfrm>
            <a:off x="6172200" y="1276350"/>
            <a:ext cx="457200" cy="685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40094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Change in slope</a:t>
            </a:r>
            <a:endParaRPr lang="de-CH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2327343"/>
            <a:ext cx="44196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Magnetic field induced orbital level crossings</a:t>
            </a: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27885"/>
            <a:ext cx="1756358" cy="231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57800" y="2876550"/>
            <a:ext cx="358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u="sng" dirty="0" smtClean="0"/>
              <a:t>Hole orbital spectrum: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400" dirty="0" smtClean="0"/>
              <a:t>Degeneracy of the 2p</a:t>
            </a:r>
            <a:r>
              <a:rPr lang="de-CH" sz="1400" baseline="-25000" dirty="0" smtClean="0"/>
              <a:t>x</a:t>
            </a:r>
            <a:r>
              <a:rPr lang="de-CH" sz="1400" dirty="0" smtClean="0"/>
              <a:t> and 2p</a:t>
            </a:r>
            <a:r>
              <a:rPr lang="de-CH" sz="1400" baseline="-25000" dirty="0" smtClean="0"/>
              <a:t>y</a:t>
            </a:r>
            <a:r>
              <a:rPr lang="de-CH" sz="1400" dirty="0" smtClean="0"/>
              <a:t> orbitals        -&gt; circular confinement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400" dirty="0" smtClean="0"/>
              <a:t>Spin polarized filling of the 2p orbital (Hund’s rule)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400" dirty="0" smtClean="0"/>
              <a:t>Extracted g-factors: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400" dirty="0" smtClean="0"/>
              <a:t>Singlet-triplet splitting E</a:t>
            </a:r>
            <a:r>
              <a:rPr lang="de-CH" sz="1400" baseline="-25000" dirty="0" smtClean="0"/>
              <a:t>ST</a:t>
            </a:r>
            <a:r>
              <a:rPr lang="de-CH" sz="1400" dirty="0" smtClean="0"/>
              <a:t> = 0.2 meV</a:t>
            </a:r>
            <a:endParaRPr lang="de-CH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94" y="4019550"/>
            <a:ext cx="1752600" cy="1981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5094" y="471358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Zeemann energy at crossover</a:t>
            </a:r>
            <a:endParaRPr lang="de-CH" sz="1400" dirty="0"/>
          </a:p>
        </p:txBody>
      </p:sp>
      <p:sp>
        <p:nvSpPr>
          <p:cNvPr id="7" name="Up Arrow 6"/>
          <p:cNvSpPr/>
          <p:nvPr/>
        </p:nvSpPr>
        <p:spPr>
          <a:xfrm>
            <a:off x="7696200" y="4463919"/>
            <a:ext cx="152400" cy="304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1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0" grpId="0" animBg="1"/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Excited state spectroscopy</a:t>
            </a:r>
            <a:endParaRPr lang="de-CH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819150"/>
            <a:ext cx="4267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CH" sz="1400" u="sng" dirty="0"/>
              <a:t>a</a:t>
            </a:r>
            <a:r>
              <a:rPr lang="de-CH" sz="1400" u="sng" dirty="0" smtClean="0"/>
              <a:t>: charge stability diagram with V</a:t>
            </a:r>
            <a:r>
              <a:rPr lang="de-CH" sz="1400" u="sng" baseline="-25000" dirty="0" smtClean="0"/>
              <a:t>pulse</a:t>
            </a:r>
            <a:r>
              <a:rPr lang="de-CH" sz="1400" u="sng" dirty="0" smtClean="0"/>
              <a:t> = 40 mV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sz="1400" dirty="0" smtClean="0"/>
              <a:t>Broadening of the charge transition lines</a:t>
            </a:r>
          </a:p>
          <a:p>
            <a:pPr lvl="1"/>
            <a:endParaRPr lang="de-CH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CH" sz="1400" u="sng" dirty="0"/>
              <a:t>b</a:t>
            </a:r>
            <a:r>
              <a:rPr lang="de-CH" sz="1400" u="sng" dirty="0" smtClean="0"/>
              <a:t>: excited state spectrum of dot with one hole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sz="1400" dirty="0" smtClean="0"/>
              <a:t>ES energies plotted in d and show linear behaviour -&gt; parabolic confinement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sz="1400" dirty="0" smtClean="0"/>
              <a:t>ES energy from plate cap. model yields 3mV    -&gt; in agreement with the measurement  </a:t>
            </a:r>
          </a:p>
          <a:p>
            <a:pPr lvl="1"/>
            <a:endParaRPr lang="de-CH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CH" sz="1400" u="sng" dirty="0"/>
              <a:t>c</a:t>
            </a:r>
            <a:r>
              <a:rPr lang="de-CH" sz="1400" u="sng" dirty="0" smtClean="0"/>
              <a:t>: excited state spectrum of dot with two holes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sz="1400" dirty="0" smtClean="0"/>
              <a:t>Reduction of GS – ES1 energy difference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sz="1400" dirty="0" smtClean="0"/>
              <a:t>E = 0.25 meV, consistent with E</a:t>
            </a:r>
            <a:r>
              <a:rPr lang="de-CH" sz="1400" baseline="-25000" dirty="0" smtClean="0"/>
              <a:t>ST</a:t>
            </a:r>
            <a:r>
              <a:rPr lang="de-CH" sz="1400" dirty="0" smtClean="0"/>
              <a:t> = 0.2 meV from magnetospectroscopy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sz="1400" dirty="0" smtClean="0"/>
              <a:t>Hole interaction energy   ̴90% of the orbital energy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CH" sz="1400" dirty="0" smtClean="0"/>
              <a:t>Significant implications for PSB and quantum information applications</a:t>
            </a:r>
          </a:p>
          <a:p>
            <a:pPr lvl="1"/>
            <a:endParaRPr lang="de-CH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CH" sz="1400" u="sng" dirty="0"/>
              <a:t>d</a:t>
            </a:r>
            <a:r>
              <a:rPr lang="de-CH" sz="1400" u="sng" dirty="0" smtClean="0"/>
              <a:t>: Excited states separations for N = 1 and N = 2</a:t>
            </a:r>
            <a:endParaRPr lang="de-CH" sz="14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8" y="895350"/>
            <a:ext cx="2218573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23" y="935831"/>
            <a:ext cx="19193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" y="2772927"/>
            <a:ext cx="225841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23" y="2772927"/>
            <a:ext cx="1974385" cy="184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3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 and conclusions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Silicon MOS based quantum dot operating in the last hole regime</a:t>
            </a:r>
          </a:p>
          <a:p>
            <a:r>
              <a:rPr lang="de-CH" dirty="0" smtClean="0"/>
              <a:t>Determination of spin filling of the first 8 holes</a:t>
            </a:r>
          </a:p>
          <a:p>
            <a:r>
              <a:rPr lang="de-CH" dirty="0" smtClean="0"/>
              <a:t>Strong hole-hole interactions suppress singlet-triplet energy spacing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095750"/>
            <a:ext cx="5715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3600" dirty="0" smtClean="0"/>
              <a:t>Thank you for your attention!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0237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On-screen Show (16:9)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Outline</vt:lpstr>
      <vt:lpstr>Introduction &amp; Motivation</vt:lpstr>
      <vt:lpstr>Sample architecture</vt:lpstr>
      <vt:lpstr>The last hole regime</vt:lpstr>
      <vt:lpstr>Spin filling and orbital structure I</vt:lpstr>
      <vt:lpstr>Spin filling and orbital structure II</vt:lpstr>
      <vt:lpstr>Excited state spectroscopy</vt:lpstr>
      <vt:lpstr>Summary and 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2006-08-16T00:00:00Z</dcterms:created>
  <dcterms:modified xsi:type="dcterms:W3CDTF">2018-03-16T07:50:07Z</dcterms:modified>
</cp:coreProperties>
</file>