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18" r:id="rId4"/>
    <p:sldId id="304" r:id="rId5"/>
    <p:sldId id="319" r:id="rId6"/>
    <p:sldId id="323" r:id="rId7"/>
    <p:sldId id="324" r:id="rId8"/>
    <p:sldId id="325" r:id="rId9"/>
    <p:sldId id="326" r:id="rId10"/>
    <p:sldId id="296" r:id="rId11"/>
    <p:sldId id="320" r:id="rId12"/>
    <p:sldId id="321" r:id="rId13"/>
    <p:sldId id="32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86EE8-5ED2-4D4F-A046-E7656955379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F7B3-5019-43F8-A855-1D2346A4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45% enhancement at</a:t>
            </a:r>
            <a:r>
              <a:rPr lang="en-US" baseline="0" dirty="0" smtClean="0"/>
              <a:t> V=0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/>
              <a:t> SC/graphene junction reasonably transparent.</a:t>
            </a:r>
          </a:p>
          <a:p>
            <a:r>
              <a:rPr lang="en-US" dirty="0" smtClean="0"/>
              <a:t>P_AR</a:t>
            </a:r>
            <a:r>
              <a:rPr lang="en-US" baseline="0" dirty="0" smtClean="0"/>
              <a:t> decrease with B </a:t>
            </a:r>
            <a:r>
              <a:rPr lang="en-US" baseline="0" dirty="0" smtClean="0">
                <a:sym typeface="Wingdings" panose="05000000000000000000" pitchFamily="2" charset="2"/>
              </a:rPr>
              <a:t> low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F7B3-5019-43F8-A855-1D2346A42E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6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A607-FBAF-4E59-A844-5440459C845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FE7F-782B-4032-A2A7-610EF469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53852" y="5517232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30.06.2017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Taras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Patlatiuk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Zumbühl</a:t>
            </a:r>
            <a:r>
              <a:rPr lang="en-US" sz="1200" dirty="0" smtClean="0">
                <a:solidFill>
                  <a:schemeClr val="tx1"/>
                </a:solidFill>
              </a:rPr>
              <a:t> Group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1484784"/>
            <a:ext cx="7704856" cy="267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41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1"/>
                <a:ext cx="8229600" cy="2016224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ea typeface="Cambria Math"/>
                  </a:rPr>
                  <a:t>Crossed Andreev conversion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/>
                        <a:ea typeface="Cambria Math"/>
                      </a:rPr>
                      <m:t>ν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/>
                        <a:ea typeface="Cambria Math"/>
                      </a:rPr>
                      <m:t>ν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600" dirty="0" smtClean="0"/>
                  <a:t> state possible host of </a:t>
                </a:r>
                <a:r>
                  <a:rPr lang="en-US" sz="2600" dirty="0" err="1" smtClean="0"/>
                  <a:t>Majorana</a:t>
                </a:r>
                <a:r>
                  <a:rPr lang="en-US" sz="2600" dirty="0" smtClean="0"/>
                  <a:t> zero modes</a:t>
                </a:r>
                <a:endParaRPr lang="en-US" sz="2600" dirty="0"/>
              </a:p>
              <a:p>
                <a:r>
                  <a:rPr lang="en-US" sz="2600" dirty="0" smtClean="0"/>
                  <a:t>CAC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/>
                        <a:ea typeface="Cambria Math"/>
                      </a:rPr>
                      <m:t>ν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600" dirty="0" smtClean="0"/>
                  <a:t> enabled by large spin-orbit coupling </a:t>
                </a:r>
                <a:r>
                  <a:rPr lang="en-US" sz="2600" dirty="0" smtClean="0"/>
                  <a:t>(</a:t>
                </a:r>
                <a:r>
                  <a:rPr lang="en-US" sz="2600" dirty="0" err="1" smtClean="0"/>
                  <a:t>NbN</a:t>
                </a:r>
                <a:r>
                  <a:rPr lang="en-US" sz="2600" dirty="0" smtClean="0"/>
                  <a:t>)</a:t>
                </a:r>
                <a:endParaRPr lang="en-US" sz="2600" dirty="0" smtClean="0"/>
              </a:p>
            </p:txBody>
          </p:sp>
        </mc:Choice>
        <mc:Fallback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1"/>
                <a:ext cx="8229600" cy="2016224"/>
              </a:xfrm>
              <a:blipFill rotWithShape="1">
                <a:blip r:embed="rId4"/>
                <a:stretch>
                  <a:fillRect l="-1111" t="-2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41"/>
            <a:ext cx="8229600" cy="1143000"/>
          </a:xfrm>
        </p:spPr>
        <p:txBody>
          <a:bodyPr/>
          <a:lstStyle/>
          <a:p>
            <a:r>
              <a:rPr lang="en-US" dirty="0" smtClean="0"/>
              <a:t>DOS of graphene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6" y="1600200"/>
            <a:ext cx="73627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176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Bilayer graphene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341"/>
            <a:ext cx="8229600" cy="1143000"/>
          </a:xfrm>
        </p:spPr>
        <p:txBody>
          <a:bodyPr/>
          <a:lstStyle/>
          <a:p>
            <a:r>
              <a:rPr lang="en-US" dirty="0" smtClean="0"/>
              <a:t>Modified BTK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2" y="1988840"/>
            <a:ext cx="1047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4" y="5373216"/>
            <a:ext cx="7762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449690"/>
            <a:ext cx="3714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3342"/>
            <a:ext cx="3549824" cy="2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91900"/>
            <a:ext cx="3560812" cy="2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28843"/>
            <a:ext cx="76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1824"/>
            <a:ext cx="781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3881438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3943"/>
            <a:ext cx="842266" cy="49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97242"/>
            <a:ext cx="2754053" cy="6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4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Inducing superconductivity in 2DEG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Non-Abelian zero modes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Crossed Andreev conversion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Device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55" y="2725224"/>
            <a:ext cx="4848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5593"/>
            <a:ext cx="22193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127" y="1916832"/>
                <a:ext cx="3600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Schottky barriers at the SC/semiconductor interfaces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Graphene: </a:t>
                </a:r>
                <a:r>
                  <a:rPr lang="en-US" dirty="0" err="1" smtClean="0"/>
                  <a:t>Ohmic</a:t>
                </a:r>
                <a:r>
                  <a:rPr lang="en-US" dirty="0" smtClean="0"/>
                  <a:t> contacts to SCs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hBN</a:t>
                </a:r>
                <a:r>
                  <a:rPr lang="en-US" dirty="0" smtClean="0"/>
                  <a:t>-encapsulation: high-mobility, QH effect at smaller field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SC: </a:t>
                </a:r>
                <a:r>
                  <a:rPr lang="en-US" dirty="0" err="1" smtClean="0"/>
                  <a:t>NbN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25 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7" y="1916832"/>
                <a:ext cx="3600400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1186" t="-1319" r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SC contact transparency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4382"/>
            <a:ext cx="2476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igure a 5 andreev reflection pro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6" y="3853458"/>
            <a:ext cx="2935468" cy="18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6387" y="1772816"/>
                <a:ext cx="4545475" cy="1776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 Math"/>
                  </a:rPr>
                  <a:t>Local Andreev process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𝐴𝑅</m:t>
                        </m:r>
                      </m:sub>
                    </m:sSub>
                  </m:oMath>
                </a14:m>
                <a:r>
                  <a:rPr lang="en-US" dirty="0"/>
                  <a:t> - probability of each Andreev </a:t>
                </a:r>
                <a:r>
                  <a:rPr lang="en-US" dirty="0" smtClean="0"/>
                  <a:t>reflection</a:t>
                </a:r>
                <a:endParaRPr lang="en-US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𝑏𝑔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no QH even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SC: </a:t>
                </a:r>
                <a:r>
                  <a:rPr lang="en-US" dirty="0" err="1"/>
                  <a:t>NbN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~25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=12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BTK theory,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=0.18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(barrier strength)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87" y="1772816"/>
                <a:ext cx="4545475" cy="1776897"/>
              </a:xfrm>
              <a:prstGeom prst="rect">
                <a:avLst/>
              </a:prstGeom>
              <a:blipFill rotWithShape="1">
                <a:blip r:embed="rId6"/>
                <a:stretch>
                  <a:fillRect l="-938" t="-2062" r="-536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81" y="3789040"/>
            <a:ext cx="3384376" cy="25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789040"/>
            <a:ext cx="3454695" cy="25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Negative non-local voltage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88432" cy="23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0208"/>
            <a:ext cx="1541275" cy="13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67125"/>
            <a:ext cx="4505798" cy="26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5117"/>
            <a:ext cx="838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8064" y="603568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4120" y="5978088"/>
            <a:ext cx="4356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0059" y="6021288"/>
            <a:ext cx="848955" cy="134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3889" y="3382208"/>
            <a:ext cx="5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AES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22" y="2158072"/>
            <a:ext cx="256712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48262" y="3382208"/>
            <a:ext cx="56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23528" y="4477605"/>
                <a:ext cx="42307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 Math"/>
                  </a:rPr>
                  <a:t>Andreev edge state (AES)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 Math"/>
                  </a:rPr>
                  <a:t>Crossed Andreev conversion (CAC</a:t>
                </a:r>
                <a:r>
                  <a:rPr lang="en-US" dirty="0" smtClean="0">
                    <a:latin typeface="Cambria Math"/>
                  </a:rPr>
                  <a:t>)</a:t>
                </a:r>
              </a:p>
              <a:p>
                <a:endParaRPr lang="en-US" dirty="0">
                  <a:latin typeface="Cambria Math"/>
                </a:endParaRPr>
              </a:p>
              <a:p>
                <a:r>
                  <a:rPr lang="en-US" dirty="0" smtClean="0">
                    <a:latin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≫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/>
                  </a:rPr>
                  <a:t> </a:t>
                </a:r>
              </a:p>
              <a:p>
                <a:r>
                  <a:rPr lang="en-US" dirty="0" smtClean="0">
                    <a:latin typeface="Cambria Math"/>
                  </a:rPr>
                  <a:t>CAC </a:t>
                </a:r>
                <a:r>
                  <a:rPr lang="en-US" dirty="0" smtClean="0"/>
                  <a:t>corresponds to two non-Abelian </a:t>
                </a:r>
                <a:r>
                  <a:rPr lang="en-US" dirty="0" err="1" smtClean="0"/>
                  <a:t>anyons</a:t>
                </a:r>
                <a:r>
                  <a:rPr lang="en-US" dirty="0" smtClean="0"/>
                  <a:t> in resonance with QH edge states</a:t>
                </a:r>
                <a:endParaRPr lang="en-US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77605"/>
                <a:ext cx="4230724" cy="1754326"/>
              </a:xfrm>
              <a:prstGeom prst="rect">
                <a:avLst/>
              </a:prstGeom>
              <a:blipFill rotWithShape="1">
                <a:blip r:embed="rId9"/>
                <a:stretch>
                  <a:fillRect l="-1153" t="-209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36" y="1772816"/>
            <a:ext cx="937212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82" y="1772816"/>
            <a:ext cx="805091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2" y="3990009"/>
            <a:ext cx="3868655" cy="27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53831" y="1844824"/>
            <a:ext cx="5066641" cy="2421575"/>
            <a:chOff x="3491880" y="2227908"/>
            <a:chExt cx="5066641" cy="24215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227908"/>
              <a:ext cx="5066641" cy="192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231" y="4112762"/>
              <a:ext cx="3957419" cy="53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7248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55718"/>
            <a:ext cx="936104" cy="1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1520" y="2158122"/>
                <a:ext cx="3528392" cy="370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𝑜𝑛</m:t>
                        </m:r>
                      </m:sub>
                    </m:sSub>
                  </m:oMath>
                </a14:m>
                <a:r>
                  <a:rPr lang="en-US" dirty="0" smtClean="0"/>
                  <a:t> - onset critical temperature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𝑁𝑏𝑁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en-US" dirty="0" smtClean="0"/>
                  <a:t>finite resistance of the </a:t>
                </a:r>
                <a:r>
                  <a:rPr lang="en-US" dirty="0" err="1" smtClean="0"/>
                  <a:t>NbN</a:t>
                </a:r>
                <a:r>
                  <a:rPr lang="en-US" dirty="0" smtClean="0"/>
                  <a:t> electrode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finite SC/graphene contact resistance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58122"/>
                <a:ext cx="3528392" cy="3705502"/>
              </a:xfrm>
              <a:prstGeom prst="rect">
                <a:avLst/>
              </a:prstGeom>
              <a:blipFill rotWithShape="1">
                <a:blip r:embed="rId8"/>
                <a:stretch>
                  <a:fillRect l="-1036" t="-658" r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0" y="312591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20" y="2277278"/>
            <a:ext cx="912490" cy="2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344904" y="3140968"/>
                <a:ext cx="1507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𝑁𝑏𝑁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250 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04" y="3140968"/>
                <a:ext cx="150701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0" y="5562947"/>
            <a:ext cx="4105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71" y="4406895"/>
            <a:ext cx="1695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996848" y="3659425"/>
            <a:ext cx="799288" cy="67938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17" y="4838165"/>
            <a:ext cx="2000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73216"/>
            <a:ext cx="2678131" cy="12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13" y="3522070"/>
            <a:ext cx="579599" cy="1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92533" y="43651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(4%)</a:t>
            </a:r>
            <a:endParaRPr 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0661"/>
            <a:ext cx="3600400" cy="10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1600" y="5900984"/>
            <a:ext cx="318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 contribution of CAC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06" y="1711088"/>
            <a:ext cx="3882404" cy="48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51520" y="1952110"/>
                <a:ext cx="4104456" cy="69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 smtClean="0"/>
                  <a:t> - changes (current-bias scheme)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52110"/>
                <a:ext cx="4104456" cy="698268"/>
              </a:xfrm>
              <a:prstGeom prst="rect">
                <a:avLst/>
              </a:prstGeom>
              <a:blipFill rotWithShape="1">
                <a:blip r:embed="rId5"/>
                <a:stretch>
                  <a:fillRect l="-890" t="-4348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7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Bias dependence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51520" y="1952110"/>
                <a:ext cx="46805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 Math"/>
                  </a:rPr>
                  <a:t>Negative non-local signal: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 Math"/>
                  </a:rPr>
                  <a:t>ballistic electron transport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 Math"/>
                  </a:rPr>
                  <a:t>viscous electron backflow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: Andreev process </a:t>
                </a:r>
                <a:r>
                  <a:rPr lang="en-US" dirty="0" err="1" smtClean="0"/>
                  <a:t>supressed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 </m:t>
                    </m:r>
                    <m:r>
                      <a:rPr lang="en-US" b="0" i="1" smtClean="0">
                        <a:latin typeface="Cambria Math"/>
                      </a:rPr>
                      <m:t>𝑚𝑉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≈∆/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BCS-type temperature dependence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- related to superconductivity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52110"/>
                <a:ext cx="4680520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781" t="-1070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85" y="1611230"/>
            <a:ext cx="3272727" cy="25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73" y="4221088"/>
            <a:ext cx="3272727" cy="250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1770"/>
            <a:ext cx="1743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Width of superconductor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399"/>
            <a:ext cx="8893496" cy="5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51520" y="1952110"/>
                <a:ext cx="4032448" cy="1766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 coherence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hole tunnel through SC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:    50 to 600 nm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- max. CAC efficiency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W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52110"/>
                <a:ext cx="4032448" cy="1766509"/>
              </a:xfrm>
              <a:prstGeom prst="rect">
                <a:avLst/>
              </a:prstGeom>
              <a:blipFill rotWithShape="1">
                <a:blip r:embed="rId4"/>
                <a:stretch>
                  <a:fillRect l="-906" t="-1724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575820" cy="351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96287"/>
            <a:ext cx="1853406" cy="1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86" y="3805742"/>
            <a:ext cx="1426670" cy="2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6" y="2998237"/>
            <a:ext cx="2827077" cy="2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95729"/>
            <a:ext cx="1373626" cy="1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388" y="439039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limit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7852" y="439372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dirty limit</a:t>
            </a: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21" y="5193248"/>
            <a:ext cx="2276999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67" y="5492048"/>
            <a:ext cx="1605789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20962" y="6091570"/>
                <a:ext cx="259288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−640 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62" y="6091570"/>
                <a:ext cx="2592889" cy="3815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28655" y="6103753"/>
                <a:ext cx="10510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𝐴𝑅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55" y="6103753"/>
                <a:ext cx="105105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8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18681</TotalTime>
  <Words>435</Words>
  <Application>Microsoft Office PowerPoint</Application>
  <PresentationFormat>On-screen Show (4:3)</PresentationFormat>
  <Paragraphs>86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Motivation</vt:lpstr>
      <vt:lpstr>Device</vt:lpstr>
      <vt:lpstr>SC contact transparency</vt:lpstr>
      <vt:lpstr>Negative non-local voltage</vt:lpstr>
      <vt:lpstr>Temperature dependence</vt:lpstr>
      <vt:lpstr>Temperature dependence</vt:lpstr>
      <vt:lpstr>Bias dependence</vt:lpstr>
      <vt:lpstr>Width of superconductor</vt:lpstr>
      <vt:lpstr>Conclusion</vt:lpstr>
      <vt:lpstr>PowerPoint Presentation</vt:lpstr>
      <vt:lpstr>DOS of graphene</vt:lpstr>
      <vt:lpstr>Modified BTK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CEO-wires measurements</dc:title>
  <dc:creator>Taras</dc:creator>
  <cp:lastModifiedBy>Taras</cp:lastModifiedBy>
  <cp:revision>260</cp:revision>
  <dcterms:created xsi:type="dcterms:W3CDTF">2015-03-11T13:30:00Z</dcterms:created>
  <dcterms:modified xsi:type="dcterms:W3CDTF">2017-06-30T10:24:28Z</dcterms:modified>
</cp:coreProperties>
</file>