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61" autoAdjust="0"/>
  </p:normalViewPr>
  <p:slideViewPr>
    <p:cSldViewPr>
      <p:cViewPr varScale="1">
        <p:scale>
          <a:sx n="105" d="100"/>
          <a:sy n="105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BD848-C73B-4EFF-A734-7878088CF800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50549-5FBA-48B5-A67D-BA7E79C9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3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Area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my</a:t>
            </a:r>
            <a:r>
              <a:rPr lang="de-CH" dirty="0" smtClean="0"/>
              <a:t> CBT????????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50549-5FBA-48B5-A67D-BA7E79C90D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0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50549-5FBA-48B5-A67D-BA7E79C90D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9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08A4-C039-42A5-AF96-CA2E127CBE7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DE8C-645D-4928-862A-D41EEBC4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08A4-C039-42A5-AF96-CA2E127CBE7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DE8C-645D-4928-862A-D41EEBC4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3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08A4-C039-42A5-AF96-CA2E127CBE7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DE8C-645D-4928-862A-D41EEBC4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0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08A4-C039-42A5-AF96-CA2E127CBE7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DE8C-645D-4928-862A-D41EEBC4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08A4-C039-42A5-AF96-CA2E127CBE7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DE8C-645D-4928-862A-D41EEBC4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6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08A4-C039-42A5-AF96-CA2E127CBE7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DE8C-645D-4928-862A-D41EEBC4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4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08A4-C039-42A5-AF96-CA2E127CBE7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DE8C-645D-4928-862A-D41EEBC4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0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08A4-C039-42A5-AF96-CA2E127CBE7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DE8C-645D-4928-862A-D41EEBC4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08A4-C039-42A5-AF96-CA2E127CBE7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DE8C-645D-4928-862A-D41EEBC4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8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08A4-C039-42A5-AF96-CA2E127CBE7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DE8C-645D-4928-862A-D41EEBC4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0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08A4-C039-42A5-AF96-CA2E127CBE7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DE8C-645D-4928-862A-D41EEBC4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08A4-C039-42A5-AF96-CA2E127CBE7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DE8C-645D-4928-862A-D41EEBC4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FMM 170317</a:t>
            </a:r>
          </a:p>
          <a:p>
            <a:r>
              <a:rPr lang="en-US" dirty="0" smtClean="0"/>
              <a:t>MARIO PALMA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9089667" cy="241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2 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19968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5638800"/>
                <a:ext cx="1182888" cy="407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𝑝𝑎𝑟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638800"/>
                <a:ext cx="1182888" cy="407612"/>
              </a:xfrm>
              <a:prstGeom prst="rect">
                <a:avLst/>
              </a:prstGeom>
              <a:blipFill rotWithShape="1">
                <a:blip r:embed="rId3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6096000"/>
                <a:ext cx="238308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𝑐𝑜𝑛𝑠𝑡𝑎𝑛𝑡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(8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𝑚𝐾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096000"/>
                <a:ext cx="2383088" cy="390748"/>
              </a:xfrm>
              <a:prstGeom prst="rect">
                <a:avLst/>
              </a:prstGeom>
              <a:blipFill rotWithShape="1"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105400" y="1295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Mario’s simulation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05400" y="5288360"/>
                <a:ext cx="2462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=9 </m:t>
                      </m:r>
                      <m:r>
                        <a:rPr lang="en-US" b="0" i="1" smtClean="0">
                          <a:latin typeface="Cambria Math"/>
                        </a:rPr>
                        <m:t>𝑚𝐾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288360"/>
                <a:ext cx="246240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05400" y="5638800"/>
                <a:ext cx="2418354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𝑐𝑜𝑛𝑠𝑡𝑎𝑛𝑡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(8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𝑚𝐾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638800"/>
                <a:ext cx="2418354" cy="390748"/>
              </a:xfrm>
              <a:prstGeom prst="rect">
                <a:avLst/>
              </a:prstGeom>
              <a:blipFill rotWithShape="1"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19949"/>
            <a:ext cx="4581389" cy="356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81600" y="609237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Ramp-rate 2.5 </a:t>
            </a:r>
            <a:r>
              <a:rPr lang="en-US" dirty="0" err="1" smtClean="0"/>
              <a:t>mT</a:t>
            </a:r>
            <a:r>
              <a:rPr lang="en-US" dirty="0" smtClean="0"/>
              <a:t>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3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4343400" cy="448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72" y="1676400"/>
            <a:ext cx="4474128" cy="347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1295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Mario’s simulation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5551" y="57150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Assumptions: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par</a:t>
            </a:r>
            <a:r>
              <a:rPr lang="en-US" dirty="0" smtClean="0"/>
              <a:t>=6.317 </a:t>
            </a:r>
            <a:r>
              <a:rPr lang="en-US" dirty="0" err="1" smtClean="0"/>
              <a:t>fW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p</a:t>
            </a:r>
            <a:r>
              <a:rPr lang="en-US" dirty="0" smtClean="0"/>
              <a:t>(t)=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</a:t>
            </a:r>
            <a:r>
              <a:rPr lang="en-US" dirty="0" smtClean="0"/>
              <a:t>(0)+2.960</a:t>
            </a:r>
            <a:r>
              <a:rPr lang="el-GR" dirty="0" smtClean="0">
                <a:latin typeface="Cambria Math"/>
                <a:ea typeface="Cambria Math"/>
              </a:rPr>
              <a:t>μ</a:t>
            </a:r>
            <a:r>
              <a:rPr lang="en-US" dirty="0" smtClean="0">
                <a:latin typeface="Cambria Math"/>
                <a:ea typeface="Cambria Math"/>
              </a:rPr>
              <a:t>K/s*t(???) </a:t>
            </a:r>
            <a:r>
              <a:rPr lang="en-US" dirty="0" smtClean="0">
                <a:latin typeface="Calibri" pitchFamily="34" charset="0"/>
                <a:ea typeface="Cambria Math"/>
              </a:rPr>
              <a:t> eddy current heating </a:t>
            </a:r>
          </a:p>
          <a:p>
            <a:r>
              <a:rPr lang="en-US" dirty="0" smtClean="0"/>
              <a:t>Effective volume </a:t>
            </a:r>
            <a:r>
              <a:rPr lang="en-US" dirty="0" smtClean="0">
                <a:latin typeface="Cambria Math"/>
                <a:ea typeface="Cambria Math"/>
              </a:rPr>
              <a:t>~ 12% </a:t>
            </a:r>
            <a:r>
              <a:rPr lang="en-US" dirty="0" smtClean="0">
                <a:latin typeface="Calibri" pitchFamily="34" charset="0"/>
                <a:ea typeface="Cambria Math"/>
              </a:rPr>
              <a:t>island volume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Cooling of the CBT below 5 </a:t>
            </a:r>
            <a:r>
              <a:rPr lang="en-US" dirty="0" err="1" smtClean="0"/>
              <a:t>mK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(2.7 </a:t>
            </a:r>
            <a:r>
              <a:rPr lang="en-US" dirty="0" err="1" smtClean="0">
                <a:solidFill>
                  <a:srgbClr val="FF0000"/>
                </a:solidFill>
              </a:rPr>
              <a:t>mK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New cooling technique ( magnetic cooling for electronic </a:t>
            </a:r>
            <a:r>
              <a:rPr lang="en-US" dirty="0" err="1" smtClean="0"/>
              <a:t>nanodevices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Multi-rate </a:t>
            </a:r>
            <a:r>
              <a:rPr lang="en-US" dirty="0" err="1" smtClean="0"/>
              <a:t>demag</a:t>
            </a:r>
            <a:r>
              <a:rPr lang="en-US" dirty="0" smtClean="0"/>
              <a:t> increase the hold time and decrease the lowest T </a:t>
            </a:r>
          </a:p>
          <a:p>
            <a:r>
              <a:rPr lang="en-US" dirty="0" smtClean="0"/>
              <a:t>Efficient precooling down to 9 </a:t>
            </a:r>
            <a:r>
              <a:rPr lang="en-US" dirty="0" err="1" smtClean="0"/>
              <a:t>mK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(23 </a:t>
            </a:r>
            <a:r>
              <a:rPr lang="en-US" dirty="0" err="1" smtClean="0">
                <a:solidFill>
                  <a:srgbClr val="FF0000"/>
                </a:solidFill>
              </a:rPr>
              <a:t>mK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</a:p>
          <a:p>
            <a:r>
              <a:rPr lang="en-US" dirty="0" smtClean="0"/>
              <a:t>Poor </a:t>
            </a:r>
            <a:r>
              <a:rPr lang="en-US" dirty="0" err="1" smtClean="0"/>
              <a:t>demag</a:t>
            </a:r>
            <a:r>
              <a:rPr lang="en-US" dirty="0" smtClean="0"/>
              <a:t> efficiency a factor 2 (</a:t>
            </a:r>
            <a:r>
              <a:rPr lang="el-GR" dirty="0" smtClean="0"/>
              <a:t>ξ</a:t>
            </a:r>
            <a:r>
              <a:rPr lang="de-CH" dirty="0" smtClean="0"/>
              <a:t>=4%)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l-GR" dirty="0">
                <a:solidFill>
                  <a:srgbClr val="FF0000"/>
                </a:solidFill>
              </a:rPr>
              <a:t>ξ</a:t>
            </a:r>
            <a:r>
              <a:rPr lang="de-CH" dirty="0" smtClean="0">
                <a:solidFill>
                  <a:srgbClr val="FF0000"/>
                </a:solidFill>
              </a:rPr>
              <a:t>=37%</a:t>
            </a:r>
            <a:r>
              <a:rPr lang="en-US" dirty="0" smtClean="0">
                <a:solidFill>
                  <a:srgbClr val="FF0000"/>
                </a:solidFill>
              </a:rPr>
              <a:t>))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results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Figure out the model that they used to fit the data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Differences between their system and our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and set up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62074"/>
            <a:ext cx="4983262" cy="549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5262" y="1600200"/>
            <a:ext cx="33987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CBT consist of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/>
              <a:t>22 parallel row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/>
              <a:t>33 junctions in series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CBT is electroplated with Cu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/>
              <a:t>Island (39x206x6.14µm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>
                <a:solidFill>
                  <a:srgbClr val="FF0000"/>
                </a:solidFill>
              </a:rPr>
              <a:t>(40000 µm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/>
              <a:t>B parallel to the long axis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638800" y="2895600"/>
            <a:ext cx="609600" cy="297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86200" y="1524000"/>
            <a:ext cx="1859062" cy="53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29000" y="3657600"/>
            <a:ext cx="2209800" cy="45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55696" y="351448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Closed Ag box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619500" y="3962400"/>
            <a:ext cx="24003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9800" y="38216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Thermalization</a:t>
            </a:r>
            <a:r>
              <a:rPr lang="en-US" dirty="0" smtClean="0"/>
              <a:t> to the MC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352800" y="4343400"/>
            <a:ext cx="2702896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55696" y="4211152"/>
            <a:ext cx="263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PCB board with RLC-low pass  filters 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087674" y="4765115"/>
            <a:ext cx="2932126" cy="797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0" y="54980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 coated bond wires 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971800" y="3200400"/>
            <a:ext cx="29718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55696" y="485748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 wires connected to the filters placed on the MC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6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11" grpId="0"/>
      <p:bldP spid="15" grpId="0"/>
      <p:bldP spid="18" grpId="0"/>
      <p:bldP spid="21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487"/>
            <a:ext cx="8229600" cy="1143000"/>
          </a:xfrm>
        </p:spPr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4363866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49226"/>
            <a:ext cx="3733800" cy="25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13195" y="1524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Calibration at 3 different temperatures at 2 different B fields. </a:t>
            </a:r>
          </a:p>
          <a:p>
            <a:r>
              <a:rPr lang="en-US" dirty="0" smtClean="0"/>
              <a:t>Full fit of the conductance with: R</a:t>
            </a:r>
            <a:r>
              <a:rPr lang="en-US" baseline="-25000" dirty="0" smtClean="0"/>
              <a:t>T</a:t>
            </a:r>
            <a:r>
              <a:rPr lang="en-US" dirty="0" smtClean="0"/>
              <a:t>,C</a:t>
            </a:r>
            <a:r>
              <a:rPr lang="el-GR" baseline="-25000" dirty="0" smtClean="0">
                <a:latin typeface="Cambria Math"/>
                <a:ea typeface="Cambria Math"/>
              </a:rPr>
              <a:t>Σ</a:t>
            </a:r>
            <a:r>
              <a:rPr lang="en-US" dirty="0" smtClean="0">
                <a:latin typeface="Cambria Math"/>
                <a:ea typeface="Cambria Math"/>
              </a:rPr>
              <a:t>,</a:t>
            </a:r>
            <a:r>
              <a:rPr lang="en-US" dirty="0" smtClean="0"/>
              <a:t> 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09192"/>
            <a:ext cx="4019550" cy="47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24500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5T: R</a:t>
            </a:r>
            <a:r>
              <a:rPr lang="en-US" baseline="-25000" dirty="0" smtClean="0"/>
              <a:t>T</a:t>
            </a:r>
            <a:r>
              <a:rPr lang="en-US" dirty="0" smtClean="0"/>
              <a:t>=25.10 </a:t>
            </a:r>
            <a:r>
              <a:rPr lang="en-US" dirty="0" smtClean="0">
                <a:latin typeface="Cambria Math"/>
                <a:ea typeface="Cambria Math"/>
              </a:rPr>
              <a:t>±</a:t>
            </a:r>
            <a:r>
              <a:rPr lang="en-US" dirty="0" smtClean="0">
                <a:latin typeface="Calibri" pitchFamily="34" charset="0"/>
                <a:ea typeface="Cambria Math"/>
              </a:rPr>
              <a:t> 0.06 k</a:t>
            </a:r>
            <a:r>
              <a:rPr lang="el-GR" dirty="0" smtClean="0">
                <a:latin typeface="Cambria Math"/>
                <a:ea typeface="Cambria Math"/>
              </a:rPr>
              <a:t>Ω</a:t>
            </a:r>
            <a:r>
              <a:rPr lang="en-US" dirty="0" smtClean="0">
                <a:latin typeface="Cambria Math"/>
                <a:ea typeface="Cambria Math"/>
              </a:rPr>
              <a:t>; </a:t>
            </a:r>
            <a:r>
              <a:rPr lang="en-US" dirty="0" smtClean="0"/>
              <a:t>C</a:t>
            </a:r>
            <a:r>
              <a:rPr lang="el-GR" baseline="-25000" dirty="0" smtClean="0">
                <a:latin typeface="Cambria Math"/>
                <a:ea typeface="Cambria Math"/>
              </a:rPr>
              <a:t>Σ</a:t>
            </a:r>
            <a:r>
              <a:rPr lang="en-US" baseline="-25000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libri" pitchFamily="34" charset="0"/>
                <a:ea typeface="Cambria Math"/>
              </a:rPr>
              <a:t>=191.9</a:t>
            </a:r>
            <a:r>
              <a:rPr lang="en-US" dirty="0">
                <a:latin typeface="Cambria Math"/>
                <a:ea typeface="Cambria Math"/>
              </a:rPr>
              <a:t> ±</a:t>
            </a:r>
            <a:r>
              <a:rPr lang="en-US" dirty="0">
                <a:latin typeface="Calibri" pitchFamily="34" charset="0"/>
                <a:ea typeface="Cambria Math"/>
              </a:rPr>
              <a:t> </a:t>
            </a:r>
            <a:r>
              <a:rPr lang="en-US" dirty="0" smtClean="0">
                <a:latin typeface="Calibri" pitchFamily="34" charset="0"/>
                <a:ea typeface="Cambria Math"/>
              </a:rPr>
              <a:t>0.8fF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2895600"/>
            <a:ext cx="434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0.1T</a:t>
            </a:r>
            <a:r>
              <a:rPr lang="en-US" dirty="0"/>
              <a:t>: </a:t>
            </a:r>
            <a:r>
              <a:rPr lang="en-US" dirty="0" smtClean="0"/>
              <a:t>R</a:t>
            </a:r>
            <a:r>
              <a:rPr lang="en-US" baseline="-25000" dirty="0" smtClean="0"/>
              <a:t>T</a:t>
            </a:r>
            <a:r>
              <a:rPr lang="en-US" dirty="0" smtClean="0"/>
              <a:t>=24.99 </a:t>
            </a:r>
            <a:r>
              <a:rPr lang="en-US" dirty="0">
                <a:latin typeface="Cambria Math"/>
                <a:ea typeface="Cambria Math"/>
              </a:rPr>
              <a:t>±</a:t>
            </a:r>
            <a:r>
              <a:rPr lang="en-US" dirty="0">
                <a:latin typeface="Calibri" pitchFamily="34" charset="0"/>
                <a:ea typeface="Cambria Math"/>
              </a:rPr>
              <a:t> 0.06 k</a:t>
            </a:r>
            <a:r>
              <a:rPr lang="el-GR" dirty="0" smtClean="0">
                <a:latin typeface="Cambria Math"/>
                <a:ea typeface="Cambria Math"/>
              </a:rPr>
              <a:t>Ω</a:t>
            </a:r>
            <a:r>
              <a:rPr lang="en-US" dirty="0" smtClean="0">
                <a:latin typeface="Cambria Math"/>
                <a:ea typeface="Cambria Math"/>
              </a:rPr>
              <a:t>; </a:t>
            </a:r>
            <a:r>
              <a:rPr lang="en-US" dirty="0"/>
              <a:t>C</a:t>
            </a:r>
            <a:r>
              <a:rPr lang="el-GR" baseline="-25000" dirty="0">
                <a:latin typeface="Cambria Math"/>
                <a:ea typeface="Cambria Math"/>
              </a:rPr>
              <a:t>Σ</a:t>
            </a:r>
            <a:r>
              <a:rPr lang="en-US" baseline="-25000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libri" pitchFamily="34" charset="0"/>
                <a:ea typeface="Cambria Math"/>
              </a:rPr>
              <a:t>=</a:t>
            </a:r>
            <a:r>
              <a:rPr lang="en-US" dirty="0" smtClean="0">
                <a:latin typeface="Calibri" pitchFamily="34" charset="0"/>
                <a:ea typeface="Cambria Math"/>
              </a:rPr>
              <a:t>192.4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±</a:t>
            </a:r>
            <a:r>
              <a:rPr lang="en-US" dirty="0">
                <a:latin typeface="Calibri" pitchFamily="34" charset="0"/>
                <a:ea typeface="Cambria Math"/>
              </a:rPr>
              <a:t> </a:t>
            </a:r>
            <a:r>
              <a:rPr lang="en-US" dirty="0" smtClean="0">
                <a:latin typeface="Calibri" pitchFamily="34" charset="0"/>
                <a:ea typeface="Cambria Math"/>
              </a:rPr>
              <a:t>0.9fF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00600" y="3429000"/>
                <a:ext cx="2145779" cy="620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29000"/>
                <a:ext cx="2145779" cy="6202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39000" y="3541931"/>
                <a:ext cx="1555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3541931"/>
                <a:ext cx="1555041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876800" y="4249226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mode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143000" y="3429000"/>
            <a:ext cx="1219200" cy="2975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6801" y="5334000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CBT</a:t>
            </a:r>
            <a:r>
              <a:rPr lang="en-US" dirty="0" smtClean="0"/>
              <a:t>=8.1 </a:t>
            </a:r>
            <a:r>
              <a:rPr lang="en-US" dirty="0" err="1" smtClean="0"/>
              <a:t>mK</a:t>
            </a:r>
            <a:r>
              <a:rPr lang="en-US" dirty="0" smtClean="0"/>
              <a:t> -&gt; T</a:t>
            </a:r>
            <a:r>
              <a:rPr lang="en-US" baseline="-25000" dirty="0" smtClean="0"/>
              <a:t>MXC</a:t>
            </a:r>
            <a:r>
              <a:rPr lang="en-US" dirty="0" smtClean="0"/>
              <a:t>=7.1 </a:t>
            </a:r>
            <a:r>
              <a:rPr lang="en-US" dirty="0" err="1" smtClean="0"/>
              <a:t>mK</a:t>
            </a:r>
            <a:r>
              <a:rPr lang="en-US" dirty="0" smtClean="0"/>
              <a:t> after 5 hours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5943600"/>
            <a:ext cx="4486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CBT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=9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mK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-&gt;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MXC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=6.5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mK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after 2 weeks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</a:rPr>
              <a:t>CBT</a:t>
            </a:r>
            <a:r>
              <a:rPr lang="en-US" dirty="0" smtClean="0">
                <a:solidFill>
                  <a:srgbClr val="FF0000"/>
                </a:solidFill>
              </a:rPr>
              <a:t>=8.1 </a:t>
            </a:r>
            <a:r>
              <a:rPr lang="en-US" dirty="0" err="1">
                <a:solidFill>
                  <a:srgbClr val="FF0000"/>
                </a:solidFill>
              </a:rPr>
              <a:t>mK</a:t>
            </a:r>
            <a:r>
              <a:rPr lang="en-US" dirty="0">
                <a:solidFill>
                  <a:srgbClr val="FF0000"/>
                </a:solidFill>
              </a:rPr>
              <a:t> -&gt; T</a:t>
            </a:r>
            <a:r>
              <a:rPr lang="en-US" baseline="-25000" dirty="0">
                <a:solidFill>
                  <a:srgbClr val="FF0000"/>
                </a:solidFill>
              </a:rPr>
              <a:t>MXC</a:t>
            </a:r>
            <a:r>
              <a:rPr lang="en-US" dirty="0">
                <a:solidFill>
                  <a:srgbClr val="FF0000"/>
                </a:solidFill>
              </a:rPr>
              <a:t>=6.5 </a:t>
            </a:r>
            <a:r>
              <a:rPr lang="en-US" dirty="0" err="1">
                <a:solidFill>
                  <a:srgbClr val="FF0000"/>
                </a:solidFill>
              </a:rPr>
              <a:t>mK</a:t>
            </a:r>
            <a:r>
              <a:rPr lang="en-US" dirty="0">
                <a:solidFill>
                  <a:srgbClr val="FF0000"/>
                </a:solidFill>
              </a:rPr>
              <a:t> after </a:t>
            </a:r>
            <a:r>
              <a:rPr lang="en-US" dirty="0" smtClean="0">
                <a:solidFill>
                  <a:srgbClr val="FF0000"/>
                </a:solidFill>
              </a:rPr>
              <a:t>1 week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82192" y="4236290"/>
            <a:ext cx="170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</a:t>
            </a:r>
            <a:r>
              <a:rPr lang="en-US" i="1" baseline="-25000" dirty="0" smtClean="0"/>
              <a:t>C</a:t>
            </a:r>
            <a:r>
              <a:rPr lang="en-US" dirty="0" smtClean="0"/>
              <a:t>= 9.37 </a:t>
            </a:r>
            <a:r>
              <a:rPr lang="en-US" dirty="0" err="1" smtClean="0"/>
              <a:t>mK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862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7878"/>
            <a:ext cx="6096000" cy="470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1544152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Precooling: T</a:t>
            </a:r>
            <a:r>
              <a:rPr lang="en-US" baseline="-25000" dirty="0" smtClean="0"/>
              <a:t>i</a:t>
            </a:r>
            <a:r>
              <a:rPr lang="en-US" dirty="0" smtClean="0">
                <a:latin typeface="Cambria Math"/>
                <a:ea typeface="Cambria Math"/>
              </a:rPr>
              <a:t>~9 </a:t>
            </a:r>
            <a:r>
              <a:rPr lang="en-US" dirty="0" err="1" smtClean="0">
                <a:latin typeface="Calibri" pitchFamily="34" charset="0"/>
                <a:ea typeface="Cambria Math"/>
              </a:rPr>
              <a:t>mK</a:t>
            </a:r>
            <a:r>
              <a:rPr lang="en-US" dirty="0" smtClean="0">
                <a:latin typeface="Calibri" pitchFamily="34" charset="0"/>
                <a:ea typeface="Cambria Math"/>
              </a:rPr>
              <a:t>; B</a:t>
            </a:r>
            <a:r>
              <a:rPr lang="en-US" baseline="-25000" dirty="0" smtClean="0">
                <a:latin typeface="Calibri" pitchFamily="34" charset="0"/>
                <a:ea typeface="Cambria Math"/>
              </a:rPr>
              <a:t>i </a:t>
            </a:r>
            <a:r>
              <a:rPr lang="en-US" dirty="0" smtClean="0">
                <a:latin typeface="Calibri" pitchFamily="34" charset="0"/>
                <a:ea typeface="Cambria Math"/>
              </a:rPr>
              <a:t>=5T</a:t>
            </a:r>
          </a:p>
          <a:p>
            <a:r>
              <a:rPr lang="en-US" dirty="0" smtClean="0">
                <a:latin typeface="Calibri" pitchFamily="34" charset="0"/>
                <a:ea typeface="Cambria Math"/>
              </a:rPr>
              <a:t>Precooling time 14 hours!!!</a:t>
            </a:r>
          </a:p>
          <a:p>
            <a:r>
              <a:rPr lang="en-US" dirty="0" smtClean="0">
                <a:latin typeface="Calibri" pitchFamily="34" charset="0"/>
                <a:ea typeface="Cambria Math"/>
              </a:rPr>
              <a:t>Less thermal mass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2971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Demag</a:t>
            </a:r>
            <a:r>
              <a:rPr lang="en-US" dirty="0" smtClean="0"/>
              <a:t> 5T-&gt;0.1T </a:t>
            </a:r>
          </a:p>
          <a:p>
            <a:r>
              <a:rPr lang="en-US" dirty="0"/>
              <a:t>r</a:t>
            </a:r>
            <a:r>
              <a:rPr lang="en-US" dirty="0" smtClean="0"/>
              <a:t>amp-rate: 2.5 </a:t>
            </a:r>
            <a:r>
              <a:rPr lang="en-US" dirty="0" err="1" smtClean="0"/>
              <a:t>mT</a:t>
            </a:r>
            <a:r>
              <a:rPr lang="en-US" dirty="0" smtClean="0"/>
              <a:t>/s(9T/hour)</a:t>
            </a:r>
          </a:p>
          <a:p>
            <a:r>
              <a:rPr lang="en-US" dirty="0" smtClean="0"/>
              <a:t>Super fast </a:t>
            </a:r>
            <a:r>
              <a:rPr lang="en-US" dirty="0" smtClean="0">
                <a:latin typeface="Cambria Math"/>
                <a:ea typeface="Cambria Math"/>
              </a:rPr>
              <a:t>~ </a:t>
            </a:r>
            <a:r>
              <a:rPr lang="en-US" dirty="0" smtClean="0">
                <a:latin typeface="Calibri" pitchFamily="34" charset="0"/>
                <a:ea typeface="Cambria Math"/>
              </a:rPr>
              <a:t>4x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76800" y="3932915"/>
            <a:ext cx="457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 flipV="1">
            <a:off x="5334000" y="4191000"/>
            <a:ext cx="762000" cy="1991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3925669"/>
            <a:ext cx="2367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Overshoot</a:t>
            </a:r>
          </a:p>
          <a:p>
            <a:r>
              <a:rPr lang="en-US" dirty="0" smtClean="0"/>
              <a:t>Adapt the ramp-rate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258672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w/o SC heat-switch!!!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0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DMR170306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05" y="1189037"/>
            <a:ext cx="666498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208966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9T-&gt; 8T; 1T/h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67107" y="1556266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190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8T-&gt;0.08T; 2T/h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553200" y="2971800"/>
            <a:ext cx="5334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648200" y="22098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9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multi-rate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334000" cy="499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187273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 </a:t>
            </a:r>
            <a:r>
              <a:rPr lang="en-US" sz="1600" dirty="0" err="1" smtClean="0"/>
              <a:t>mT</a:t>
            </a:r>
            <a:r>
              <a:rPr lang="en-US" sz="1600" dirty="0" smtClean="0"/>
              <a:t>/s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126719" y="185887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2.5 </a:t>
            </a:r>
            <a:r>
              <a:rPr lang="en-US" sz="1600" dirty="0" err="1" smtClean="0">
                <a:solidFill>
                  <a:srgbClr val="00B050"/>
                </a:solidFill>
              </a:rPr>
              <a:t>mT</a:t>
            </a:r>
            <a:r>
              <a:rPr lang="en-US" sz="1600" dirty="0" smtClean="0">
                <a:solidFill>
                  <a:srgbClr val="00B050"/>
                </a:solidFill>
              </a:rPr>
              <a:t>/s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39587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10 </a:t>
            </a:r>
            <a:r>
              <a:rPr lang="en-US" sz="1600" dirty="0" err="1" smtClean="0">
                <a:solidFill>
                  <a:schemeClr val="accent6"/>
                </a:solidFill>
              </a:rPr>
              <a:t>mT</a:t>
            </a:r>
            <a:r>
              <a:rPr lang="en-US" sz="1600" dirty="0" smtClean="0">
                <a:solidFill>
                  <a:schemeClr val="accent6"/>
                </a:solidFill>
              </a:rPr>
              <a:t>/s 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1666" y="388683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2.5 </a:t>
            </a:r>
            <a:r>
              <a:rPr lang="en-US" sz="1600" dirty="0" err="1" smtClean="0">
                <a:solidFill>
                  <a:schemeClr val="accent6"/>
                </a:solidFill>
              </a:rPr>
              <a:t>mT</a:t>
            </a:r>
            <a:r>
              <a:rPr lang="en-US" sz="1600" dirty="0" smtClean="0">
                <a:solidFill>
                  <a:schemeClr val="accent6"/>
                </a:solidFill>
              </a:rPr>
              <a:t>/s 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42672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0.5 </a:t>
            </a:r>
            <a:r>
              <a:rPr lang="en-US" sz="1600" dirty="0" err="1" smtClean="0">
                <a:solidFill>
                  <a:schemeClr val="accent6"/>
                </a:solidFill>
              </a:rPr>
              <a:t>mT</a:t>
            </a:r>
            <a:r>
              <a:rPr lang="en-US" sz="1600" dirty="0" smtClean="0">
                <a:solidFill>
                  <a:schemeClr val="accent6"/>
                </a:solidFill>
              </a:rPr>
              <a:t>/s </a:t>
            </a:r>
            <a:endParaRPr lang="en-US" sz="1600" dirty="0">
              <a:solidFill>
                <a:schemeClr val="accent6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43000" y="4024586"/>
            <a:ext cx="56866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6800" y="374094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2.5 T </a:t>
            </a:r>
            <a:endParaRPr lang="en-US" sz="1600" dirty="0">
              <a:solidFill>
                <a:schemeClr val="accent6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19200" y="4267200"/>
            <a:ext cx="762000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65671" y="399961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1</a:t>
            </a:r>
            <a:r>
              <a:rPr lang="en-US" sz="1600" dirty="0" smtClean="0">
                <a:solidFill>
                  <a:schemeClr val="accent6"/>
                </a:solidFill>
              </a:rPr>
              <a:t>.5 T 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6718" y="3814949"/>
            <a:ext cx="159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Break at 1.4T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6390" y="1736856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mT</a:t>
            </a:r>
            <a:r>
              <a:rPr lang="en-US" dirty="0" smtClean="0"/>
              <a:t>/s: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f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~</a:t>
            </a:r>
            <a:r>
              <a:rPr lang="en-US" dirty="0" smtClean="0">
                <a:ea typeface="Cambria Math"/>
              </a:rPr>
              <a:t> 5 </a:t>
            </a:r>
            <a:r>
              <a:rPr lang="en-US" dirty="0" err="1" smtClean="0">
                <a:ea typeface="Cambria Math"/>
              </a:rPr>
              <a:t>mK</a:t>
            </a:r>
            <a:r>
              <a:rPr lang="en-US" dirty="0">
                <a:ea typeface="Cambria Math"/>
              </a:rPr>
              <a:t> </a:t>
            </a:r>
            <a:r>
              <a:rPr lang="en-US" dirty="0" smtClean="0">
                <a:ea typeface="Cambria Math"/>
              </a:rPr>
              <a:t>; </a:t>
            </a:r>
          </a:p>
          <a:p>
            <a:r>
              <a:rPr lang="en-US" dirty="0" smtClean="0">
                <a:ea typeface="Cambria Math"/>
              </a:rPr>
              <a:t>hold time</a:t>
            </a:r>
            <a:r>
              <a:rPr lang="en-US" dirty="0" smtClean="0">
                <a:latin typeface="Calibri" pitchFamily="34" charset="0"/>
                <a:ea typeface="Cambria Math"/>
              </a:rPr>
              <a:t>≪400s large overshoot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2743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2.5 </a:t>
            </a:r>
            <a:r>
              <a:rPr lang="en-US" dirty="0" err="1">
                <a:solidFill>
                  <a:srgbClr val="00B050"/>
                </a:solidFill>
              </a:rPr>
              <a:t>mT</a:t>
            </a:r>
            <a:r>
              <a:rPr lang="en-US" dirty="0">
                <a:solidFill>
                  <a:srgbClr val="00B050"/>
                </a:solidFill>
              </a:rPr>
              <a:t>/s: </a:t>
            </a:r>
            <a:r>
              <a:rPr lang="en-US" dirty="0" err="1">
                <a:solidFill>
                  <a:srgbClr val="00B050"/>
                </a:solidFill>
              </a:rPr>
              <a:t>T</a:t>
            </a:r>
            <a:r>
              <a:rPr lang="en-US" baseline="-25000" dirty="0" err="1">
                <a:solidFill>
                  <a:srgbClr val="00B050"/>
                </a:solidFill>
              </a:rPr>
              <a:t>f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  <a:latin typeface="Cambria Math"/>
                <a:ea typeface="Cambria Math"/>
              </a:rPr>
              <a:t>~</a:t>
            </a:r>
            <a:r>
              <a:rPr lang="en-US" dirty="0">
                <a:solidFill>
                  <a:srgbClr val="00B050"/>
                </a:solidFill>
                <a:ea typeface="Cambria Math"/>
              </a:rPr>
              <a:t> </a:t>
            </a:r>
            <a:r>
              <a:rPr lang="en-US" dirty="0" smtClean="0">
                <a:solidFill>
                  <a:srgbClr val="00B050"/>
                </a:solidFill>
                <a:ea typeface="Cambria Math"/>
              </a:rPr>
              <a:t>4.7 </a:t>
            </a:r>
            <a:r>
              <a:rPr lang="en-US" dirty="0" err="1">
                <a:solidFill>
                  <a:srgbClr val="00B050"/>
                </a:solidFill>
                <a:ea typeface="Cambria Math"/>
              </a:rPr>
              <a:t>mK</a:t>
            </a:r>
            <a:r>
              <a:rPr lang="en-US" dirty="0">
                <a:solidFill>
                  <a:srgbClr val="00B050"/>
                </a:solidFill>
                <a:ea typeface="Cambria Math"/>
              </a:rPr>
              <a:t> ; </a:t>
            </a:r>
          </a:p>
          <a:p>
            <a:r>
              <a:rPr lang="en-US" dirty="0">
                <a:solidFill>
                  <a:srgbClr val="00B050"/>
                </a:solidFill>
                <a:ea typeface="Cambria Math"/>
              </a:rPr>
              <a:t>hold </a:t>
            </a:r>
            <a:r>
              <a:rPr lang="en-US" dirty="0" smtClean="0">
                <a:solidFill>
                  <a:srgbClr val="00B050"/>
                </a:solidFill>
                <a:ea typeface="Cambria Math"/>
              </a:rPr>
              <a:t>time</a:t>
            </a:r>
            <a:r>
              <a:rPr lang="en-US" dirty="0">
                <a:solidFill>
                  <a:srgbClr val="00B050"/>
                </a:solidFill>
                <a:latin typeface="Cambria Math"/>
                <a:ea typeface="Cambria Math"/>
              </a:rPr>
              <a:t> ~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  <a:ea typeface="Cambria Math"/>
              </a:rPr>
              <a:t>400s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67400" y="3565153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m</a:t>
            </a:r>
            <a:r>
              <a:rPr lang="en-US" dirty="0" smtClean="0">
                <a:solidFill>
                  <a:schemeClr val="accent6"/>
                </a:solidFill>
              </a:rPr>
              <a:t>ulti-rate </a:t>
            </a:r>
            <a:r>
              <a:rPr lang="en-US" dirty="0" err="1" smtClean="0">
                <a:solidFill>
                  <a:schemeClr val="accent6"/>
                </a:solidFill>
              </a:rPr>
              <a:t>demag</a:t>
            </a:r>
            <a:r>
              <a:rPr lang="en-US" dirty="0" smtClean="0">
                <a:solidFill>
                  <a:schemeClr val="accent6"/>
                </a:solidFill>
              </a:rPr>
              <a:t>: </a:t>
            </a:r>
            <a:r>
              <a:rPr lang="en-US" dirty="0" err="1">
                <a:solidFill>
                  <a:schemeClr val="accent6"/>
                </a:solidFill>
              </a:rPr>
              <a:t>T</a:t>
            </a:r>
            <a:r>
              <a:rPr lang="en-US" baseline="-25000" dirty="0" err="1">
                <a:solidFill>
                  <a:schemeClr val="accent6"/>
                </a:solidFill>
              </a:rPr>
              <a:t>f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  <a:latin typeface="Cambria Math"/>
                <a:ea typeface="Cambria Math"/>
              </a:rPr>
              <a:t>~</a:t>
            </a:r>
            <a:r>
              <a:rPr lang="en-US" dirty="0">
                <a:solidFill>
                  <a:schemeClr val="accent6"/>
                </a:solidFill>
                <a:ea typeface="Cambria Math"/>
              </a:rPr>
              <a:t> </a:t>
            </a:r>
            <a:r>
              <a:rPr lang="en-US" dirty="0" smtClean="0">
                <a:solidFill>
                  <a:schemeClr val="accent6"/>
                </a:solidFill>
                <a:ea typeface="Cambria Math"/>
              </a:rPr>
              <a:t>4.5 </a:t>
            </a:r>
            <a:r>
              <a:rPr lang="en-US" dirty="0" err="1" smtClean="0">
                <a:solidFill>
                  <a:schemeClr val="accent6"/>
                </a:solidFill>
                <a:ea typeface="Cambria Math"/>
              </a:rPr>
              <a:t>mK</a:t>
            </a:r>
            <a:endParaRPr lang="en-US" dirty="0" smtClean="0">
              <a:solidFill>
                <a:schemeClr val="accent6"/>
              </a:solidFill>
              <a:ea typeface="Cambria Math"/>
            </a:endParaRPr>
          </a:p>
          <a:p>
            <a:r>
              <a:rPr lang="en-US" dirty="0" smtClean="0">
                <a:solidFill>
                  <a:schemeClr val="accent6"/>
                </a:solidFill>
                <a:ea typeface="Cambria Math"/>
              </a:rPr>
              <a:t> hold</a:t>
            </a:r>
            <a:r>
              <a:rPr lang="en-US" dirty="0" smtClean="0">
                <a:solidFill>
                  <a:schemeClr val="accent6"/>
                </a:solidFill>
              </a:rPr>
              <a:t> time </a:t>
            </a:r>
            <a:r>
              <a:rPr lang="en-US" dirty="0">
                <a:solidFill>
                  <a:schemeClr val="accent6"/>
                </a:solidFill>
                <a:latin typeface="Cambria Math"/>
                <a:ea typeface="Cambria Math"/>
              </a:rPr>
              <a:t>~ </a:t>
            </a:r>
            <a:r>
              <a:rPr lang="en-US" dirty="0" smtClean="0">
                <a:solidFill>
                  <a:schemeClr val="accent6"/>
                </a:solidFill>
                <a:latin typeface="Calibri" pitchFamily="34" charset="0"/>
                <a:ea typeface="Cambria Math"/>
              </a:rPr>
              <a:t>1000s  </a:t>
            </a:r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4479" y="44973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multi-rate </a:t>
            </a:r>
            <a:r>
              <a:rPr lang="en-US" dirty="0" err="1">
                <a:solidFill>
                  <a:srgbClr val="00B0F0"/>
                </a:solidFill>
              </a:rPr>
              <a:t>demag</a:t>
            </a:r>
            <a:r>
              <a:rPr lang="en-US" dirty="0">
                <a:solidFill>
                  <a:srgbClr val="00B0F0"/>
                </a:solidFill>
              </a:rPr>
              <a:t>: </a:t>
            </a:r>
            <a:r>
              <a:rPr lang="en-US" dirty="0" err="1">
                <a:solidFill>
                  <a:srgbClr val="00B0F0"/>
                </a:solidFill>
              </a:rPr>
              <a:t>T</a:t>
            </a:r>
            <a:r>
              <a:rPr lang="en-US" baseline="-25000" dirty="0" err="1">
                <a:solidFill>
                  <a:srgbClr val="00B0F0"/>
                </a:solidFill>
              </a:rPr>
              <a:t>f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  <a:latin typeface="Cambria Math"/>
                <a:ea typeface="Cambria Math"/>
              </a:rPr>
              <a:t>~</a:t>
            </a:r>
            <a:r>
              <a:rPr lang="en-US" dirty="0">
                <a:solidFill>
                  <a:srgbClr val="00B0F0"/>
                </a:solidFill>
                <a:ea typeface="Cambria Math"/>
              </a:rPr>
              <a:t> 4.5 </a:t>
            </a:r>
            <a:r>
              <a:rPr lang="en-US" dirty="0" err="1">
                <a:solidFill>
                  <a:srgbClr val="00B0F0"/>
                </a:solidFill>
                <a:ea typeface="Cambria Math"/>
              </a:rPr>
              <a:t>mK</a:t>
            </a:r>
            <a:endParaRPr lang="en-US" dirty="0">
              <a:solidFill>
                <a:srgbClr val="00B0F0"/>
              </a:solidFill>
              <a:ea typeface="Cambria Math"/>
            </a:endParaRPr>
          </a:p>
          <a:p>
            <a:r>
              <a:rPr lang="en-US" dirty="0">
                <a:solidFill>
                  <a:srgbClr val="00B0F0"/>
                </a:solidFill>
                <a:ea typeface="Cambria Math"/>
              </a:rPr>
              <a:t> hold</a:t>
            </a:r>
            <a:r>
              <a:rPr lang="en-US" dirty="0">
                <a:solidFill>
                  <a:srgbClr val="00B0F0"/>
                </a:solidFill>
              </a:rPr>
              <a:t> time </a:t>
            </a:r>
            <a:r>
              <a:rPr lang="en-US" dirty="0">
                <a:solidFill>
                  <a:srgbClr val="00B0F0"/>
                </a:solidFill>
                <a:latin typeface="Cambria Math"/>
                <a:ea typeface="Cambria Math"/>
              </a:rPr>
              <a:t>~ 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  <a:ea typeface="Cambria Math"/>
              </a:rPr>
              <a:t>1200s  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94479" y="5334000"/>
            <a:ext cx="3097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ulti-rate: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lower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f</a:t>
            </a:r>
            <a:r>
              <a:rPr lang="en-US" baseline="-250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onger hold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DMR170313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5649"/>
            <a:ext cx="8229600" cy="423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096000"/>
            <a:ext cx="967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9T-&gt;8T 1T/h(0.28mT/s); 8T-&gt;2T 2T/h(0.56mT/s);2T 3 hours break; 2T-&gt;0.4T 1T/h; 0.4T-&gt;0.08T 0.5T/h</a:t>
            </a:r>
          </a:p>
          <a:p>
            <a:r>
              <a:rPr lang="en-US" sz="1600" dirty="0" smtClean="0"/>
              <a:t>T</a:t>
            </a:r>
            <a:r>
              <a:rPr lang="en-US" sz="1600" baseline="-25000" dirty="0" smtClean="0"/>
              <a:t>i </a:t>
            </a:r>
            <a:r>
              <a:rPr lang="en-US" sz="1600" dirty="0" smtClean="0"/>
              <a:t>=21.5 </a:t>
            </a:r>
            <a:r>
              <a:rPr lang="en-US" sz="1600" dirty="0" err="1" smtClean="0"/>
              <a:t>mK</a:t>
            </a:r>
            <a:r>
              <a:rPr lang="en-US" sz="1600" dirty="0" smtClean="0"/>
              <a:t>; 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f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=4.4 </a:t>
            </a:r>
            <a:r>
              <a:rPr lang="en-US" sz="1600" dirty="0" err="1"/>
              <a:t>mK</a:t>
            </a:r>
            <a:r>
              <a:rPr lang="en-US" sz="1600" dirty="0"/>
              <a:t>;  </a:t>
            </a:r>
            <a:r>
              <a:rPr lang="en-US" sz="1600" dirty="0" smtClean="0"/>
              <a:t>hold time: 1170 s </a:t>
            </a:r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43000"/>
            <a:ext cx="3676650" cy="195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17" y="2146065"/>
            <a:ext cx="2762550" cy="59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075" y="1217380"/>
            <a:ext cx="3448050" cy="88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95599"/>
            <a:ext cx="1314450" cy="85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250" y="3336996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Adiabatic Nuclear Demagnetization </a:t>
            </a:r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2" y="3877797"/>
            <a:ext cx="1789599" cy="73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47725"/>
            <a:ext cx="1543050" cy="65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2" y="5683651"/>
            <a:ext cx="2647398" cy="64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3684"/>
            <a:ext cx="2373142" cy="55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" y="6400800"/>
                <a:ext cx="64042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𝑡𝑜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𝑡𝑜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dt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6400800"/>
                <a:ext cx="6404254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" y="5197870"/>
                <a:ext cx="4600875" cy="407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((</m:t>
                          </m:r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𝑝𝑎𝑟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)/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197870"/>
                <a:ext cx="4600875" cy="407612"/>
              </a:xfrm>
              <a:prstGeom prst="rect">
                <a:avLst/>
              </a:prstGeom>
              <a:blipFill rotWithShape="1">
                <a:blip r:embed="rId11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29400" y="6324600"/>
                <a:ext cx="210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6324600"/>
                <a:ext cx="2107692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9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620</Words>
  <Application>Microsoft Office PowerPoint</Application>
  <PresentationFormat>On-screen Show (4:3)</PresentationFormat>
  <Paragraphs>96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Motivation </vt:lpstr>
      <vt:lpstr>Device and set up </vt:lpstr>
      <vt:lpstr>Calibration</vt:lpstr>
      <vt:lpstr>Demag </vt:lpstr>
      <vt:lpstr>DMR170306</vt:lpstr>
      <vt:lpstr>multi-rate </vt:lpstr>
      <vt:lpstr>DMR170313 </vt:lpstr>
      <vt:lpstr>Model </vt:lpstr>
      <vt:lpstr>Model 2 </vt:lpstr>
      <vt:lpstr>Model 3 </vt:lpstr>
      <vt:lpstr>Conclusions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phys-dots-27</dc:creator>
  <cp:lastModifiedBy>phys-dots-27</cp:lastModifiedBy>
  <cp:revision>31</cp:revision>
  <dcterms:created xsi:type="dcterms:W3CDTF">2017-03-15T16:41:29Z</dcterms:created>
  <dcterms:modified xsi:type="dcterms:W3CDTF">2017-03-17T11:58:58Z</dcterms:modified>
</cp:coreProperties>
</file>