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407" r:id="rId2"/>
    <p:sldId id="349" r:id="rId3"/>
    <p:sldId id="424" r:id="rId4"/>
    <p:sldId id="427" r:id="rId5"/>
    <p:sldId id="408" r:id="rId6"/>
    <p:sldId id="426" r:id="rId7"/>
    <p:sldId id="432" r:id="rId8"/>
    <p:sldId id="429" r:id="rId9"/>
    <p:sldId id="430" r:id="rId10"/>
    <p:sldId id="431" r:id="rId11"/>
    <p:sldId id="418" r:id="rId12"/>
    <p:sldId id="433" r:id="rId13"/>
    <p:sldId id="425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877325A-D433-4C64-BC68-4DB49FB4BE36}">
          <p14:sldIdLst>
            <p14:sldId id="407"/>
            <p14:sldId id="349"/>
            <p14:sldId id="424"/>
            <p14:sldId id="427"/>
            <p14:sldId id="408"/>
            <p14:sldId id="426"/>
            <p14:sldId id="432"/>
            <p14:sldId id="429"/>
            <p14:sldId id="430"/>
            <p14:sldId id="431"/>
            <p14:sldId id="418"/>
            <p14:sldId id="43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1D1D"/>
    <a:srgbClr val="0000FF"/>
    <a:srgbClr val="FFFFFF"/>
    <a:srgbClr val="FF4343"/>
    <a:srgbClr val="00B0F0"/>
    <a:srgbClr val="AF1919"/>
    <a:srgbClr val="EA2E2E"/>
    <a:srgbClr val="F17373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349" autoAdjust="0"/>
  </p:normalViewPr>
  <p:slideViewPr>
    <p:cSldViewPr>
      <p:cViewPr varScale="1">
        <p:scale>
          <a:sx n="131" d="100"/>
          <a:sy n="131" d="100"/>
        </p:scale>
        <p:origin x="58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9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AA283D-B8E3-9448-91A2-744442D51FE3}" type="datetimeFigureOut">
              <a:rPr lang="de-CH"/>
              <a:pPr>
                <a:defRPr/>
              </a:pPr>
              <a:t>18.01.2018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42AB1-4B3E-FC46-BFEC-492F7A8FEDD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6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224131-D754-A14D-8338-3AFF765D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16872" indent="-275720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02881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544033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1985185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63CBF47-7338-E240-95F3-1F589611B366}" type="slidenum">
              <a:rPr lang="en-US" sz="1200">
                <a:latin typeface="Arial" charset="0"/>
                <a:cs typeface="Arial" charset="0"/>
              </a:rPr>
              <a:pPr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MS PGothic" charset="0"/>
              </a:rPr>
              <a:t>Logo of PASPS9 conference</a:t>
            </a:r>
          </a:p>
          <a:p>
            <a:pPr eaLnBrk="1" hangingPunct="1"/>
            <a:endParaRPr lang="de-DE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4131-D754-A14D-8338-3AFF765D62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4131-D754-A14D-8338-3AFF765D62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"/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t="15779" r="9355" b="75854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12876"/>
            <a:ext cx="7772400" cy="1470025"/>
          </a:xfrm>
        </p:spPr>
        <p:txBody>
          <a:bodyPr/>
          <a:lstStyle>
            <a:lvl1pPr algn="ctr">
              <a:defRPr b="1"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340225"/>
            <a:ext cx="6400800" cy="1609726"/>
          </a:xfrm>
        </p:spPr>
        <p:txBody>
          <a:bodyPr/>
          <a:lstStyle>
            <a:lvl1pPr marL="0" indent="0" algn="r">
              <a:buFont typeface="Wingdings 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BD87-1466-E744-B25C-6967FC9F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59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6325-B5D5-304B-B794-2ACB67C40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52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2" y="-171450"/>
            <a:ext cx="2017713" cy="6192838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-171450"/>
            <a:ext cx="5905500" cy="6192838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A886-5CCE-8D4D-BE65-364F3587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7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-171450"/>
            <a:ext cx="7643813" cy="1143000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135063"/>
            <a:ext cx="3884612" cy="4886326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135063"/>
            <a:ext cx="3884613" cy="4886326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8251-E841-DE4A-9C2E-F0B7A1EB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4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0FE1-FE64-6D44-9EAB-EA3A10CE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55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29D2-834A-D944-8320-09AA6645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95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135063"/>
            <a:ext cx="3884612" cy="4886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135063"/>
            <a:ext cx="3884613" cy="4886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8C06-9742-1B40-8980-BB4D18EF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9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51E-C1B3-A14A-8D0F-5B74A67D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61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8EB3-2511-AE43-964D-DFC3825EC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65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094A-2900-884E-9910-F71C1407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46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DDB7-D5C4-594C-9BEA-8C5600D8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8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BBFB-E47E-5A44-AE29-06390FAAD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34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header"/>
          <p:cNvPicPr>
            <a:picLocks noChangeAspect="1" noChangeArrowheads="1"/>
          </p:cNvPicPr>
          <p:nvPr/>
        </p:nvPicPr>
        <p:blipFill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77298" r="1395" b="12366"/>
          <a:stretch>
            <a:fillRect/>
          </a:stretch>
        </p:blipFill>
        <p:spPr bwMode="auto">
          <a:xfrm>
            <a:off x="-23813" y="6219825"/>
            <a:ext cx="822642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71450"/>
            <a:ext cx="7643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35063"/>
            <a:ext cx="79216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1863" y="6408738"/>
            <a:ext cx="2016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CCECE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CE5522F9-B925-EE4C-9E66-CAE89DA3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8313" y="765175"/>
            <a:ext cx="8675687" cy="71438"/>
          </a:xfrm>
          <a:prstGeom prst="rect">
            <a:avLst/>
          </a:prstGeom>
          <a:gradFill rotWithShape="1">
            <a:gsLst>
              <a:gs pos="0">
                <a:srgbClr val="470000">
                  <a:alpha val="0"/>
                </a:srgbClr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en-US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D5C"/>
        </a:buClr>
        <a:buSzPct val="75000"/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4DE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Scaling of Majorana </a:t>
            </a:r>
            <a:r>
              <a:rPr lang="en-US" dirty="0" smtClean="0"/>
              <a:t>Zero-Bias Conductance Peaks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8064" y="2882901"/>
            <a:ext cx="6518311" cy="1554211"/>
          </a:xfrm>
        </p:spPr>
        <p:txBody>
          <a:bodyPr/>
          <a:lstStyle/>
          <a:p>
            <a:pPr algn="ctr"/>
            <a:r>
              <a:rPr lang="en-US" sz="1800" dirty="0" smtClean="0"/>
              <a:t>F. </a:t>
            </a:r>
            <a:r>
              <a:rPr lang="en-US" sz="1800" dirty="0" err="1" smtClean="0"/>
              <a:t>Nichele</a:t>
            </a:r>
            <a:r>
              <a:rPr lang="en-US" sz="1800" dirty="0" smtClean="0"/>
              <a:t>, A.C.C. Drachmann, A.M. </a:t>
            </a:r>
            <a:r>
              <a:rPr lang="en-US" sz="1800" dirty="0" err="1" smtClean="0"/>
              <a:t>Whiticar</a:t>
            </a:r>
            <a:r>
              <a:rPr lang="en-US" sz="1800" dirty="0" smtClean="0"/>
              <a:t>, E.C.T. O’Farrell, H.J. </a:t>
            </a:r>
            <a:r>
              <a:rPr lang="en-US" sz="1800" dirty="0" err="1" smtClean="0"/>
              <a:t>Suominen</a:t>
            </a:r>
            <a:r>
              <a:rPr lang="en-US" sz="1800" dirty="0" smtClean="0"/>
              <a:t>, A. </a:t>
            </a:r>
            <a:r>
              <a:rPr lang="en-US" sz="1800" dirty="0" err="1" smtClean="0"/>
              <a:t>Fornieri</a:t>
            </a:r>
            <a:r>
              <a:rPr lang="en-US" sz="1800" dirty="0" smtClean="0"/>
              <a:t>, T. Wang, G.C. Gardner, C. Thomas, A.T. </a:t>
            </a:r>
            <a:r>
              <a:rPr lang="en-US" sz="1800" dirty="0" err="1" smtClean="0"/>
              <a:t>Hatke</a:t>
            </a:r>
            <a:r>
              <a:rPr lang="en-US" sz="1800" dirty="0" smtClean="0"/>
              <a:t>, P. </a:t>
            </a:r>
            <a:r>
              <a:rPr lang="en-US" sz="1800" dirty="0" err="1" smtClean="0"/>
              <a:t>Krogstrup</a:t>
            </a:r>
            <a:r>
              <a:rPr lang="en-US" sz="1800" dirty="0" smtClean="0"/>
              <a:t>, M.J. </a:t>
            </a:r>
            <a:r>
              <a:rPr lang="en-US" sz="1800" dirty="0" err="1" smtClean="0"/>
              <a:t>Manfra</a:t>
            </a:r>
            <a:r>
              <a:rPr lang="en-US" sz="1800" dirty="0" smtClean="0"/>
              <a:t>, K. </a:t>
            </a:r>
            <a:r>
              <a:rPr lang="en-US" sz="1800" dirty="0" err="1" smtClean="0"/>
              <a:t>Flensberg</a:t>
            </a:r>
            <a:r>
              <a:rPr lang="en-US" sz="1800" dirty="0" smtClean="0"/>
              <a:t>, and C.M. Marcus, PRL </a:t>
            </a:r>
            <a:r>
              <a:rPr lang="en-US" sz="1800" b="1" dirty="0" smtClean="0"/>
              <a:t>119</a:t>
            </a:r>
            <a:r>
              <a:rPr lang="en-US" sz="1800" dirty="0" smtClean="0"/>
              <a:t>, 136803 (2017)</a:t>
            </a:r>
            <a:endParaRPr lang="de-CH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84213" y="5661248"/>
            <a:ext cx="2418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Kris </a:t>
            </a:r>
            <a:r>
              <a:rPr lang="en-US" sz="1600" dirty="0" err="1" smtClean="0"/>
              <a:t>Cerveny</a:t>
            </a:r>
            <a:endParaRPr lang="en-US" sz="1600" dirty="0" smtClean="0"/>
          </a:p>
          <a:p>
            <a:r>
              <a:rPr lang="en-US" sz="1600" dirty="0" smtClean="0"/>
              <a:t>26.01.2018</a:t>
            </a:r>
            <a:endParaRPr lang="en-US" sz="1600" dirty="0" smtClean="0"/>
          </a:p>
          <a:p>
            <a:r>
              <a:rPr lang="en-US" sz="1600" dirty="0" smtClean="0"/>
              <a:t>Friday Group Meeting Talk</a:t>
            </a:r>
            <a:endParaRPr lang="de-CH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2585120" cy="19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0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Trivial or Topological?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48EB3-2511-AE43-964D-DFC3825EC1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9872" y="6353830"/>
            <a:ext cx="459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[2] Liu, Sau,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Stanescu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and Das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Sarma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PRB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96,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075161 (2017)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[3] Deng et al., Science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354,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6319 (2016)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3" y="4062808"/>
            <a:ext cx="4822286" cy="2106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897023" cy="302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576" y="4832535"/>
                <a:ext cx="1590692" cy="361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32535"/>
                <a:ext cx="1590692" cy="361381"/>
              </a:xfrm>
              <a:prstGeom prst="rect">
                <a:avLst/>
              </a:prstGeom>
              <a:blipFill rotWithShape="0">
                <a:blip r:embed="rId4"/>
                <a:stretch>
                  <a:fillRect l="-3065" r="-766" b="-1016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430119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Topological quantum critical point separating trivial and topological phases: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79377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3688" y="2564904"/>
            <a:ext cx="467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Thanks for listening!!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263486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29361"/>
            <a:ext cx="4878481" cy="49136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6056" y="1916832"/>
                <a:ext cx="18472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16832"/>
                <a:ext cx="184723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40" t="-2174" r="-2640" b="-3478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20072" y="4581128"/>
                <a:ext cx="1975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581128"/>
                <a:ext cx="197547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160" t="-2174" r="-2469" b="-3478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0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Topological Gap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452008" cy="52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CH" altLang="en-US" dirty="0" smtClean="0"/>
              <a:t>Introduction</a:t>
            </a:r>
            <a:endParaRPr lang="de-C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12776"/>
            <a:ext cx="1503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Motivation:</a:t>
            </a:r>
            <a:endParaRPr lang="de-CH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545437"/>
            <a:ext cx="76613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Interesting device integrating 1D physics in 2D architecture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Zero-bias peak scaling compatible with </a:t>
            </a:r>
            <a:r>
              <a:rPr lang="en-US" dirty="0" err="1" smtClean="0"/>
              <a:t>Majorana</a:t>
            </a:r>
            <a:r>
              <a:rPr lang="en-US" dirty="0" smtClean="0"/>
              <a:t> zero modes (MZM)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Excellent overview of analysis for MZM physics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discrepancy between experiment and theory of zero-bias peaks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569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</a:t>
            </a:r>
            <a:r>
              <a:rPr lang="en-US" dirty="0" err="1" smtClean="0"/>
              <a:t>Majorana</a:t>
            </a:r>
            <a:r>
              <a:rPr lang="en-US" dirty="0" smtClean="0"/>
              <a:t> Recipe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971550"/>
            <a:ext cx="25018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1D wire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Spin-orbit interaction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Superconductivity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field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3059832" y="971549"/>
            <a:ext cx="360040" cy="203132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772816"/>
            <a:ext cx="404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mimics </a:t>
            </a:r>
            <a:r>
              <a:rPr lang="en-US" dirty="0" err="1" smtClean="0"/>
              <a:t>spinless</a:t>
            </a:r>
            <a:r>
              <a:rPr lang="en-US" dirty="0" smtClean="0"/>
              <a:t> p-wave superconductor</a:t>
            </a:r>
            <a:endParaRPr lang="de-C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17735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185487" y="3603014"/>
                <a:ext cx="4187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de-CH" dirty="0" smtClean="0"/>
                  <a:t> should have topological gap</a:t>
                </a:r>
                <a:endParaRPr lang="de-CH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87" y="3603014"/>
                <a:ext cx="418723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12" t="-819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4270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Majorana</a:t>
            </a:r>
            <a:r>
              <a:rPr lang="en-US" dirty="0" smtClean="0"/>
              <a:t> Schematic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316416" cy="27113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059832" y="4941168"/>
            <a:ext cx="1080120" cy="0"/>
          </a:xfrm>
          <a:prstGeom prst="straightConnector1">
            <a:avLst/>
          </a:prstGeom>
          <a:blipFill dpi="0" rotWithShape="0">
            <a:blip r:embed="rId3">
              <a:alphaModFix amt="85000"/>
            </a:blip>
            <a:srcRect/>
            <a:stretch>
              <a:fillRect r="-807500"/>
            </a:stretch>
          </a:blip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15850" y="4617787"/>
                <a:ext cx="287964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50" y="4617787"/>
                <a:ext cx="287964" cy="282898"/>
              </a:xfrm>
              <a:prstGeom prst="rect">
                <a:avLst/>
              </a:prstGeom>
              <a:blipFill rotWithShape="0">
                <a:blip r:embed="rId4"/>
                <a:stretch>
                  <a:fillRect l="-16667" r="-8333" b="-2391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1689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Device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6400800"/>
            <a:ext cx="3676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[1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] H.J.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Suominen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et al., PRL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119,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176805 (2017)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25" y="2315878"/>
            <a:ext cx="3165713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172046" cy="305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98" y="1695379"/>
            <a:ext cx="2475381" cy="36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Zero-Bias Peaks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1" y="890143"/>
            <a:ext cx="3417148" cy="3168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73619"/>
            <a:ext cx="2439137" cy="39450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23100" y="915237"/>
                <a:ext cx="2820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de-CH" sz="1600" dirty="0" smtClean="0"/>
                  <a:t>: Normal state conductance</a:t>
                </a:r>
                <a:endParaRPr lang="de-CH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00" y="915237"/>
                <a:ext cx="2820900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>
            <a:off x="3635896" y="1052736"/>
            <a:ext cx="360040" cy="2552305"/>
          </a:xfrm>
          <a:prstGeom prst="rightBrace">
            <a:avLst>
              <a:gd name="adj1" fmla="val 8333"/>
              <a:gd name="adj2" fmla="val 224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9126" y="1454845"/>
            <a:ext cx="2667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Coalescing of ABSs to ZBCPs</a:t>
            </a:r>
            <a:endParaRPr lang="de-CH" sz="1600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3168" y="2204864"/>
            <a:ext cx="864096" cy="1633344"/>
          </a:xfrm>
          <a:prstGeom prst="ellipse">
            <a:avLst/>
          </a:prstGeom>
          <a:noFill/>
          <a:ln w="28575" cap="flat" cmpd="sng" algn="ctr">
            <a:solidFill>
              <a:srgbClr val="00B050">
                <a:alpha val="58000"/>
              </a:srgbClr>
            </a:solidFill>
            <a:prstDash val="sysDot"/>
            <a:round/>
            <a:headEnd type="none" w="med" len="med"/>
            <a:tailEnd type="none" w="med" len="med"/>
          </a:ln>
          <a:effectLst>
            <a:outerShdw dist="63500" dir="5400000" algn="ctr" rotWithShape="0">
              <a:srgbClr val="000000">
                <a:alpha val="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charset="0"/>
              <a:ea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 bwMode="auto">
          <a:xfrm>
            <a:off x="595216" y="3838208"/>
            <a:ext cx="88352" cy="440573"/>
          </a:xfrm>
          <a:prstGeom prst="straightConnector1">
            <a:avLst/>
          </a:prstGeom>
          <a:blipFill dpi="0" rotWithShape="0">
            <a:blip r:embed="rId5">
              <a:alphaModFix amt="85000"/>
            </a:blip>
            <a:srcRect/>
            <a:stretch>
              <a:fillRect r="-807500"/>
            </a:stretch>
          </a:blip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7555" y="4278781"/>
                <a:ext cx="3797643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</a:rPr>
                  <a:t>SIS with cond. </a:t>
                </a:r>
                <a:r>
                  <a:rPr lang="en-US" sz="1400" dirty="0">
                    <a:solidFill>
                      <a:srgbClr val="00B050"/>
                    </a:solidFill>
                  </a:rPr>
                  <a:t>p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400 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de-CH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5" y="4278781"/>
                <a:ext cx="3797643" cy="413831"/>
              </a:xfrm>
              <a:prstGeom prst="rect">
                <a:avLst/>
              </a:prstGeom>
              <a:blipFill rotWithShape="0">
                <a:blip r:embed="rId6"/>
                <a:stretch>
                  <a:fillRect l="-48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873596" y="5799651"/>
                <a:ext cx="2284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Conductance varied by 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CH" sz="1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96" y="5799651"/>
                <a:ext cx="228421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67" t="-2174" b="-13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39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Anglular</a:t>
            </a:r>
            <a:r>
              <a:rPr lang="en-US" dirty="0" smtClean="0"/>
              <a:t> Dependence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48EB3-2511-AE43-964D-DFC3825EC1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4473"/>
            <a:ext cx="3096344" cy="5056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666069" y="1994260"/>
                <a:ext cx="5452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: in plane magnetic field, 0 corresponds to along wire</a:t>
                </a:r>
                <a:endParaRPr lang="de-CH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069" y="1994260"/>
                <a:ext cx="545207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23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64088" y="4293096"/>
                <a:ext cx="3370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CH" dirty="0" smtClean="0"/>
                  <a:t> out of plane angle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sub>
                    </m:sSub>
                  </m:oMath>
                </a14:m>
                <a:r>
                  <a:rPr lang="de-CH" dirty="0" smtClean="0"/>
                  <a:t>)</a:t>
                </a:r>
                <a:endParaRPr lang="de-CH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293096"/>
                <a:ext cx="33700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42" t="-819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98" y="5167939"/>
            <a:ext cx="2193580" cy="897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03648" y="887474"/>
                <a:ext cx="18472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887474"/>
                <a:ext cx="184723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10" t="-2222" r="-2640" b="-3777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591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Scaling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48EB3-2511-AE43-964D-DFC3825EC1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757013" cy="439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13" y="2708920"/>
            <a:ext cx="4322828" cy="12465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1560" y="5527804"/>
                <a:ext cx="4003785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de-CH" dirty="0" smtClean="0"/>
                  <a:t> by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CH" dirty="0" smtClean="0"/>
                  <a:t> broadens peak and 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endParaRPr lang="de-CH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27804"/>
                <a:ext cx="4003785" cy="667747"/>
              </a:xfrm>
              <a:prstGeom prst="rect">
                <a:avLst/>
              </a:prstGeom>
              <a:blipFill rotWithShape="0">
                <a:blip r:embed="rId4"/>
                <a:stretch>
                  <a:fillRect l="-1218" t="-5505" r="-1065" b="-110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60032" y="2204864"/>
                <a:ext cx="35399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CH" sz="1400" dirty="0" smtClean="0"/>
                  <a:t>, zero-bias conduction given as:</a:t>
                </a:r>
                <a:endParaRPr lang="de-CH" sz="1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04864"/>
                <a:ext cx="353994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16" t="-6000" b="-18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44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48EB3-2511-AE43-964D-DFC3825EC1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4320480" cy="2220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17" y="4094606"/>
            <a:ext cx="4194108" cy="2090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" y="3378888"/>
            <a:ext cx="2839323" cy="8187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3568" y="4791510"/>
                <a:ext cx="3744417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de-CH" sz="1600" dirty="0" smtClean="0"/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CH" sz="1600" dirty="0" smtClean="0"/>
                  <a:t> gets quenched, lowering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CH" sz="1600" dirty="0" smtClean="0"/>
                  <a:t>, which lowers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CH" sz="1600" dirty="0" smtClean="0"/>
                  <a:t> through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endParaRPr lang="de-CH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91510"/>
                <a:ext cx="3744417" cy="697114"/>
              </a:xfrm>
              <a:prstGeom prst="rect">
                <a:avLst/>
              </a:prstGeom>
              <a:blipFill rotWithShape="0">
                <a:blip r:embed="rId6"/>
                <a:stretch>
                  <a:fillRect l="-814" t="-2632" b="-26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80178" y="2163169"/>
                <a:ext cx="2260427" cy="44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b>
                          <m:sSubPr>
                            <m:ctrl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CH" sz="1600" dirty="0" smtClean="0"/>
                  <a:t>   </a:t>
                </a:r>
                <a:r>
                  <a:rPr lang="de-CH" sz="16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l-G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~75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𝑒𝑉</m:t>
                    </m:r>
                  </m:oMath>
                </a14:m>
                <a:endParaRPr lang="de-CH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78" y="2163169"/>
                <a:ext cx="2260427" cy="447623"/>
              </a:xfrm>
              <a:prstGeom prst="rect">
                <a:avLst/>
              </a:prstGeom>
              <a:blipFill rotWithShape="0">
                <a:blip r:embed="rId7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129372" y="1579744"/>
                <a:ext cx="14829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CH" dirty="0" smtClean="0"/>
                  <a:t> transmission</a:t>
                </a:r>
                <a:endParaRPr lang="de-CH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72" y="1579744"/>
                <a:ext cx="148290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115" t="-28261" r="-9877" b="-50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13112" y="1321624"/>
                <a:ext cx="1246816" cy="3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sSub>
                          <m:sSubPr>
                            <m:ctrlPr>
                              <a:rPr lang="de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de-CH" sz="1600" dirty="0" smtClean="0"/>
                  <a:t>~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CH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de-CH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12" y="1321624"/>
                <a:ext cx="1246816" cy="320985"/>
              </a:xfrm>
              <a:prstGeom prst="rect">
                <a:avLst/>
              </a:prstGeom>
              <a:blipFill rotWithShape="0">
                <a:blip r:embed="rId9"/>
                <a:stretch>
                  <a:fillRect l="-30732" t="-159615" r="-26829" b="-24230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518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Master">
  <a:themeElements>
    <a:clrScheme name="New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85000"/>
          </a:blip>
          <a:srcRect/>
          <a:stretch>
            <a:fillRect r="-807500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anklin Gothic Book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85000"/>
          </a:blip>
          <a:srcRect/>
          <a:stretch>
            <a:fillRect r="-807500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anklin Gothic Book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New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On-screen Show (4:3)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Angsana New</vt:lpstr>
      <vt:lpstr>Arial</vt:lpstr>
      <vt:lpstr>Calibri</vt:lpstr>
      <vt:lpstr>Cambria Math</vt:lpstr>
      <vt:lpstr>Franklin Gothic Book</vt:lpstr>
      <vt:lpstr>Tahoma</vt:lpstr>
      <vt:lpstr>Wingdings</vt:lpstr>
      <vt:lpstr>Wingdings 2</vt:lpstr>
      <vt:lpstr>NewMaster</vt:lpstr>
      <vt:lpstr>Scaling of Majorana Zero-Bias Conductance Peaks</vt:lpstr>
      <vt:lpstr>Introduction</vt:lpstr>
      <vt:lpstr>Basic Majorana Recipe</vt:lpstr>
      <vt:lpstr>Majorana Schematic</vt:lpstr>
      <vt:lpstr>Device</vt:lpstr>
      <vt:lpstr>Zero-Bias Peaks</vt:lpstr>
      <vt:lpstr>Anglular Dependence</vt:lpstr>
      <vt:lpstr>Temperature Scaling</vt:lpstr>
      <vt:lpstr>Γ∝G_N</vt:lpstr>
      <vt:lpstr>Trivial or Topological?</vt:lpstr>
      <vt:lpstr>PowerPoint Presentation</vt:lpstr>
      <vt:lpstr>PowerPoint Presentation</vt:lpstr>
      <vt:lpstr>Topological Gap</vt:lpstr>
    </vt:vector>
  </TitlesOfParts>
  <Company>University of Basel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Dependence of the Dresselhaus SOI depending on the quantum well width</dc:title>
  <dc:creator>Pirmin Weigele</dc:creator>
  <cp:lastModifiedBy>Kris</cp:lastModifiedBy>
  <cp:revision>1563</cp:revision>
  <cp:lastPrinted>2017-03-20T15:08:26Z</cp:lastPrinted>
  <dcterms:created xsi:type="dcterms:W3CDTF">2010-03-28T12:13:11Z</dcterms:created>
  <dcterms:modified xsi:type="dcterms:W3CDTF">2018-01-28T16:05:10Z</dcterms:modified>
</cp:coreProperties>
</file>