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67" r:id="rId6"/>
    <p:sldId id="263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99FF66"/>
    <a:srgbClr val="CCCC00"/>
    <a:srgbClr val="29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9" autoAdjust="0"/>
    <p:restoredTop sz="94660"/>
  </p:normalViewPr>
  <p:slideViewPr>
    <p:cSldViewPr>
      <p:cViewPr>
        <p:scale>
          <a:sx n="165" d="100"/>
          <a:sy n="165" d="100"/>
        </p:scale>
        <p:origin x="-219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434C9-7EC2-4DB1-94B1-24BC3665BBAA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BF289-E60F-46E9-8C14-F43E6E012E98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06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323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167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18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886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690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236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19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381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89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185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357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215C-720D-4FFC-96D4-6459AF628D9C}" type="datetimeFigureOut">
              <a:rPr lang="de-CH" smtClean="0"/>
              <a:pPr/>
              <a:t>31.01.2018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DBE2-DF50-47A3-A6C2-CB800DEE6A9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3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aselcryogenics.unibas.ch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baselcryogenics.unibas.ch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lcryogenics.unibas.ch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baselcryogenics.unibas.ch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hyperlink" Target="https://baselcryogenics.unibas.ch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selcryogenics-physik@unibas.ch" TargetMode="External"/><Relationship Id="rId5" Type="http://schemas.openxmlformats.org/officeDocument/2006/relationships/hyperlink" Target="https://baselcryogenics.unibas.ch/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93595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58977"/>
            <a:ext cx="1781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:\Users\PHYS-DOTS-02\Desktop\Filter Startup\FILTERS\Filter on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81128"/>
            <a:ext cx="3240360" cy="14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9856" y="2708920"/>
            <a:ext cx="6046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Approaching </a:t>
            </a:r>
            <a:r>
              <a:rPr lang="en-ZA" sz="3200" b="1" dirty="0" err="1" smtClean="0">
                <a:latin typeface="Symbol" panose="05050102010706020507" pitchFamily="18" charset="2"/>
                <a:cs typeface="Aharoni" panose="02010803020104030203" pitchFamily="2" charset="-79"/>
              </a:rPr>
              <a:t>m</a:t>
            </a:r>
            <a:r>
              <a:rPr lang="en-ZA" sz="32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lang="en-ZA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temperatures</a:t>
            </a:r>
          </a:p>
          <a:p>
            <a:pPr algn="ctr"/>
            <a:r>
              <a:rPr lang="en-ZA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nanoscale devices</a:t>
            </a:r>
            <a:endParaRPr lang="de-CH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450" y="6165304"/>
            <a:ext cx="21611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>
                <a:hlinkClick r:id="rId5"/>
              </a:rPr>
              <a:t>https://</a:t>
            </a:r>
            <a:r>
              <a:rPr lang="de-CH" sz="1100" dirty="0" smtClean="0">
                <a:hlinkClick r:id="rId5"/>
              </a:rPr>
              <a:t>baselcryogenics.unibas.ch</a:t>
            </a:r>
            <a:endParaRPr lang="de-CH" sz="1100" dirty="0" smtClean="0"/>
          </a:p>
          <a:p>
            <a:endParaRPr lang="de-CH" sz="400" dirty="0" smtClean="0"/>
          </a:p>
          <a:p>
            <a:r>
              <a:rPr lang="en-ZA" sz="1100" dirty="0"/>
              <a:t>b</a:t>
            </a:r>
            <a:r>
              <a:rPr lang="en-ZA" sz="1100" dirty="0" smtClean="0"/>
              <a:t>aselcryogenics-physik@unibas.ch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40397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9CDE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" y="53423"/>
            <a:ext cx="268521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85" y="53422"/>
            <a:ext cx="45834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Users\PHYS-DOTS-02\Desktop\Filter Startup\FILTERS\Filter on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423"/>
            <a:ext cx="127496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9183" y="91523"/>
            <a:ext cx="21611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>
                <a:hlinkClick r:id="rId5"/>
              </a:rPr>
              <a:t>https://</a:t>
            </a:r>
            <a:r>
              <a:rPr lang="de-CH" sz="1100" dirty="0" smtClean="0">
                <a:hlinkClick r:id="rId5"/>
              </a:rPr>
              <a:t>baselcryogenics.unibas.ch</a:t>
            </a:r>
            <a:endParaRPr lang="de-CH" sz="1100" dirty="0" smtClean="0"/>
          </a:p>
          <a:p>
            <a:endParaRPr lang="de-CH" sz="400" dirty="0" smtClean="0"/>
          </a:p>
          <a:p>
            <a:r>
              <a:rPr lang="en-ZA" sz="1100" dirty="0"/>
              <a:t>b</a:t>
            </a:r>
            <a:r>
              <a:rPr lang="en-ZA" sz="1100" dirty="0" smtClean="0"/>
              <a:t>aselcryogenics-physik@unibas.ch</a:t>
            </a:r>
            <a:endParaRPr lang="de-CH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65779"/>
            <a:ext cx="3370546" cy="10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34642" cy="283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23528" y="1436018"/>
            <a:ext cx="5544616" cy="98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ZA" altLang="de-DE" sz="1600" b="1" u="sng" dirty="0" smtClean="0"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CH" altLang="de-DE" sz="6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Publication: APL </a:t>
            </a:r>
            <a:r>
              <a:rPr lang="de-CH" altLang="de-DE" sz="1400" b="1" dirty="0" smtClean="0"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, 211106 (2014)</a:t>
            </a:r>
            <a:endParaRPr lang="de-CH" altLang="de-DE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de-CH" altLang="de-DE" sz="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NCCR QSIT qstarter award (2014)</a:t>
            </a:r>
            <a:endParaRPr lang="de-CH" altLang="de-DE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de-CH" altLang="de-DE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1987"/>
            <a:ext cx="171700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01986"/>
            <a:ext cx="1512168" cy="20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3528" y="3956718"/>
            <a:ext cx="14401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ZA" altLang="de-DE" sz="1600" b="1" u="sng" dirty="0" smtClean="0">
                <a:latin typeface="Times New Roman" pitchFamily="18" charset="0"/>
                <a:cs typeface="Times New Roman" pitchFamily="18" charset="0"/>
              </a:rPr>
              <a:t>People</a:t>
            </a:r>
          </a:p>
        </p:txBody>
      </p:sp>
      <p:sp>
        <p:nvSpPr>
          <p:cNvPr id="2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06785"/>
            <a:ext cx="8397875" cy="561975"/>
          </a:xfrm>
        </p:spPr>
        <p:txBody>
          <a:bodyPr/>
          <a:lstStyle/>
          <a:p>
            <a:pPr algn="l" eaLnBrk="1" hangingPunct="1"/>
            <a:r>
              <a:rPr lang="en-ZA" altLang="de-DE" sz="2800" b="1" dirty="0" smtClean="0">
                <a:cs typeface="Times New Roman" pitchFamily="18" charset="0"/>
              </a:rPr>
              <a:t>History and Company profile</a:t>
            </a:r>
            <a:endParaRPr lang="de-CH" altLang="de-DE" sz="2800" b="1" dirty="0" smtClean="0">
              <a:cs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23528" y="2869436"/>
            <a:ext cx="5544616" cy="51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&gt;100 Filters produced (mostly in-house use)</a:t>
            </a:r>
          </a:p>
          <a:p>
            <a:pPr eaLnBrk="1" hangingPunct="1">
              <a:spcBef>
                <a:spcPct val="0"/>
              </a:spcBef>
            </a:pP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Product development: Low-T world record (2017)</a:t>
            </a:r>
            <a:endParaRPr lang="de-CH" altLang="de-DE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23528" y="2336688"/>
            <a:ext cx="5544616" cy="5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BaselCryogenics Startup:</a:t>
            </a:r>
            <a:r>
              <a:rPr lang="de-CH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CH" alt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     homepage </a:t>
            </a:r>
            <a:r>
              <a:rPr lang="de-CH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baselcryogenics.unibas.ch</a:t>
            </a:r>
            <a:r>
              <a:rPr lang="de-CH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(2015/2016)</a:t>
            </a:r>
            <a:endParaRPr lang="de-CH" altLang="de-DE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2" y="2753538"/>
            <a:ext cx="2619678" cy="26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9CDE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" y="53423"/>
            <a:ext cx="268521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85" y="53422"/>
            <a:ext cx="45834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Users\PHYS-DOTS-02\Desktop\Filter Startup\FILTERS\Filter on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423"/>
            <a:ext cx="127496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9183" y="91523"/>
            <a:ext cx="21611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>
                <a:hlinkClick r:id="rId6"/>
              </a:rPr>
              <a:t>https://</a:t>
            </a:r>
            <a:r>
              <a:rPr lang="de-CH" sz="1100" dirty="0" smtClean="0">
                <a:hlinkClick r:id="rId6"/>
              </a:rPr>
              <a:t>baselcryogenics.unibas.ch</a:t>
            </a:r>
            <a:endParaRPr lang="de-CH" sz="1100" dirty="0" smtClean="0"/>
          </a:p>
          <a:p>
            <a:endParaRPr lang="de-CH" sz="400" dirty="0" smtClean="0"/>
          </a:p>
          <a:p>
            <a:r>
              <a:rPr lang="en-ZA" sz="1100" dirty="0"/>
              <a:t>b</a:t>
            </a:r>
            <a:r>
              <a:rPr lang="en-ZA" sz="1100" dirty="0" smtClean="0"/>
              <a:t>aselcryogenics-physik@unibas.ch</a:t>
            </a:r>
            <a:endParaRPr lang="de-CH" sz="1100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06785"/>
            <a:ext cx="8397875" cy="561975"/>
          </a:xfrm>
        </p:spPr>
        <p:txBody>
          <a:bodyPr/>
          <a:lstStyle/>
          <a:p>
            <a:pPr algn="l" eaLnBrk="1" hangingPunct="1"/>
            <a:r>
              <a:rPr lang="en-ZA" altLang="de-DE" sz="2800" b="1" dirty="0" smtClean="0">
                <a:cs typeface="Times New Roman" pitchFamily="18" charset="0"/>
              </a:rPr>
              <a:t>Low temperatures: Why?</a:t>
            </a:r>
            <a:endParaRPr lang="de-CH" altLang="de-DE" sz="2800" b="1" dirty="0" smtClean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56" y="5018927"/>
            <a:ext cx="1270168" cy="112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66" y="4721588"/>
            <a:ext cx="2087293" cy="187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83" y="2693834"/>
            <a:ext cx="203594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6084168" y="4562581"/>
            <a:ext cx="2527899" cy="208734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Oval 20"/>
          <p:cNvSpPr/>
          <p:nvPr/>
        </p:nvSpPr>
        <p:spPr>
          <a:xfrm>
            <a:off x="2328693" y="4727498"/>
            <a:ext cx="1811259" cy="156337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3527" y="1268760"/>
            <a:ext cx="705678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Temperature leads to blurring (temperature broadening, e.g. FD distribution)</a:t>
            </a:r>
            <a:endParaRPr lang="de-CH" altLang="de-DE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de-CH" altLang="de-DE" sz="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Destroys fragile effects with small energy scale (novel phases)</a:t>
            </a:r>
          </a:p>
          <a:p>
            <a:pPr eaLnBrk="1" hangingPunct="1">
              <a:spcBef>
                <a:spcPct val="0"/>
              </a:spcBef>
            </a:pPr>
            <a:endParaRPr lang="en-ZA" altLang="de-DE" sz="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Quasiparticle poisoning, </a:t>
            </a:r>
            <a:r>
              <a:rPr lang="en-ZA" altLang="de-DE" sz="1400" dirty="0" err="1" smtClean="0">
                <a:latin typeface="Times New Roman" pitchFamily="18" charset="0"/>
                <a:cs typeface="Times New Roman" pitchFamily="18" charset="0"/>
              </a:rPr>
              <a:t>decoherence</a:t>
            </a: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 (quantum computing)</a:t>
            </a:r>
          </a:p>
          <a:p>
            <a:pPr eaLnBrk="1" hangingPunct="1">
              <a:spcBef>
                <a:spcPct val="0"/>
              </a:spcBef>
            </a:pPr>
            <a:endParaRPr lang="de-CH" altLang="de-DE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=&gt; Lower temperature </a:t>
            </a: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 Microscope with better resolution</a:t>
            </a:r>
            <a:endParaRPr lang="de-CH" altLang="de-DE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2987824" y="3573016"/>
            <a:ext cx="4176464" cy="1614160"/>
          </a:xfrm>
          <a:prstGeom prst="arc">
            <a:avLst>
              <a:gd name="adj1" fmla="val 11230554"/>
              <a:gd name="adj2" fmla="val 15092381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76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3952" y="6066208"/>
            <a:ext cx="592546" cy="38712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scene3d>
            <a:camera prst="isometricOffAxis1Top"/>
            <a:lightRig rig="threePt" dir="t"/>
          </a:scene3d>
          <a:sp3d extrusionH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13"/>
          <p:cNvSpPr/>
          <p:nvPr/>
        </p:nvSpPr>
        <p:spPr>
          <a:xfrm>
            <a:off x="4201874" y="49361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CCCC00"/>
            </a:solidFill>
          </a:ln>
          <a:scene3d>
            <a:camera prst="isometricOffAxis1Top"/>
            <a:lightRig rig="threePt" dir="t"/>
          </a:scene3d>
          <a:sp3d extrusionH="127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9CDE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" y="53423"/>
            <a:ext cx="268521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85" y="53422"/>
            <a:ext cx="45834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Users\PHYS-DOTS-02\Desktop\Filter Startup\FILTERS\Filter on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423"/>
            <a:ext cx="127496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9183" y="91523"/>
            <a:ext cx="21611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>
                <a:hlinkClick r:id="rId5"/>
              </a:rPr>
              <a:t>https://</a:t>
            </a:r>
            <a:r>
              <a:rPr lang="de-CH" sz="1100" dirty="0" smtClean="0">
                <a:hlinkClick r:id="rId5"/>
              </a:rPr>
              <a:t>baselcryogenics.unibas.ch</a:t>
            </a:r>
            <a:endParaRPr lang="de-CH" sz="1100" dirty="0" smtClean="0"/>
          </a:p>
          <a:p>
            <a:endParaRPr lang="de-CH" sz="400" dirty="0" smtClean="0"/>
          </a:p>
          <a:p>
            <a:r>
              <a:rPr lang="en-ZA" sz="1100" dirty="0"/>
              <a:t>b</a:t>
            </a:r>
            <a:r>
              <a:rPr lang="en-ZA" sz="1100" dirty="0" smtClean="0"/>
              <a:t>aselcryogenics-physik@unibas.ch</a:t>
            </a:r>
            <a:endParaRPr lang="de-CH" sz="1100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06785"/>
            <a:ext cx="8397875" cy="561975"/>
          </a:xfrm>
        </p:spPr>
        <p:txBody>
          <a:bodyPr/>
          <a:lstStyle/>
          <a:p>
            <a:pPr algn="l" eaLnBrk="1" hangingPunct="1"/>
            <a:r>
              <a:rPr lang="en-ZA" altLang="de-DE" sz="2800" b="1" dirty="0" smtClean="0">
                <a:cs typeface="Times New Roman" pitchFamily="18" charset="0"/>
              </a:rPr>
              <a:t>Low temperatures: How?</a:t>
            </a:r>
            <a:endParaRPr lang="de-CH" altLang="de-DE" sz="2800" b="1" dirty="0" smtClean="0"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49600" y="4477046"/>
            <a:ext cx="1049736" cy="10497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1Top"/>
            <a:lightRig rig="threePt" dir="t"/>
          </a:scene3d>
          <a:sp3d extrusionH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 15"/>
          <p:cNvSpPr/>
          <p:nvPr/>
        </p:nvSpPr>
        <p:spPr>
          <a:xfrm>
            <a:off x="4201874" y="423552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CCCC00"/>
            </a:solidFill>
          </a:ln>
          <a:scene3d>
            <a:camera prst="isometricOffAxis1Top"/>
            <a:lightRig rig="threePt" dir="t"/>
          </a:scene3d>
          <a:sp3d extrusionH="723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/>
          <p:cNvSpPr/>
          <p:nvPr/>
        </p:nvSpPr>
        <p:spPr>
          <a:xfrm>
            <a:off x="3644413" y="3687979"/>
            <a:ext cx="1263529" cy="12635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isometricOffAxis1Top"/>
            <a:lightRig rig="threePt" dir="t"/>
          </a:scene3d>
          <a:sp3d extrusionH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Oval 16"/>
          <p:cNvSpPr/>
          <p:nvPr/>
        </p:nvSpPr>
        <p:spPr>
          <a:xfrm>
            <a:off x="4204433" y="354592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CCCC00"/>
            </a:solidFill>
          </a:ln>
          <a:scene3d>
            <a:camera prst="isometricOffAxis1Top"/>
            <a:lightRig rig="threePt" dir="t"/>
          </a:scene3d>
          <a:sp3d extrusionH="723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Oval 12"/>
          <p:cNvSpPr/>
          <p:nvPr/>
        </p:nvSpPr>
        <p:spPr>
          <a:xfrm>
            <a:off x="3518260" y="2769080"/>
            <a:ext cx="1512168" cy="15121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isometricOffAxis1Top"/>
            <a:lightRig rig="threePt" dir="t"/>
          </a:scene3d>
          <a:sp3d extrusionH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Oval 17"/>
          <p:cNvSpPr/>
          <p:nvPr/>
        </p:nvSpPr>
        <p:spPr>
          <a:xfrm>
            <a:off x="4204433" y="281822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CCCC00"/>
            </a:solidFill>
          </a:ln>
          <a:scene3d>
            <a:camera prst="isometricOffAxis1Top"/>
            <a:lightRig rig="threePt" dir="t"/>
          </a:scene3d>
          <a:sp3d extrusionH="723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Oval 14"/>
          <p:cNvSpPr/>
          <p:nvPr/>
        </p:nvSpPr>
        <p:spPr>
          <a:xfrm>
            <a:off x="3374245" y="1863424"/>
            <a:ext cx="1800200" cy="18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isometricOffAxis1Top"/>
            <a:lightRig rig="threePt" dir="t"/>
          </a:scene3d>
          <a:sp3d extrusionH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5652122" y="4845645"/>
            <a:ext cx="838642" cy="38975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ZA" altLang="de-DE" sz="1600" b="1" dirty="0" smtClean="0">
                <a:cs typeface="Times New Roman" pitchFamily="18" charset="0"/>
              </a:rPr>
              <a:t>MC</a:t>
            </a:r>
            <a:endParaRPr lang="de-CH" altLang="de-DE" sz="1600" b="1" dirty="0" smtClean="0">
              <a:cs typeface="Times New Roman" pitchFamily="18" charset="0"/>
            </a:endParaRPr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5653049" y="4178140"/>
            <a:ext cx="909722" cy="38975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ZA" altLang="de-DE" sz="1600" b="1" dirty="0" smtClean="0">
                <a:cs typeface="Times New Roman" pitchFamily="18" charset="0"/>
              </a:rPr>
              <a:t>100mK</a:t>
            </a:r>
            <a:endParaRPr lang="de-CH" altLang="de-DE" sz="1600" b="1" dirty="0" smtClean="0">
              <a:cs typeface="Times New Roman" pitchFamily="18" charset="0"/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5653048" y="3477493"/>
            <a:ext cx="1008112" cy="38975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ZA" altLang="de-DE" sz="1600" b="1" dirty="0" smtClean="0">
                <a:cs typeface="Times New Roman" pitchFamily="18" charset="0"/>
              </a:rPr>
              <a:t>1K</a:t>
            </a:r>
            <a:endParaRPr lang="de-CH" altLang="de-DE" sz="1600" b="1" dirty="0" smtClean="0"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5652120" y="2715120"/>
            <a:ext cx="1008112" cy="38975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ZA" altLang="de-DE" sz="1600" b="1" dirty="0">
                <a:cs typeface="Times New Roman" pitchFamily="18" charset="0"/>
              </a:rPr>
              <a:t>4</a:t>
            </a:r>
            <a:r>
              <a:rPr lang="en-ZA" altLang="de-DE" sz="1600" b="1" dirty="0" smtClean="0">
                <a:cs typeface="Times New Roman" pitchFamily="18" charset="0"/>
              </a:rPr>
              <a:t>K</a:t>
            </a:r>
            <a:endParaRPr lang="de-CH" altLang="de-DE" sz="1600" b="1" dirty="0" smtClean="0"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15816" y="2138779"/>
            <a:ext cx="2774255" cy="4662749"/>
            <a:chOff x="3105459" y="1934603"/>
            <a:chExt cx="2774255" cy="4662749"/>
          </a:xfrm>
        </p:grpSpPr>
        <p:sp>
          <p:nvSpPr>
            <p:cNvPr id="23" name="Arc 22"/>
            <p:cNvSpPr/>
            <p:nvPr/>
          </p:nvSpPr>
          <p:spPr>
            <a:xfrm>
              <a:off x="3105459" y="5733256"/>
              <a:ext cx="2771845" cy="864096"/>
            </a:xfrm>
            <a:prstGeom prst="arc">
              <a:avLst>
                <a:gd name="adj1" fmla="val 29872"/>
                <a:gd name="adj2" fmla="val 1073553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3105459" y="1934603"/>
              <a:ext cx="2410" cy="42427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874160" y="1934603"/>
              <a:ext cx="5554" cy="42427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374245" y="2841088"/>
            <a:ext cx="1800200" cy="3839284"/>
            <a:chOff x="3563888" y="2636912"/>
            <a:chExt cx="1800200" cy="3839284"/>
          </a:xfrm>
        </p:grpSpPr>
        <p:grpSp>
          <p:nvGrpSpPr>
            <p:cNvPr id="38" name="Group 37"/>
            <p:cNvGrpSpPr/>
            <p:nvPr/>
          </p:nvGrpSpPr>
          <p:grpSpPr>
            <a:xfrm>
              <a:off x="3563888" y="2636912"/>
              <a:ext cx="1800200" cy="3839284"/>
              <a:chOff x="3105459" y="1934603"/>
              <a:chExt cx="2774255" cy="4487846"/>
            </a:xfrm>
          </p:grpSpPr>
          <p:sp>
            <p:nvSpPr>
              <p:cNvPr id="39" name="Arc 38"/>
              <p:cNvSpPr/>
              <p:nvPr/>
            </p:nvSpPr>
            <p:spPr>
              <a:xfrm>
                <a:off x="3105459" y="5926671"/>
                <a:ext cx="2771846" cy="495778"/>
              </a:xfrm>
              <a:prstGeom prst="arc">
                <a:avLst>
                  <a:gd name="adj1" fmla="val 29872"/>
                  <a:gd name="adj2" fmla="val 107355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V="1">
                <a:off x="3105459" y="1934603"/>
                <a:ext cx="2410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5874160" y="1934603"/>
                <a:ext cx="5554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714104" y="3392904"/>
              <a:ext cx="1512168" cy="3024336"/>
              <a:chOff x="3105459" y="1934603"/>
              <a:chExt cx="2774255" cy="4487846"/>
            </a:xfrm>
          </p:grpSpPr>
          <p:sp>
            <p:nvSpPr>
              <p:cNvPr id="43" name="Arc 42"/>
              <p:cNvSpPr/>
              <p:nvPr/>
            </p:nvSpPr>
            <p:spPr>
              <a:xfrm>
                <a:off x="3105459" y="5926671"/>
                <a:ext cx="2771846" cy="495778"/>
              </a:xfrm>
              <a:prstGeom prst="arc">
                <a:avLst>
                  <a:gd name="adj1" fmla="val 29872"/>
                  <a:gd name="adj2" fmla="val 107355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3105459" y="1934603"/>
                <a:ext cx="2410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874160" y="1934603"/>
                <a:ext cx="5554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834056" y="4175368"/>
              <a:ext cx="1266064" cy="2193928"/>
              <a:chOff x="3105459" y="1934603"/>
              <a:chExt cx="2774255" cy="4487846"/>
            </a:xfrm>
          </p:grpSpPr>
          <p:sp>
            <p:nvSpPr>
              <p:cNvPr id="47" name="Arc 46"/>
              <p:cNvSpPr/>
              <p:nvPr/>
            </p:nvSpPr>
            <p:spPr>
              <a:xfrm>
                <a:off x="3105459" y="5926671"/>
                <a:ext cx="2771846" cy="495778"/>
              </a:xfrm>
              <a:prstGeom prst="arc">
                <a:avLst>
                  <a:gd name="adj1" fmla="val 29872"/>
                  <a:gd name="adj2" fmla="val 107355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105459" y="1934603"/>
                <a:ext cx="2410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5874160" y="1934603"/>
                <a:ext cx="5554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3938328" y="4876016"/>
              <a:ext cx="1052759" cy="1454960"/>
              <a:chOff x="3105459" y="1934603"/>
              <a:chExt cx="2774255" cy="4487846"/>
            </a:xfrm>
          </p:grpSpPr>
          <p:sp>
            <p:nvSpPr>
              <p:cNvPr id="51" name="Arc 50"/>
              <p:cNvSpPr/>
              <p:nvPr/>
            </p:nvSpPr>
            <p:spPr>
              <a:xfrm>
                <a:off x="3105459" y="5926671"/>
                <a:ext cx="2771846" cy="495778"/>
              </a:xfrm>
              <a:prstGeom prst="arc">
                <a:avLst>
                  <a:gd name="adj1" fmla="val 29872"/>
                  <a:gd name="adj2" fmla="val 1073553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V="1">
                <a:off x="3105459" y="1934603"/>
                <a:ext cx="2410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5874160" y="1934603"/>
                <a:ext cx="5554" cy="424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Oval 53"/>
          <p:cNvSpPr/>
          <p:nvPr/>
        </p:nvSpPr>
        <p:spPr>
          <a:xfrm>
            <a:off x="4208261" y="16889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CCCC00"/>
            </a:solidFill>
          </a:ln>
          <a:scene3d>
            <a:camera prst="isometricOffAxis1Top"/>
            <a:lightRig rig="threePt" dir="t"/>
          </a:scene3d>
          <a:sp3d extrusionH="101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Arc 33"/>
          <p:cNvSpPr/>
          <p:nvPr/>
        </p:nvSpPr>
        <p:spPr>
          <a:xfrm>
            <a:off x="2918133" y="1706824"/>
            <a:ext cx="2771845" cy="864096"/>
          </a:xfrm>
          <a:prstGeom prst="arc">
            <a:avLst>
              <a:gd name="adj1" fmla="val 29872"/>
              <a:gd name="adj2" fmla="val 194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323528" y="1567841"/>
            <a:ext cx="2736304" cy="25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ZA" altLang="de-DE" sz="1600" b="1" u="sng" dirty="0" smtClean="0">
                <a:latin typeface="Times New Roman" pitchFamily="18" charset="0"/>
                <a:cs typeface="Times New Roman" pitchFamily="18" charset="0"/>
              </a:rPr>
              <a:t>4 step process: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CH" altLang="de-DE" sz="6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de-DE" sz="1600" dirty="0" smtClean="0">
                <a:latin typeface="Times New Roman" pitchFamily="18" charset="0"/>
                <a:cs typeface="Times New Roman" pitchFamily="18" charset="0"/>
              </a:rPr>
              <a:t>Proper shielding</a:t>
            </a:r>
          </a:p>
          <a:p>
            <a:pPr eaLnBrk="1" hangingPunct="1">
              <a:spcBef>
                <a:spcPct val="0"/>
              </a:spcBef>
            </a:pPr>
            <a:endParaRPr lang="en-ZA" altLang="de-DE" sz="1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de-DE" sz="1600" dirty="0" smtClean="0">
                <a:latin typeface="Times New Roman" pitchFamily="18" charset="0"/>
                <a:cs typeface="Times New Roman" pitchFamily="18" charset="0"/>
              </a:rPr>
              <a:t>Material choice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      (low heat release / metal)</a:t>
            </a:r>
            <a:endParaRPr lang="en-ZA" altLang="de-DE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ZA" altLang="de-DE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Filter leads (MW)</a:t>
            </a:r>
          </a:p>
          <a:p>
            <a:pPr eaLnBrk="1" hangingPunct="1">
              <a:spcBef>
                <a:spcPct val="0"/>
              </a:spcBef>
            </a:pPr>
            <a:endParaRPr lang="en-ZA" altLang="de-DE" sz="1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Thermalize leads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7387"/>
            <a:ext cx="2857623" cy="193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rc 56"/>
          <p:cNvSpPr/>
          <p:nvPr/>
        </p:nvSpPr>
        <p:spPr>
          <a:xfrm>
            <a:off x="-396552" y="-1341760"/>
            <a:ext cx="9483880" cy="6336704"/>
          </a:xfrm>
          <a:prstGeom prst="arc">
            <a:avLst>
              <a:gd name="adj1" fmla="val 20589937"/>
              <a:gd name="adj2" fmla="val 5052795"/>
            </a:avLst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323528" y="4149080"/>
            <a:ext cx="2736304" cy="153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ZA" altLang="de-DE" sz="1600" b="1" u="sng" dirty="0" smtClean="0">
                <a:latin typeface="Times New Roman" pitchFamily="18" charset="0"/>
                <a:cs typeface="Times New Roman" pitchFamily="18" charset="0"/>
              </a:rPr>
              <a:t>Our Filters: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CH" altLang="de-DE" sz="6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de-DE" sz="1600" dirty="0" smtClean="0">
                <a:latin typeface="Times New Roman" pitchFamily="18" charset="0"/>
                <a:cs typeface="Times New Roman" pitchFamily="18" charset="0"/>
              </a:rPr>
              <a:t>Ultrastrong attenuation</a:t>
            </a:r>
          </a:p>
          <a:p>
            <a:pPr eaLnBrk="1" hangingPunct="1">
              <a:spcBef>
                <a:spcPct val="0"/>
              </a:spcBef>
            </a:pP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Tight up to 50GHz</a:t>
            </a:r>
          </a:p>
          <a:p>
            <a:pPr eaLnBrk="1" hangingPunct="1">
              <a:spcBef>
                <a:spcPct val="0"/>
              </a:spcBef>
            </a:pP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Small: 6mm*22mm</a:t>
            </a:r>
          </a:p>
        </p:txBody>
      </p:sp>
      <p:pic>
        <p:nvPicPr>
          <p:cNvPr id="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67" y="3559987"/>
            <a:ext cx="2218599" cy="29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323528" y="5373215"/>
            <a:ext cx="2736304" cy="92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ZA" altLang="de-DE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Ideal </a:t>
            </a:r>
            <a:r>
              <a:rPr lang="en-ZA" altLang="de-DE" sz="1600" dirty="0" err="1" smtClean="0">
                <a:latin typeface="Times New Roman" pitchFamily="18" charset="0"/>
                <a:cs typeface="Times New Roman" pitchFamily="18" charset="0"/>
              </a:rPr>
              <a:t>thermalizer</a:t>
            </a: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: Long wire + conductive matrix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ZA" altLang="de-DE" sz="1600" dirty="0" smtClean="0">
                <a:latin typeface="Times New Roman" pitchFamily="18" charset="0"/>
                <a:cs typeface="Times New Roman" pitchFamily="18" charset="0"/>
              </a:rPr>
              <a:t>      easy to cool/thermalize</a:t>
            </a:r>
          </a:p>
        </p:txBody>
      </p:sp>
      <p:sp>
        <p:nvSpPr>
          <p:cNvPr id="58" name="Freeform 57"/>
          <p:cNvSpPr/>
          <p:nvPr/>
        </p:nvSpPr>
        <p:spPr>
          <a:xfrm>
            <a:off x="3400425" y="1552575"/>
            <a:ext cx="590550" cy="1262063"/>
          </a:xfrm>
          <a:custGeom>
            <a:avLst/>
            <a:gdLst>
              <a:gd name="connsiteX0" fmla="*/ 0 w 590550"/>
              <a:gd name="connsiteY0" fmla="*/ 0 h 1262063"/>
              <a:gd name="connsiteX1" fmla="*/ 23813 w 590550"/>
              <a:gd name="connsiteY1" fmla="*/ 19050 h 1262063"/>
              <a:gd name="connsiteX2" fmla="*/ 42863 w 590550"/>
              <a:gd name="connsiteY2" fmla="*/ 23813 h 1262063"/>
              <a:gd name="connsiteX3" fmla="*/ 57150 w 590550"/>
              <a:gd name="connsiteY3" fmla="*/ 33338 h 1262063"/>
              <a:gd name="connsiteX4" fmla="*/ 71438 w 590550"/>
              <a:gd name="connsiteY4" fmla="*/ 38100 h 1262063"/>
              <a:gd name="connsiteX5" fmla="*/ 109538 w 590550"/>
              <a:gd name="connsiteY5" fmla="*/ 57150 h 1262063"/>
              <a:gd name="connsiteX6" fmla="*/ 128588 w 590550"/>
              <a:gd name="connsiteY6" fmla="*/ 66675 h 1262063"/>
              <a:gd name="connsiteX7" fmla="*/ 142875 w 590550"/>
              <a:gd name="connsiteY7" fmla="*/ 71438 h 1262063"/>
              <a:gd name="connsiteX8" fmla="*/ 161925 w 590550"/>
              <a:gd name="connsiteY8" fmla="*/ 80963 h 1262063"/>
              <a:gd name="connsiteX9" fmla="*/ 180975 w 590550"/>
              <a:gd name="connsiteY9" fmla="*/ 85725 h 1262063"/>
              <a:gd name="connsiteX10" fmla="*/ 209550 w 590550"/>
              <a:gd name="connsiteY10" fmla="*/ 95250 h 1262063"/>
              <a:gd name="connsiteX11" fmla="*/ 247650 w 590550"/>
              <a:gd name="connsiteY11" fmla="*/ 104775 h 1262063"/>
              <a:gd name="connsiteX12" fmla="*/ 276225 w 590550"/>
              <a:gd name="connsiteY12" fmla="*/ 133350 h 1262063"/>
              <a:gd name="connsiteX13" fmla="*/ 300038 w 590550"/>
              <a:gd name="connsiteY13" fmla="*/ 157163 h 1262063"/>
              <a:gd name="connsiteX14" fmla="*/ 304800 w 590550"/>
              <a:gd name="connsiteY14" fmla="*/ 171450 h 1262063"/>
              <a:gd name="connsiteX15" fmla="*/ 319088 w 590550"/>
              <a:gd name="connsiteY15" fmla="*/ 200025 h 1262063"/>
              <a:gd name="connsiteX16" fmla="*/ 328613 w 590550"/>
              <a:gd name="connsiteY16" fmla="*/ 423863 h 1262063"/>
              <a:gd name="connsiteX17" fmla="*/ 333375 w 590550"/>
              <a:gd name="connsiteY17" fmla="*/ 438150 h 1262063"/>
              <a:gd name="connsiteX18" fmla="*/ 347663 w 590550"/>
              <a:gd name="connsiteY18" fmla="*/ 500063 h 1262063"/>
              <a:gd name="connsiteX19" fmla="*/ 357188 w 590550"/>
              <a:gd name="connsiteY19" fmla="*/ 514350 h 1262063"/>
              <a:gd name="connsiteX20" fmla="*/ 376238 w 590550"/>
              <a:gd name="connsiteY20" fmla="*/ 519113 h 1262063"/>
              <a:gd name="connsiteX21" fmla="*/ 390525 w 590550"/>
              <a:gd name="connsiteY21" fmla="*/ 528638 h 1262063"/>
              <a:gd name="connsiteX22" fmla="*/ 409575 w 590550"/>
              <a:gd name="connsiteY22" fmla="*/ 547688 h 1262063"/>
              <a:gd name="connsiteX23" fmla="*/ 423863 w 590550"/>
              <a:gd name="connsiteY23" fmla="*/ 552450 h 1262063"/>
              <a:gd name="connsiteX24" fmla="*/ 438150 w 590550"/>
              <a:gd name="connsiteY24" fmla="*/ 566738 h 1262063"/>
              <a:gd name="connsiteX25" fmla="*/ 447675 w 590550"/>
              <a:gd name="connsiteY25" fmla="*/ 581025 h 1262063"/>
              <a:gd name="connsiteX26" fmla="*/ 476250 w 590550"/>
              <a:gd name="connsiteY26" fmla="*/ 600075 h 1262063"/>
              <a:gd name="connsiteX27" fmla="*/ 485775 w 590550"/>
              <a:gd name="connsiteY27" fmla="*/ 614363 h 1262063"/>
              <a:gd name="connsiteX28" fmla="*/ 514350 w 590550"/>
              <a:gd name="connsiteY28" fmla="*/ 633413 h 1262063"/>
              <a:gd name="connsiteX29" fmla="*/ 528638 w 590550"/>
              <a:gd name="connsiteY29" fmla="*/ 647700 h 1262063"/>
              <a:gd name="connsiteX30" fmla="*/ 552450 w 590550"/>
              <a:gd name="connsiteY30" fmla="*/ 700088 h 1262063"/>
              <a:gd name="connsiteX31" fmla="*/ 561975 w 590550"/>
              <a:gd name="connsiteY31" fmla="*/ 719138 h 1262063"/>
              <a:gd name="connsiteX32" fmla="*/ 571500 w 590550"/>
              <a:gd name="connsiteY32" fmla="*/ 738188 h 1262063"/>
              <a:gd name="connsiteX33" fmla="*/ 581025 w 590550"/>
              <a:gd name="connsiteY33" fmla="*/ 752475 h 1262063"/>
              <a:gd name="connsiteX34" fmla="*/ 590550 w 590550"/>
              <a:gd name="connsiteY34" fmla="*/ 781050 h 1262063"/>
              <a:gd name="connsiteX35" fmla="*/ 585788 w 590550"/>
              <a:gd name="connsiteY35" fmla="*/ 1047750 h 1262063"/>
              <a:gd name="connsiteX36" fmla="*/ 581025 w 590550"/>
              <a:gd name="connsiteY36" fmla="*/ 1066800 h 1262063"/>
              <a:gd name="connsiteX37" fmla="*/ 561975 w 590550"/>
              <a:gd name="connsiteY37" fmla="*/ 1100138 h 1262063"/>
              <a:gd name="connsiteX38" fmla="*/ 542925 w 590550"/>
              <a:gd name="connsiteY38" fmla="*/ 1128713 h 1262063"/>
              <a:gd name="connsiteX39" fmla="*/ 523875 w 590550"/>
              <a:gd name="connsiteY39" fmla="*/ 1157288 h 1262063"/>
              <a:gd name="connsiteX40" fmla="*/ 523875 w 590550"/>
              <a:gd name="connsiteY40" fmla="*/ 1257300 h 1262063"/>
              <a:gd name="connsiteX41" fmla="*/ 528638 w 590550"/>
              <a:gd name="connsiteY41" fmla="*/ 1262063 h 12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0550" h="1262063">
                <a:moveTo>
                  <a:pt x="0" y="0"/>
                </a:moveTo>
                <a:cubicBezTo>
                  <a:pt x="7938" y="6350"/>
                  <a:pt x="14927" y="14113"/>
                  <a:pt x="23813" y="19050"/>
                </a:cubicBezTo>
                <a:cubicBezTo>
                  <a:pt x="29535" y="22229"/>
                  <a:pt x="36847" y="21235"/>
                  <a:pt x="42863" y="23813"/>
                </a:cubicBezTo>
                <a:cubicBezTo>
                  <a:pt x="48124" y="26068"/>
                  <a:pt x="52031" y="30778"/>
                  <a:pt x="57150" y="33338"/>
                </a:cubicBezTo>
                <a:cubicBezTo>
                  <a:pt x="61640" y="35583"/>
                  <a:pt x="66868" y="36023"/>
                  <a:pt x="71438" y="38100"/>
                </a:cubicBezTo>
                <a:cubicBezTo>
                  <a:pt x="84364" y="43975"/>
                  <a:pt x="96838" y="50800"/>
                  <a:pt x="109538" y="57150"/>
                </a:cubicBezTo>
                <a:cubicBezTo>
                  <a:pt x="115888" y="60325"/>
                  <a:pt x="121853" y="64430"/>
                  <a:pt x="128588" y="66675"/>
                </a:cubicBezTo>
                <a:cubicBezTo>
                  <a:pt x="133350" y="68263"/>
                  <a:pt x="138261" y="69460"/>
                  <a:pt x="142875" y="71438"/>
                </a:cubicBezTo>
                <a:cubicBezTo>
                  <a:pt x="149400" y="74235"/>
                  <a:pt x="155277" y="78470"/>
                  <a:pt x="161925" y="80963"/>
                </a:cubicBezTo>
                <a:cubicBezTo>
                  <a:pt x="168054" y="83261"/>
                  <a:pt x="174706" y="83844"/>
                  <a:pt x="180975" y="85725"/>
                </a:cubicBezTo>
                <a:cubicBezTo>
                  <a:pt x="190592" y="88610"/>
                  <a:pt x="199705" y="93281"/>
                  <a:pt x="209550" y="95250"/>
                </a:cubicBezTo>
                <a:cubicBezTo>
                  <a:pt x="238285" y="100998"/>
                  <a:pt x="225683" y="97453"/>
                  <a:pt x="247650" y="104775"/>
                </a:cubicBezTo>
                <a:cubicBezTo>
                  <a:pt x="257175" y="114300"/>
                  <a:pt x="268753" y="122142"/>
                  <a:pt x="276225" y="133350"/>
                </a:cubicBezTo>
                <a:cubicBezTo>
                  <a:pt x="288925" y="152401"/>
                  <a:pt x="280987" y="144463"/>
                  <a:pt x="300038" y="157163"/>
                </a:cubicBezTo>
                <a:cubicBezTo>
                  <a:pt x="301625" y="161925"/>
                  <a:pt x="302555" y="166960"/>
                  <a:pt x="304800" y="171450"/>
                </a:cubicBezTo>
                <a:cubicBezTo>
                  <a:pt x="323268" y="208386"/>
                  <a:pt x="307114" y="164108"/>
                  <a:pt x="319088" y="200025"/>
                </a:cubicBezTo>
                <a:cubicBezTo>
                  <a:pt x="320176" y="245722"/>
                  <a:pt x="311239" y="354365"/>
                  <a:pt x="328613" y="423863"/>
                </a:cubicBezTo>
                <a:cubicBezTo>
                  <a:pt x="329831" y="428733"/>
                  <a:pt x="331788" y="433388"/>
                  <a:pt x="333375" y="438150"/>
                </a:cubicBezTo>
                <a:cubicBezTo>
                  <a:pt x="335571" y="453518"/>
                  <a:pt x="338155" y="485801"/>
                  <a:pt x="347663" y="500063"/>
                </a:cubicBezTo>
                <a:cubicBezTo>
                  <a:pt x="350838" y="504825"/>
                  <a:pt x="352426" y="511175"/>
                  <a:pt x="357188" y="514350"/>
                </a:cubicBezTo>
                <a:cubicBezTo>
                  <a:pt x="362634" y="517981"/>
                  <a:pt x="369888" y="517525"/>
                  <a:pt x="376238" y="519113"/>
                </a:cubicBezTo>
                <a:cubicBezTo>
                  <a:pt x="381000" y="522288"/>
                  <a:pt x="386179" y="524913"/>
                  <a:pt x="390525" y="528638"/>
                </a:cubicBezTo>
                <a:cubicBezTo>
                  <a:pt x="397343" y="534482"/>
                  <a:pt x="402267" y="542468"/>
                  <a:pt x="409575" y="547688"/>
                </a:cubicBezTo>
                <a:cubicBezTo>
                  <a:pt x="413660" y="550606"/>
                  <a:pt x="419100" y="550863"/>
                  <a:pt x="423863" y="552450"/>
                </a:cubicBezTo>
                <a:cubicBezTo>
                  <a:pt x="428625" y="557213"/>
                  <a:pt x="433838" y="561564"/>
                  <a:pt x="438150" y="566738"/>
                </a:cubicBezTo>
                <a:cubicBezTo>
                  <a:pt x="441814" y="571135"/>
                  <a:pt x="443367" y="577256"/>
                  <a:pt x="447675" y="581025"/>
                </a:cubicBezTo>
                <a:cubicBezTo>
                  <a:pt x="456290" y="588563"/>
                  <a:pt x="476250" y="600075"/>
                  <a:pt x="476250" y="600075"/>
                </a:cubicBezTo>
                <a:cubicBezTo>
                  <a:pt x="479425" y="604838"/>
                  <a:pt x="481467" y="610594"/>
                  <a:pt x="485775" y="614363"/>
                </a:cubicBezTo>
                <a:cubicBezTo>
                  <a:pt x="494390" y="621901"/>
                  <a:pt x="506255" y="625319"/>
                  <a:pt x="514350" y="633413"/>
                </a:cubicBezTo>
                <a:lnTo>
                  <a:pt x="528638" y="647700"/>
                </a:lnTo>
                <a:cubicBezTo>
                  <a:pt x="537890" y="675459"/>
                  <a:pt x="531155" y="657498"/>
                  <a:pt x="552450" y="700088"/>
                </a:cubicBezTo>
                <a:lnTo>
                  <a:pt x="561975" y="719138"/>
                </a:lnTo>
                <a:cubicBezTo>
                  <a:pt x="565150" y="725488"/>
                  <a:pt x="567562" y="732281"/>
                  <a:pt x="571500" y="738188"/>
                </a:cubicBezTo>
                <a:cubicBezTo>
                  <a:pt x="574675" y="742950"/>
                  <a:pt x="578700" y="747245"/>
                  <a:pt x="581025" y="752475"/>
                </a:cubicBezTo>
                <a:cubicBezTo>
                  <a:pt x="585103" y="761650"/>
                  <a:pt x="590550" y="781050"/>
                  <a:pt x="590550" y="781050"/>
                </a:cubicBezTo>
                <a:cubicBezTo>
                  <a:pt x="588963" y="869950"/>
                  <a:pt x="588750" y="958885"/>
                  <a:pt x="585788" y="1047750"/>
                </a:cubicBezTo>
                <a:cubicBezTo>
                  <a:pt x="585570" y="1054292"/>
                  <a:pt x="583323" y="1060671"/>
                  <a:pt x="581025" y="1066800"/>
                </a:cubicBezTo>
                <a:cubicBezTo>
                  <a:pt x="575846" y="1080611"/>
                  <a:pt x="569870" y="1088294"/>
                  <a:pt x="561975" y="1100138"/>
                </a:cubicBezTo>
                <a:cubicBezTo>
                  <a:pt x="552064" y="1139785"/>
                  <a:pt x="565948" y="1102402"/>
                  <a:pt x="542925" y="1128713"/>
                </a:cubicBezTo>
                <a:cubicBezTo>
                  <a:pt x="535387" y="1137328"/>
                  <a:pt x="523875" y="1157288"/>
                  <a:pt x="523875" y="1157288"/>
                </a:cubicBezTo>
                <a:cubicBezTo>
                  <a:pt x="510665" y="1196922"/>
                  <a:pt x="515406" y="1176848"/>
                  <a:pt x="523875" y="1257300"/>
                </a:cubicBezTo>
                <a:cubicBezTo>
                  <a:pt x="524110" y="1259533"/>
                  <a:pt x="527050" y="1260475"/>
                  <a:pt x="528638" y="12620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Freeform 58"/>
          <p:cNvSpPr/>
          <p:nvPr/>
        </p:nvSpPr>
        <p:spPr>
          <a:xfrm>
            <a:off x="3872934" y="3119438"/>
            <a:ext cx="85973" cy="495300"/>
          </a:xfrm>
          <a:custGeom>
            <a:avLst/>
            <a:gdLst>
              <a:gd name="connsiteX0" fmla="*/ 65654 w 85973"/>
              <a:gd name="connsiteY0" fmla="*/ 0 h 495300"/>
              <a:gd name="connsiteX1" fmla="*/ 65654 w 85973"/>
              <a:gd name="connsiteY1" fmla="*/ 104775 h 495300"/>
              <a:gd name="connsiteX2" fmla="*/ 41841 w 85973"/>
              <a:gd name="connsiteY2" fmla="*/ 133350 h 495300"/>
              <a:gd name="connsiteX3" fmla="*/ 13266 w 85973"/>
              <a:gd name="connsiteY3" fmla="*/ 152400 h 495300"/>
              <a:gd name="connsiteX4" fmla="*/ 8504 w 85973"/>
              <a:gd name="connsiteY4" fmla="*/ 233362 h 495300"/>
              <a:gd name="connsiteX5" fmla="*/ 18029 w 85973"/>
              <a:gd name="connsiteY5" fmla="*/ 266700 h 495300"/>
              <a:gd name="connsiteX6" fmla="*/ 22791 w 85973"/>
              <a:gd name="connsiteY6" fmla="*/ 285750 h 495300"/>
              <a:gd name="connsiteX7" fmla="*/ 32316 w 85973"/>
              <a:gd name="connsiteY7" fmla="*/ 300037 h 495300"/>
              <a:gd name="connsiteX8" fmla="*/ 37079 w 85973"/>
              <a:gd name="connsiteY8" fmla="*/ 314325 h 495300"/>
              <a:gd name="connsiteX9" fmla="*/ 46604 w 85973"/>
              <a:gd name="connsiteY9" fmla="*/ 361950 h 495300"/>
              <a:gd name="connsiteX10" fmla="*/ 51366 w 85973"/>
              <a:gd name="connsiteY10" fmla="*/ 419100 h 495300"/>
              <a:gd name="connsiteX11" fmla="*/ 56129 w 85973"/>
              <a:gd name="connsiteY11" fmla="*/ 438150 h 495300"/>
              <a:gd name="connsiteX12" fmla="*/ 75179 w 85973"/>
              <a:gd name="connsiteY12" fmla="*/ 442912 h 495300"/>
              <a:gd name="connsiteX13" fmla="*/ 84704 w 85973"/>
              <a:gd name="connsiteY13" fmla="*/ 457200 h 495300"/>
              <a:gd name="connsiteX14" fmla="*/ 75179 w 85973"/>
              <a:gd name="connsiteY1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973" h="495300">
                <a:moveTo>
                  <a:pt x="65654" y="0"/>
                </a:moveTo>
                <a:cubicBezTo>
                  <a:pt x="68114" y="34444"/>
                  <a:pt x="75025" y="70412"/>
                  <a:pt x="65654" y="104775"/>
                </a:cubicBezTo>
                <a:cubicBezTo>
                  <a:pt x="63538" y="112536"/>
                  <a:pt x="47061" y="129290"/>
                  <a:pt x="41841" y="133350"/>
                </a:cubicBezTo>
                <a:cubicBezTo>
                  <a:pt x="32805" y="140378"/>
                  <a:pt x="13266" y="152400"/>
                  <a:pt x="13266" y="152400"/>
                </a:cubicBezTo>
                <a:cubicBezTo>
                  <a:pt x="-7987" y="184278"/>
                  <a:pt x="872" y="164670"/>
                  <a:pt x="8504" y="233362"/>
                </a:cubicBezTo>
                <a:cubicBezTo>
                  <a:pt x="9858" y="245551"/>
                  <a:pt x="14744" y="255201"/>
                  <a:pt x="18029" y="266700"/>
                </a:cubicBezTo>
                <a:cubicBezTo>
                  <a:pt x="19827" y="272994"/>
                  <a:pt x="20213" y="279734"/>
                  <a:pt x="22791" y="285750"/>
                </a:cubicBezTo>
                <a:cubicBezTo>
                  <a:pt x="25046" y="291011"/>
                  <a:pt x="29756" y="294918"/>
                  <a:pt x="32316" y="300037"/>
                </a:cubicBezTo>
                <a:cubicBezTo>
                  <a:pt x="34561" y="304527"/>
                  <a:pt x="35700" y="309498"/>
                  <a:pt x="37079" y="314325"/>
                </a:cubicBezTo>
                <a:cubicBezTo>
                  <a:pt x="42761" y="334211"/>
                  <a:pt x="42863" y="339506"/>
                  <a:pt x="46604" y="361950"/>
                </a:cubicBezTo>
                <a:cubicBezTo>
                  <a:pt x="48191" y="381000"/>
                  <a:pt x="48995" y="400132"/>
                  <a:pt x="51366" y="419100"/>
                </a:cubicBezTo>
                <a:cubicBezTo>
                  <a:pt x="52178" y="425595"/>
                  <a:pt x="51501" y="433522"/>
                  <a:pt x="56129" y="438150"/>
                </a:cubicBezTo>
                <a:cubicBezTo>
                  <a:pt x="60757" y="442778"/>
                  <a:pt x="68829" y="441325"/>
                  <a:pt x="75179" y="442912"/>
                </a:cubicBezTo>
                <a:cubicBezTo>
                  <a:pt x="78354" y="447675"/>
                  <a:pt x="84135" y="451504"/>
                  <a:pt x="84704" y="457200"/>
                </a:cubicBezTo>
                <a:cubicBezTo>
                  <a:pt x="87474" y="484907"/>
                  <a:pt x="86307" y="484169"/>
                  <a:pt x="75179" y="495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3" name="Freeform 62"/>
          <p:cNvSpPr/>
          <p:nvPr/>
        </p:nvSpPr>
        <p:spPr>
          <a:xfrm>
            <a:off x="3895116" y="3833813"/>
            <a:ext cx="114934" cy="547687"/>
          </a:xfrm>
          <a:custGeom>
            <a:avLst/>
            <a:gdLst>
              <a:gd name="connsiteX0" fmla="*/ 86334 w 114934"/>
              <a:gd name="connsiteY0" fmla="*/ 0 h 547687"/>
              <a:gd name="connsiteX1" fmla="*/ 81572 w 114934"/>
              <a:gd name="connsiteY1" fmla="*/ 38100 h 547687"/>
              <a:gd name="connsiteX2" fmla="*/ 67284 w 114934"/>
              <a:gd name="connsiteY2" fmla="*/ 52387 h 547687"/>
              <a:gd name="connsiteX3" fmla="*/ 29184 w 114934"/>
              <a:gd name="connsiteY3" fmla="*/ 61912 h 547687"/>
              <a:gd name="connsiteX4" fmla="*/ 14897 w 114934"/>
              <a:gd name="connsiteY4" fmla="*/ 66675 h 547687"/>
              <a:gd name="connsiteX5" fmla="*/ 10134 w 114934"/>
              <a:gd name="connsiteY5" fmla="*/ 166687 h 547687"/>
              <a:gd name="connsiteX6" fmla="*/ 14897 w 114934"/>
              <a:gd name="connsiteY6" fmla="*/ 180975 h 547687"/>
              <a:gd name="connsiteX7" fmla="*/ 29184 w 114934"/>
              <a:gd name="connsiteY7" fmla="*/ 195262 h 547687"/>
              <a:gd name="connsiteX8" fmla="*/ 52997 w 114934"/>
              <a:gd name="connsiteY8" fmla="*/ 238125 h 547687"/>
              <a:gd name="connsiteX9" fmla="*/ 62522 w 114934"/>
              <a:gd name="connsiteY9" fmla="*/ 252412 h 547687"/>
              <a:gd name="connsiteX10" fmla="*/ 76809 w 114934"/>
              <a:gd name="connsiteY10" fmla="*/ 266700 h 547687"/>
              <a:gd name="connsiteX11" fmla="*/ 95859 w 114934"/>
              <a:gd name="connsiteY11" fmla="*/ 295275 h 547687"/>
              <a:gd name="connsiteX12" fmla="*/ 105384 w 114934"/>
              <a:gd name="connsiteY12" fmla="*/ 323850 h 547687"/>
              <a:gd name="connsiteX13" fmla="*/ 100622 w 114934"/>
              <a:gd name="connsiteY13" fmla="*/ 371475 h 547687"/>
              <a:gd name="connsiteX14" fmla="*/ 86334 w 114934"/>
              <a:gd name="connsiteY14" fmla="*/ 390525 h 547687"/>
              <a:gd name="connsiteX15" fmla="*/ 91097 w 114934"/>
              <a:gd name="connsiteY15" fmla="*/ 481012 h 547687"/>
              <a:gd name="connsiteX16" fmla="*/ 105384 w 114934"/>
              <a:gd name="connsiteY16" fmla="*/ 509587 h 547687"/>
              <a:gd name="connsiteX17" fmla="*/ 114909 w 114934"/>
              <a:gd name="connsiteY17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934" h="547687">
                <a:moveTo>
                  <a:pt x="86334" y="0"/>
                </a:moveTo>
                <a:cubicBezTo>
                  <a:pt x="84747" y="12700"/>
                  <a:pt x="85946" y="26072"/>
                  <a:pt x="81572" y="38100"/>
                </a:cubicBezTo>
                <a:cubicBezTo>
                  <a:pt x="79270" y="44430"/>
                  <a:pt x="73416" y="49600"/>
                  <a:pt x="67284" y="52387"/>
                </a:cubicBezTo>
                <a:cubicBezTo>
                  <a:pt x="55366" y="57804"/>
                  <a:pt x="41603" y="57772"/>
                  <a:pt x="29184" y="61912"/>
                </a:cubicBezTo>
                <a:lnTo>
                  <a:pt x="14897" y="66675"/>
                </a:lnTo>
                <a:cubicBezTo>
                  <a:pt x="-9868" y="103822"/>
                  <a:pt x="1879" y="80010"/>
                  <a:pt x="10134" y="166687"/>
                </a:cubicBezTo>
                <a:cubicBezTo>
                  <a:pt x="10610" y="171685"/>
                  <a:pt x="12112" y="176798"/>
                  <a:pt x="14897" y="180975"/>
                </a:cubicBezTo>
                <a:cubicBezTo>
                  <a:pt x="18633" y="186579"/>
                  <a:pt x="24422" y="190500"/>
                  <a:pt x="29184" y="195262"/>
                </a:cubicBezTo>
                <a:cubicBezTo>
                  <a:pt x="37567" y="220410"/>
                  <a:pt x="31162" y="205374"/>
                  <a:pt x="52997" y="238125"/>
                </a:cubicBezTo>
                <a:cubicBezTo>
                  <a:pt x="56172" y="242887"/>
                  <a:pt x="58475" y="248365"/>
                  <a:pt x="62522" y="252412"/>
                </a:cubicBezTo>
                <a:cubicBezTo>
                  <a:pt x="67284" y="257175"/>
                  <a:pt x="72674" y="261384"/>
                  <a:pt x="76809" y="266700"/>
                </a:cubicBezTo>
                <a:cubicBezTo>
                  <a:pt x="83837" y="275736"/>
                  <a:pt x="92239" y="284415"/>
                  <a:pt x="95859" y="295275"/>
                </a:cubicBezTo>
                <a:lnTo>
                  <a:pt x="105384" y="323850"/>
                </a:lnTo>
                <a:cubicBezTo>
                  <a:pt x="103797" y="339725"/>
                  <a:pt x="105005" y="356135"/>
                  <a:pt x="100622" y="371475"/>
                </a:cubicBezTo>
                <a:cubicBezTo>
                  <a:pt x="98441" y="379107"/>
                  <a:pt x="87022" y="382617"/>
                  <a:pt x="86334" y="390525"/>
                </a:cubicBezTo>
                <a:cubicBezTo>
                  <a:pt x="83717" y="420616"/>
                  <a:pt x="88362" y="450932"/>
                  <a:pt x="91097" y="481012"/>
                </a:cubicBezTo>
                <a:cubicBezTo>
                  <a:pt x="92586" y="497392"/>
                  <a:pt x="98869" y="494929"/>
                  <a:pt x="105384" y="509587"/>
                </a:cubicBezTo>
                <a:cubicBezTo>
                  <a:pt x="115913" y="533277"/>
                  <a:pt x="114909" y="530619"/>
                  <a:pt x="114909" y="5476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192" name="Freeform 8191"/>
          <p:cNvSpPr/>
          <p:nvPr/>
        </p:nvSpPr>
        <p:spPr>
          <a:xfrm>
            <a:off x="4005263" y="4586288"/>
            <a:ext cx="95673" cy="442912"/>
          </a:xfrm>
          <a:custGeom>
            <a:avLst/>
            <a:gdLst>
              <a:gd name="connsiteX0" fmla="*/ 0 w 95673"/>
              <a:gd name="connsiteY0" fmla="*/ 0 h 442912"/>
              <a:gd name="connsiteX1" fmla="*/ 9525 w 95673"/>
              <a:gd name="connsiteY1" fmla="*/ 185737 h 442912"/>
              <a:gd name="connsiteX2" fmla="*/ 33337 w 95673"/>
              <a:gd name="connsiteY2" fmla="*/ 223837 h 442912"/>
              <a:gd name="connsiteX3" fmla="*/ 52387 w 95673"/>
              <a:gd name="connsiteY3" fmla="*/ 261937 h 442912"/>
              <a:gd name="connsiteX4" fmla="*/ 57150 w 95673"/>
              <a:gd name="connsiteY4" fmla="*/ 400050 h 442912"/>
              <a:gd name="connsiteX5" fmla="*/ 66675 w 95673"/>
              <a:gd name="connsiteY5" fmla="*/ 414337 h 442912"/>
              <a:gd name="connsiteX6" fmla="*/ 95250 w 95673"/>
              <a:gd name="connsiteY6" fmla="*/ 438150 h 442912"/>
              <a:gd name="connsiteX7" fmla="*/ 95250 w 95673"/>
              <a:gd name="connsiteY7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3" h="442912">
                <a:moveTo>
                  <a:pt x="0" y="0"/>
                </a:moveTo>
                <a:cubicBezTo>
                  <a:pt x="16218" y="97321"/>
                  <a:pt x="-10950" y="-73603"/>
                  <a:pt x="9525" y="185737"/>
                </a:cubicBezTo>
                <a:cubicBezTo>
                  <a:pt x="11339" y="208710"/>
                  <a:pt x="21050" y="209093"/>
                  <a:pt x="33337" y="223837"/>
                </a:cubicBezTo>
                <a:cubicBezTo>
                  <a:pt x="44311" y="237006"/>
                  <a:pt x="45654" y="245105"/>
                  <a:pt x="52387" y="261937"/>
                </a:cubicBezTo>
                <a:cubicBezTo>
                  <a:pt x="53975" y="307975"/>
                  <a:pt x="52850" y="354186"/>
                  <a:pt x="57150" y="400050"/>
                </a:cubicBezTo>
                <a:cubicBezTo>
                  <a:pt x="57684" y="405749"/>
                  <a:pt x="62628" y="410290"/>
                  <a:pt x="66675" y="414337"/>
                </a:cubicBezTo>
                <a:cubicBezTo>
                  <a:pt x="90878" y="438540"/>
                  <a:pt x="71841" y="406939"/>
                  <a:pt x="95250" y="438150"/>
                </a:cubicBezTo>
                <a:cubicBezTo>
                  <a:pt x="96202" y="439420"/>
                  <a:pt x="95250" y="441325"/>
                  <a:pt x="95250" y="4429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193" name="Freeform 8192"/>
          <p:cNvSpPr/>
          <p:nvPr/>
        </p:nvSpPr>
        <p:spPr>
          <a:xfrm>
            <a:off x="4038325" y="5238750"/>
            <a:ext cx="58184" cy="1057275"/>
          </a:xfrm>
          <a:custGeom>
            <a:avLst/>
            <a:gdLst>
              <a:gd name="connsiteX0" fmla="*/ 33613 w 58184"/>
              <a:gd name="connsiteY0" fmla="*/ 0 h 1057275"/>
              <a:gd name="connsiteX1" fmla="*/ 19325 w 58184"/>
              <a:gd name="connsiteY1" fmla="*/ 42863 h 1057275"/>
              <a:gd name="connsiteX2" fmla="*/ 9800 w 58184"/>
              <a:gd name="connsiteY2" fmla="*/ 71438 h 1057275"/>
              <a:gd name="connsiteX3" fmla="*/ 5038 w 58184"/>
              <a:gd name="connsiteY3" fmla="*/ 85725 h 1057275"/>
              <a:gd name="connsiteX4" fmla="*/ 19325 w 58184"/>
              <a:gd name="connsiteY4" fmla="*/ 133350 h 1057275"/>
              <a:gd name="connsiteX5" fmla="*/ 38375 w 58184"/>
              <a:gd name="connsiteY5" fmla="*/ 161925 h 1057275"/>
              <a:gd name="connsiteX6" fmla="*/ 47900 w 58184"/>
              <a:gd name="connsiteY6" fmla="*/ 190500 h 1057275"/>
              <a:gd name="connsiteX7" fmla="*/ 52663 w 58184"/>
              <a:gd name="connsiteY7" fmla="*/ 204788 h 1057275"/>
              <a:gd name="connsiteX8" fmla="*/ 43138 w 58184"/>
              <a:gd name="connsiteY8" fmla="*/ 352425 h 1057275"/>
              <a:gd name="connsiteX9" fmla="*/ 33613 w 58184"/>
              <a:gd name="connsiteY9" fmla="*/ 381000 h 1057275"/>
              <a:gd name="connsiteX10" fmla="*/ 28850 w 58184"/>
              <a:gd name="connsiteY10" fmla="*/ 414338 h 1057275"/>
              <a:gd name="connsiteX11" fmla="*/ 14563 w 58184"/>
              <a:gd name="connsiteY11" fmla="*/ 481013 h 1057275"/>
              <a:gd name="connsiteX12" fmla="*/ 9800 w 58184"/>
              <a:gd name="connsiteY12" fmla="*/ 523875 h 1057275"/>
              <a:gd name="connsiteX13" fmla="*/ 275 w 58184"/>
              <a:gd name="connsiteY13" fmla="*/ 576263 h 1057275"/>
              <a:gd name="connsiteX14" fmla="*/ 5038 w 58184"/>
              <a:gd name="connsiteY14" fmla="*/ 676275 h 1057275"/>
              <a:gd name="connsiteX15" fmla="*/ 14563 w 58184"/>
              <a:gd name="connsiteY15" fmla="*/ 700088 h 1057275"/>
              <a:gd name="connsiteX16" fmla="*/ 19325 w 58184"/>
              <a:gd name="connsiteY16" fmla="*/ 762000 h 1057275"/>
              <a:gd name="connsiteX17" fmla="*/ 28850 w 58184"/>
              <a:gd name="connsiteY17" fmla="*/ 795338 h 1057275"/>
              <a:gd name="connsiteX18" fmla="*/ 24088 w 58184"/>
              <a:gd name="connsiteY18" fmla="*/ 876300 h 1057275"/>
              <a:gd name="connsiteX19" fmla="*/ 19325 w 58184"/>
              <a:gd name="connsiteY19" fmla="*/ 890588 h 1057275"/>
              <a:gd name="connsiteX20" fmla="*/ 9800 w 58184"/>
              <a:gd name="connsiteY20" fmla="*/ 928688 h 1057275"/>
              <a:gd name="connsiteX21" fmla="*/ 275 w 58184"/>
              <a:gd name="connsiteY21" fmla="*/ 957263 h 1057275"/>
              <a:gd name="connsiteX22" fmla="*/ 5038 w 58184"/>
              <a:gd name="connsiteY22" fmla="*/ 1023938 h 1057275"/>
              <a:gd name="connsiteX23" fmla="*/ 9800 w 58184"/>
              <a:gd name="connsiteY2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184" h="1057275">
                <a:moveTo>
                  <a:pt x="33613" y="0"/>
                </a:moveTo>
                <a:cubicBezTo>
                  <a:pt x="22887" y="64348"/>
                  <a:pt x="37183" y="2682"/>
                  <a:pt x="19325" y="42863"/>
                </a:cubicBezTo>
                <a:cubicBezTo>
                  <a:pt x="15247" y="52038"/>
                  <a:pt x="12975" y="61913"/>
                  <a:pt x="9800" y="71438"/>
                </a:cubicBezTo>
                <a:lnTo>
                  <a:pt x="5038" y="85725"/>
                </a:lnTo>
                <a:cubicBezTo>
                  <a:pt x="7700" y="96375"/>
                  <a:pt x="14686" y="126391"/>
                  <a:pt x="19325" y="133350"/>
                </a:cubicBezTo>
                <a:cubicBezTo>
                  <a:pt x="25675" y="142875"/>
                  <a:pt x="34755" y="151065"/>
                  <a:pt x="38375" y="161925"/>
                </a:cubicBezTo>
                <a:lnTo>
                  <a:pt x="47900" y="190500"/>
                </a:lnTo>
                <a:lnTo>
                  <a:pt x="52663" y="204788"/>
                </a:lnTo>
                <a:cubicBezTo>
                  <a:pt x="58364" y="261805"/>
                  <a:pt x="64771" y="287525"/>
                  <a:pt x="43138" y="352425"/>
                </a:cubicBezTo>
                <a:lnTo>
                  <a:pt x="33613" y="381000"/>
                </a:lnTo>
                <a:cubicBezTo>
                  <a:pt x="32025" y="392113"/>
                  <a:pt x="30801" y="403283"/>
                  <a:pt x="28850" y="414338"/>
                </a:cubicBezTo>
                <a:cubicBezTo>
                  <a:pt x="22365" y="451084"/>
                  <a:pt x="21503" y="453250"/>
                  <a:pt x="14563" y="481013"/>
                </a:cubicBezTo>
                <a:cubicBezTo>
                  <a:pt x="12975" y="495300"/>
                  <a:pt x="11933" y="509659"/>
                  <a:pt x="9800" y="523875"/>
                </a:cubicBezTo>
                <a:cubicBezTo>
                  <a:pt x="7167" y="541428"/>
                  <a:pt x="829" y="558523"/>
                  <a:pt x="275" y="576263"/>
                </a:cubicBezTo>
                <a:cubicBezTo>
                  <a:pt x="-767" y="609622"/>
                  <a:pt x="1212" y="643120"/>
                  <a:pt x="5038" y="676275"/>
                </a:cubicBezTo>
                <a:cubicBezTo>
                  <a:pt x="6018" y="684768"/>
                  <a:pt x="11388" y="692150"/>
                  <a:pt x="14563" y="700088"/>
                </a:cubicBezTo>
                <a:cubicBezTo>
                  <a:pt x="16150" y="720725"/>
                  <a:pt x="16907" y="741443"/>
                  <a:pt x="19325" y="762000"/>
                </a:cubicBezTo>
                <a:cubicBezTo>
                  <a:pt x="20412" y="771236"/>
                  <a:pt x="25772" y="786103"/>
                  <a:pt x="28850" y="795338"/>
                </a:cubicBezTo>
                <a:cubicBezTo>
                  <a:pt x="27263" y="822325"/>
                  <a:pt x="26778" y="849400"/>
                  <a:pt x="24088" y="876300"/>
                </a:cubicBezTo>
                <a:cubicBezTo>
                  <a:pt x="23588" y="881295"/>
                  <a:pt x="20646" y="885745"/>
                  <a:pt x="19325" y="890588"/>
                </a:cubicBezTo>
                <a:cubicBezTo>
                  <a:pt x="15880" y="903218"/>
                  <a:pt x="13940" y="916269"/>
                  <a:pt x="9800" y="928688"/>
                </a:cubicBezTo>
                <a:lnTo>
                  <a:pt x="275" y="957263"/>
                </a:lnTo>
                <a:cubicBezTo>
                  <a:pt x="1863" y="979488"/>
                  <a:pt x="2577" y="1001793"/>
                  <a:pt x="5038" y="1023938"/>
                </a:cubicBezTo>
                <a:cubicBezTo>
                  <a:pt x="10955" y="1077190"/>
                  <a:pt x="9800" y="1014919"/>
                  <a:pt x="9800" y="10572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196" name="Freeform 8195"/>
          <p:cNvSpPr/>
          <p:nvPr/>
        </p:nvSpPr>
        <p:spPr>
          <a:xfrm>
            <a:off x="4486275" y="5233988"/>
            <a:ext cx="71438" cy="995362"/>
          </a:xfrm>
          <a:custGeom>
            <a:avLst/>
            <a:gdLst>
              <a:gd name="connsiteX0" fmla="*/ 0 w 71438"/>
              <a:gd name="connsiteY0" fmla="*/ 995362 h 995362"/>
              <a:gd name="connsiteX1" fmla="*/ 9525 w 71438"/>
              <a:gd name="connsiteY1" fmla="*/ 971550 h 995362"/>
              <a:gd name="connsiteX2" fmla="*/ 19050 w 71438"/>
              <a:gd name="connsiteY2" fmla="*/ 952500 h 995362"/>
              <a:gd name="connsiteX3" fmla="*/ 23813 w 71438"/>
              <a:gd name="connsiteY3" fmla="*/ 933450 h 995362"/>
              <a:gd name="connsiteX4" fmla="*/ 28575 w 71438"/>
              <a:gd name="connsiteY4" fmla="*/ 919162 h 995362"/>
              <a:gd name="connsiteX5" fmla="*/ 38100 w 71438"/>
              <a:gd name="connsiteY5" fmla="*/ 881062 h 995362"/>
              <a:gd name="connsiteX6" fmla="*/ 52388 w 71438"/>
              <a:gd name="connsiteY6" fmla="*/ 866775 h 995362"/>
              <a:gd name="connsiteX7" fmla="*/ 61913 w 71438"/>
              <a:gd name="connsiteY7" fmla="*/ 838200 h 995362"/>
              <a:gd name="connsiteX8" fmla="*/ 66675 w 71438"/>
              <a:gd name="connsiteY8" fmla="*/ 823912 h 995362"/>
              <a:gd name="connsiteX9" fmla="*/ 71438 w 71438"/>
              <a:gd name="connsiteY9" fmla="*/ 804862 h 995362"/>
              <a:gd name="connsiteX10" fmla="*/ 61913 w 71438"/>
              <a:gd name="connsiteY10" fmla="*/ 762000 h 995362"/>
              <a:gd name="connsiteX11" fmla="*/ 52388 w 71438"/>
              <a:gd name="connsiteY11" fmla="*/ 733425 h 995362"/>
              <a:gd name="connsiteX12" fmla="*/ 47625 w 71438"/>
              <a:gd name="connsiteY12" fmla="*/ 719137 h 995362"/>
              <a:gd name="connsiteX13" fmla="*/ 38100 w 71438"/>
              <a:gd name="connsiteY13" fmla="*/ 704850 h 995362"/>
              <a:gd name="connsiteX14" fmla="*/ 33338 w 71438"/>
              <a:gd name="connsiteY14" fmla="*/ 676275 h 995362"/>
              <a:gd name="connsiteX15" fmla="*/ 23813 w 71438"/>
              <a:gd name="connsiteY15" fmla="*/ 661987 h 995362"/>
              <a:gd name="connsiteX16" fmla="*/ 19050 w 71438"/>
              <a:gd name="connsiteY16" fmla="*/ 604837 h 995362"/>
              <a:gd name="connsiteX17" fmla="*/ 14288 w 71438"/>
              <a:gd name="connsiteY17" fmla="*/ 571500 h 995362"/>
              <a:gd name="connsiteX18" fmla="*/ 19050 w 71438"/>
              <a:gd name="connsiteY18" fmla="*/ 490537 h 995362"/>
              <a:gd name="connsiteX19" fmla="*/ 23813 w 71438"/>
              <a:gd name="connsiteY19" fmla="*/ 461962 h 995362"/>
              <a:gd name="connsiteX20" fmla="*/ 19050 w 71438"/>
              <a:gd name="connsiteY20" fmla="*/ 338137 h 995362"/>
              <a:gd name="connsiteX21" fmla="*/ 23813 w 71438"/>
              <a:gd name="connsiteY21" fmla="*/ 228600 h 995362"/>
              <a:gd name="connsiteX22" fmla="*/ 38100 w 71438"/>
              <a:gd name="connsiteY22" fmla="*/ 209550 h 995362"/>
              <a:gd name="connsiteX23" fmla="*/ 47625 w 71438"/>
              <a:gd name="connsiteY23" fmla="*/ 176212 h 995362"/>
              <a:gd name="connsiteX24" fmla="*/ 42863 w 71438"/>
              <a:gd name="connsiteY24" fmla="*/ 104775 h 995362"/>
              <a:gd name="connsiteX25" fmla="*/ 38100 w 71438"/>
              <a:gd name="connsiteY25" fmla="*/ 90487 h 995362"/>
              <a:gd name="connsiteX26" fmla="*/ 33338 w 71438"/>
              <a:gd name="connsiteY26" fmla="*/ 0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38" h="995362">
                <a:moveTo>
                  <a:pt x="0" y="995362"/>
                </a:moveTo>
                <a:cubicBezTo>
                  <a:pt x="3175" y="987425"/>
                  <a:pt x="6053" y="979362"/>
                  <a:pt x="9525" y="971550"/>
                </a:cubicBezTo>
                <a:cubicBezTo>
                  <a:pt x="12408" y="965062"/>
                  <a:pt x="16557" y="959147"/>
                  <a:pt x="19050" y="952500"/>
                </a:cubicBezTo>
                <a:cubicBezTo>
                  <a:pt x="21348" y="946371"/>
                  <a:pt x="22015" y="939744"/>
                  <a:pt x="23813" y="933450"/>
                </a:cubicBezTo>
                <a:cubicBezTo>
                  <a:pt x="25192" y="928623"/>
                  <a:pt x="27357" y="924032"/>
                  <a:pt x="28575" y="919162"/>
                </a:cubicBezTo>
                <a:cubicBezTo>
                  <a:pt x="29535" y="915321"/>
                  <a:pt x="33748" y="887590"/>
                  <a:pt x="38100" y="881062"/>
                </a:cubicBezTo>
                <a:cubicBezTo>
                  <a:pt x="41836" y="875458"/>
                  <a:pt x="47625" y="871537"/>
                  <a:pt x="52388" y="866775"/>
                </a:cubicBezTo>
                <a:lnTo>
                  <a:pt x="61913" y="838200"/>
                </a:lnTo>
                <a:cubicBezTo>
                  <a:pt x="63500" y="833437"/>
                  <a:pt x="65457" y="828782"/>
                  <a:pt x="66675" y="823912"/>
                </a:cubicBezTo>
                <a:lnTo>
                  <a:pt x="71438" y="804862"/>
                </a:lnTo>
                <a:cubicBezTo>
                  <a:pt x="57814" y="763995"/>
                  <a:pt x="78671" y="829035"/>
                  <a:pt x="61913" y="762000"/>
                </a:cubicBezTo>
                <a:cubicBezTo>
                  <a:pt x="59478" y="752260"/>
                  <a:pt x="55563" y="742950"/>
                  <a:pt x="52388" y="733425"/>
                </a:cubicBezTo>
                <a:cubicBezTo>
                  <a:pt x="50800" y="728662"/>
                  <a:pt x="50410" y="723314"/>
                  <a:pt x="47625" y="719137"/>
                </a:cubicBezTo>
                <a:lnTo>
                  <a:pt x="38100" y="704850"/>
                </a:lnTo>
                <a:cubicBezTo>
                  <a:pt x="36513" y="695325"/>
                  <a:pt x="36391" y="685436"/>
                  <a:pt x="33338" y="676275"/>
                </a:cubicBezTo>
                <a:cubicBezTo>
                  <a:pt x="31528" y="670845"/>
                  <a:pt x="24936" y="667600"/>
                  <a:pt x="23813" y="661987"/>
                </a:cubicBezTo>
                <a:cubicBezTo>
                  <a:pt x="20064" y="643242"/>
                  <a:pt x="21051" y="623848"/>
                  <a:pt x="19050" y="604837"/>
                </a:cubicBezTo>
                <a:cubicBezTo>
                  <a:pt x="17875" y="593674"/>
                  <a:pt x="15875" y="582612"/>
                  <a:pt x="14288" y="571500"/>
                </a:cubicBezTo>
                <a:cubicBezTo>
                  <a:pt x="15875" y="544512"/>
                  <a:pt x="16708" y="517470"/>
                  <a:pt x="19050" y="490537"/>
                </a:cubicBezTo>
                <a:cubicBezTo>
                  <a:pt x="19887" y="480917"/>
                  <a:pt x="23813" y="471618"/>
                  <a:pt x="23813" y="461962"/>
                </a:cubicBezTo>
                <a:cubicBezTo>
                  <a:pt x="23813" y="420656"/>
                  <a:pt x="20638" y="379412"/>
                  <a:pt x="19050" y="338137"/>
                </a:cubicBezTo>
                <a:cubicBezTo>
                  <a:pt x="20638" y="301625"/>
                  <a:pt x="18457" y="264752"/>
                  <a:pt x="23813" y="228600"/>
                </a:cubicBezTo>
                <a:cubicBezTo>
                  <a:pt x="24976" y="220748"/>
                  <a:pt x="34162" y="216442"/>
                  <a:pt x="38100" y="209550"/>
                </a:cubicBezTo>
                <a:cubicBezTo>
                  <a:pt x="41138" y="204233"/>
                  <a:pt x="46593" y="180341"/>
                  <a:pt x="47625" y="176212"/>
                </a:cubicBezTo>
                <a:cubicBezTo>
                  <a:pt x="46038" y="152400"/>
                  <a:pt x="45498" y="128494"/>
                  <a:pt x="42863" y="104775"/>
                </a:cubicBezTo>
                <a:cubicBezTo>
                  <a:pt x="42309" y="99785"/>
                  <a:pt x="38626" y="95480"/>
                  <a:pt x="38100" y="90487"/>
                </a:cubicBezTo>
                <a:cubicBezTo>
                  <a:pt x="33041" y="42426"/>
                  <a:pt x="33338" y="33582"/>
                  <a:pt x="3333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197" name="Freeform 8196"/>
          <p:cNvSpPr/>
          <p:nvPr/>
        </p:nvSpPr>
        <p:spPr>
          <a:xfrm>
            <a:off x="4429125" y="4581525"/>
            <a:ext cx="76200" cy="395288"/>
          </a:xfrm>
          <a:custGeom>
            <a:avLst/>
            <a:gdLst>
              <a:gd name="connsiteX0" fmla="*/ 14288 w 76200"/>
              <a:gd name="connsiteY0" fmla="*/ 395288 h 395288"/>
              <a:gd name="connsiteX1" fmla="*/ 4763 w 76200"/>
              <a:gd name="connsiteY1" fmla="*/ 328613 h 395288"/>
              <a:gd name="connsiteX2" fmla="*/ 0 w 76200"/>
              <a:gd name="connsiteY2" fmla="*/ 314325 h 395288"/>
              <a:gd name="connsiteX3" fmla="*/ 9525 w 76200"/>
              <a:gd name="connsiteY3" fmla="*/ 223838 h 395288"/>
              <a:gd name="connsiteX4" fmla="*/ 14288 w 76200"/>
              <a:gd name="connsiteY4" fmla="*/ 204788 h 395288"/>
              <a:gd name="connsiteX5" fmla="*/ 28575 w 76200"/>
              <a:gd name="connsiteY5" fmla="*/ 195263 h 395288"/>
              <a:gd name="connsiteX6" fmla="*/ 52388 w 76200"/>
              <a:gd name="connsiteY6" fmla="*/ 166688 h 395288"/>
              <a:gd name="connsiteX7" fmla="*/ 66675 w 76200"/>
              <a:gd name="connsiteY7" fmla="*/ 157163 h 395288"/>
              <a:gd name="connsiteX8" fmla="*/ 76200 w 76200"/>
              <a:gd name="connsiteY8" fmla="*/ 123825 h 395288"/>
              <a:gd name="connsiteX9" fmla="*/ 71438 w 76200"/>
              <a:gd name="connsiteY9" fmla="*/ 85725 h 395288"/>
              <a:gd name="connsiteX10" fmla="*/ 57150 w 76200"/>
              <a:gd name="connsiteY10" fmla="*/ 57150 h 395288"/>
              <a:gd name="connsiteX11" fmla="*/ 57150 w 76200"/>
              <a:gd name="connsiteY11" fmla="*/ 0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" h="395288">
                <a:moveTo>
                  <a:pt x="14288" y="395288"/>
                </a:moveTo>
                <a:cubicBezTo>
                  <a:pt x="11325" y="368627"/>
                  <a:pt x="10827" y="352869"/>
                  <a:pt x="4763" y="328613"/>
                </a:cubicBezTo>
                <a:cubicBezTo>
                  <a:pt x="3545" y="323743"/>
                  <a:pt x="1588" y="319088"/>
                  <a:pt x="0" y="314325"/>
                </a:cubicBezTo>
                <a:cubicBezTo>
                  <a:pt x="7673" y="191574"/>
                  <a:pt x="-3797" y="270463"/>
                  <a:pt x="9525" y="223838"/>
                </a:cubicBezTo>
                <a:cubicBezTo>
                  <a:pt x="11323" y="217544"/>
                  <a:pt x="10657" y="210234"/>
                  <a:pt x="14288" y="204788"/>
                </a:cubicBezTo>
                <a:cubicBezTo>
                  <a:pt x="17463" y="200026"/>
                  <a:pt x="24178" y="198927"/>
                  <a:pt x="28575" y="195263"/>
                </a:cubicBezTo>
                <a:cubicBezTo>
                  <a:pt x="75391" y="156249"/>
                  <a:pt x="14924" y="204152"/>
                  <a:pt x="52388" y="166688"/>
                </a:cubicBezTo>
                <a:cubicBezTo>
                  <a:pt x="56435" y="162641"/>
                  <a:pt x="61913" y="160338"/>
                  <a:pt x="66675" y="157163"/>
                </a:cubicBezTo>
                <a:cubicBezTo>
                  <a:pt x="68922" y="150423"/>
                  <a:pt x="76200" y="129808"/>
                  <a:pt x="76200" y="123825"/>
                </a:cubicBezTo>
                <a:cubicBezTo>
                  <a:pt x="76200" y="111026"/>
                  <a:pt x="74806" y="98073"/>
                  <a:pt x="71438" y="85725"/>
                </a:cubicBezTo>
                <a:cubicBezTo>
                  <a:pt x="64709" y="61053"/>
                  <a:pt x="58828" y="82313"/>
                  <a:pt x="57150" y="57150"/>
                </a:cubicBezTo>
                <a:cubicBezTo>
                  <a:pt x="55883" y="38142"/>
                  <a:pt x="57150" y="19050"/>
                  <a:pt x="571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198" name="Freeform 8197"/>
          <p:cNvSpPr/>
          <p:nvPr/>
        </p:nvSpPr>
        <p:spPr>
          <a:xfrm>
            <a:off x="4429125" y="3833813"/>
            <a:ext cx="71438" cy="490537"/>
          </a:xfrm>
          <a:custGeom>
            <a:avLst/>
            <a:gdLst>
              <a:gd name="connsiteX0" fmla="*/ 38100 w 71438"/>
              <a:gd name="connsiteY0" fmla="*/ 490537 h 490537"/>
              <a:gd name="connsiteX1" fmla="*/ 23813 w 71438"/>
              <a:gd name="connsiteY1" fmla="*/ 457200 h 490537"/>
              <a:gd name="connsiteX2" fmla="*/ 19050 w 71438"/>
              <a:gd name="connsiteY2" fmla="*/ 433387 h 490537"/>
              <a:gd name="connsiteX3" fmla="*/ 14288 w 71438"/>
              <a:gd name="connsiteY3" fmla="*/ 419100 h 490537"/>
              <a:gd name="connsiteX4" fmla="*/ 9525 w 71438"/>
              <a:gd name="connsiteY4" fmla="*/ 381000 h 490537"/>
              <a:gd name="connsiteX5" fmla="*/ 4763 w 71438"/>
              <a:gd name="connsiteY5" fmla="*/ 361950 h 490537"/>
              <a:gd name="connsiteX6" fmla="*/ 0 w 71438"/>
              <a:gd name="connsiteY6" fmla="*/ 328612 h 490537"/>
              <a:gd name="connsiteX7" fmla="*/ 4763 w 71438"/>
              <a:gd name="connsiteY7" fmla="*/ 228600 h 490537"/>
              <a:gd name="connsiteX8" fmla="*/ 19050 w 71438"/>
              <a:gd name="connsiteY8" fmla="*/ 200025 h 490537"/>
              <a:gd name="connsiteX9" fmla="*/ 23813 w 71438"/>
              <a:gd name="connsiteY9" fmla="*/ 185737 h 490537"/>
              <a:gd name="connsiteX10" fmla="*/ 42863 w 71438"/>
              <a:gd name="connsiteY10" fmla="*/ 133350 h 490537"/>
              <a:gd name="connsiteX11" fmla="*/ 47625 w 71438"/>
              <a:gd name="connsiteY11" fmla="*/ 119062 h 490537"/>
              <a:gd name="connsiteX12" fmla="*/ 52388 w 71438"/>
              <a:gd name="connsiteY12" fmla="*/ 104775 h 490537"/>
              <a:gd name="connsiteX13" fmla="*/ 61913 w 71438"/>
              <a:gd name="connsiteY13" fmla="*/ 19050 h 490537"/>
              <a:gd name="connsiteX14" fmla="*/ 71438 w 71438"/>
              <a:gd name="connsiteY14" fmla="*/ 0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38" h="490537">
                <a:moveTo>
                  <a:pt x="38100" y="490537"/>
                </a:moveTo>
                <a:cubicBezTo>
                  <a:pt x="33338" y="479425"/>
                  <a:pt x="27636" y="468669"/>
                  <a:pt x="23813" y="457200"/>
                </a:cubicBezTo>
                <a:cubicBezTo>
                  <a:pt x="21253" y="449521"/>
                  <a:pt x="21013" y="441240"/>
                  <a:pt x="19050" y="433387"/>
                </a:cubicBezTo>
                <a:cubicBezTo>
                  <a:pt x="17832" y="428517"/>
                  <a:pt x="15875" y="423862"/>
                  <a:pt x="14288" y="419100"/>
                </a:cubicBezTo>
                <a:cubicBezTo>
                  <a:pt x="12700" y="406400"/>
                  <a:pt x="11629" y="393625"/>
                  <a:pt x="9525" y="381000"/>
                </a:cubicBezTo>
                <a:cubicBezTo>
                  <a:pt x="8449" y="374544"/>
                  <a:pt x="5934" y="368390"/>
                  <a:pt x="4763" y="361950"/>
                </a:cubicBezTo>
                <a:cubicBezTo>
                  <a:pt x="2755" y="350906"/>
                  <a:pt x="1588" y="339725"/>
                  <a:pt x="0" y="328612"/>
                </a:cubicBezTo>
                <a:cubicBezTo>
                  <a:pt x="1588" y="295275"/>
                  <a:pt x="1991" y="261860"/>
                  <a:pt x="4763" y="228600"/>
                </a:cubicBezTo>
                <a:cubicBezTo>
                  <a:pt x="5960" y="214232"/>
                  <a:pt x="12868" y="212389"/>
                  <a:pt x="19050" y="200025"/>
                </a:cubicBezTo>
                <a:cubicBezTo>
                  <a:pt x="21295" y="195535"/>
                  <a:pt x="22050" y="190438"/>
                  <a:pt x="23813" y="185737"/>
                </a:cubicBezTo>
                <a:cubicBezTo>
                  <a:pt x="43683" y="132752"/>
                  <a:pt x="22864" y="193350"/>
                  <a:pt x="42863" y="133350"/>
                </a:cubicBezTo>
                <a:lnTo>
                  <a:pt x="47625" y="119062"/>
                </a:lnTo>
                <a:lnTo>
                  <a:pt x="52388" y="104775"/>
                </a:lnTo>
                <a:cubicBezTo>
                  <a:pt x="55563" y="76200"/>
                  <a:pt x="52822" y="46326"/>
                  <a:pt x="61913" y="19050"/>
                </a:cubicBezTo>
                <a:cubicBezTo>
                  <a:pt x="67385" y="2632"/>
                  <a:pt x="63125" y="8311"/>
                  <a:pt x="7143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199" name="Freeform 8198"/>
          <p:cNvSpPr/>
          <p:nvPr/>
        </p:nvSpPr>
        <p:spPr>
          <a:xfrm>
            <a:off x="4471418" y="3133725"/>
            <a:ext cx="67245" cy="428625"/>
          </a:xfrm>
          <a:custGeom>
            <a:avLst/>
            <a:gdLst>
              <a:gd name="connsiteX0" fmla="*/ 14857 w 67245"/>
              <a:gd name="connsiteY0" fmla="*/ 428625 h 428625"/>
              <a:gd name="connsiteX1" fmla="*/ 570 w 67245"/>
              <a:gd name="connsiteY1" fmla="*/ 381000 h 428625"/>
              <a:gd name="connsiteX2" fmla="*/ 5332 w 67245"/>
              <a:gd name="connsiteY2" fmla="*/ 276225 h 428625"/>
              <a:gd name="connsiteX3" fmla="*/ 19620 w 67245"/>
              <a:gd name="connsiteY3" fmla="*/ 209550 h 428625"/>
              <a:gd name="connsiteX4" fmla="*/ 29145 w 67245"/>
              <a:gd name="connsiteY4" fmla="*/ 180975 h 428625"/>
              <a:gd name="connsiteX5" fmla="*/ 38670 w 67245"/>
              <a:gd name="connsiteY5" fmla="*/ 166688 h 428625"/>
              <a:gd name="connsiteX6" fmla="*/ 43432 w 67245"/>
              <a:gd name="connsiteY6" fmla="*/ 142875 h 428625"/>
              <a:gd name="connsiteX7" fmla="*/ 52957 w 67245"/>
              <a:gd name="connsiteY7" fmla="*/ 114300 h 428625"/>
              <a:gd name="connsiteX8" fmla="*/ 57720 w 67245"/>
              <a:gd name="connsiteY8" fmla="*/ 80963 h 428625"/>
              <a:gd name="connsiteX9" fmla="*/ 62482 w 67245"/>
              <a:gd name="connsiteY9" fmla="*/ 61913 h 428625"/>
              <a:gd name="connsiteX10" fmla="*/ 67245 w 67245"/>
              <a:gd name="connsiteY10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245" h="428625">
                <a:moveTo>
                  <a:pt x="14857" y="428625"/>
                </a:moveTo>
                <a:cubicBezTo>
                  <a:pt x="10095" y="412750"/>
                  <a:pt x="1604" y="397542"/>
                  <a:pt x="570" y="381000"/>
                </a:cubicBezTo>
                <a:cubicBezTo>
                  <a:pt x="-1611" y="346107"/>
                  <a:pt x="3006" y="311109"/>
                  <a:pt x="5332" y="276225"/>
                </a:cubicBezTo>
                <a:cubicBezTo>
                  <a:pt x="7835" y="238677"/>
                  <a:pt x="8797" y="242019"/>
                  <a:pt x="19620" y="209550"/>
                </a:cubicBezTo>
                <a:cubicBezTo>
                  <a:pt x="19621" y="209546"/>
                  <a:pt x="29143" y="180978"/>
                  <a:pt x="29145" y="180975"/>
                </a:cubicBezTo>
                <a:lnTo>
                  <a:pt x="38670" y="166688"/>
                </a:lnTo>
                <a:cubicBezTo>
                  <a:pt x="40257" y="158750"/>
                  <a:pt x="41302" y="150685"/>
                  <a:pt x="43432" y="142875"/>
                </a:cubicBezTo>
                <a:cubicBezTo>
                  <a:pt x="46074" y="133189"/>
                  <a:pt x="52957" y="114300"/>
                  <a:pt x="52957" y="114300"/>
                </a:cubicBezTo>
                <a:cubicBezTo>
                  <a:pt x="54545" y="103188"/>
                  <a:pt x="55712" y="92007"/>
                  <a:pt x="57720" y="80963"/>
                </a:cubicBezTo>
                <a:cubicBezTo>
                  <a:pt x="58891" y="74523"/>
                  <a:pt x="61717" y="68414"/>
                  <a:pt x="62482" y="61913"/>
                </a:cubicBezTo>
                <a:cubicBezTo>
                  <a:pt x="64900" y="41356"/>
                  <a:pt x="67245" y="0"/>
                  <a:pt x="6724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200" name="Freeform 8199"/>
          <p:cNvSpPr/>
          <p:nvPr/>
        </p:nvSpPr>
        <p:spPr>
          <a:xfrm>
            <a:off x="4738688" y="1266825"/>
            <a:ext cx="152791" cy="1476375"/>
          </a:xfrm>
          <a:custGeom>
            <a:avLst/>
            <a:gdLst>
              <a:gd name="connsiteX0" fmla="*/ 0 w 152791"/>
              <a:gd name="connsiteY0" fmla="*/ 1476375 h 1476375"/>
              <a:gd name="connsiteX1" fmla="*/ 4762 w 152791"/>
              <a:gd name="connsiteY1" fmla="*/ 695325 h 1476375"/>
              <a:gd name="connsiteX2" fmla="*/ 9525 w 152791"/>
              <a:gd name="connsiteY2" fmla="*/ 681038 h 1476375"/>
              <a:gd name="connsiteX3" fmla="*/ 14287 w 152791"/>
              <a:gd name="connsiteY3" fmla="*/ 652463 h 1476375"/>
              <a:gd name="connsiteX4" fmla="*/ 28575 w 152791"/>
              <a:gd name="connsiteY4" fmla="*/ 619125 h 1476375"/>
              <a:gd name="connsiteX5" fmla="*/ 33337 w 152791"/>
              <a:gd name="connsiteY5" fmla="*/ 604838 h 1476375"/>
              <a:gd name="connsiteX6" fmla="*/ 42862 w 152791"/>
              <a:gd name="connsiteY6" fmla="*/ 590550 h 1476375"/>
              <a:gd name="connsiteX7" fmla="*/ 61912 w 152791"/>
              <a:gd name="connsiteY7" fmla="*/ 552450 h 1476375"/>
              <a:gd name="connsiteX8" fmla="*/ 85725 w 152791"/>
              <a:gd name="connsiteY8" fmla="*/ 519113 h 1476375"/>
              <a:gd name="connsiteX9" fmla="*/ 104775 w 152791"/>
              <a:gd name="connsiteY9" fmla="*/ 490538 h 1476375"/>
              <a:gd name="connsiteX10" fmla="*/ 123825 w 152791"/>
              <a:gd name="connsiteY10" fmla="*/ 461963 h 1476375"/>
              <a:gd name="connsiteX11" fmla="*/ 138112 w 152791"/>
              <a:gd name="connsiteY11" fmla="*/ 409575 h 1476375"/>
              <a:gd name="connsiteX12" fmla="*/ 152400 w 152791"/>
              <a:gd name="connsiteY12" fmla="*/ 390525 h 1476375"/>
              <a:gd name="connsiteX13" fmla="*/ 142875 w 152791"/>
              <a:gd name="connsiteY13" fmla="*/ 200025 h 1476375"/>
              <a:gd name="connsiteX14" fmla="*/ 138112 w 152791"/>
              <a:gd name="connsiteY14" fmla="*/ 185738 h 1476375"/>
              <a:gd name="connsiteX15" fmla="*/ 133350 w 152791"/>
              <a:gd name="connsiteY15" fmla="*/ 166688 h 1476375"/>
              <a:gd name="connsiteX16" fmla="*/ 123825 w 152791"/>
              <a:gd name="connsiteY16" fmla="*/ 152400 h 1476375"/>
              <a:gd name="connsiteX17" fmla="*/ 109537 w 152791"/>
              <a:gd name="connsiteY17" fmla="*/ 123825 h 1476375"/>
              <a:gd name="connsiteX18" fmla="*/ 95250 w 152791"/>
              <a:gd name="connsiteY18" fmla="*/ 90488 h 1476375"/>
              <a:gd name="connsiteX19" fmla="*/ 76200 w 152791"/>
              <a:gd name="connsiteY19" fmla="*/ 47625 h 1476375"/>
              <a:gd name="connsiteX20" fmla="*/ 61912 w 152791"/>
              <a:gd name="connsiteY20" fmla="*/ 14288 h 1476375"/>
              <a:gd name="connsiteX21" fmla="*/ 47625 w 152791"/>
              <a:gd name="connsiteY21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2791" h="1476375">
                <a:moveTo>
                  <a:pt x="0" y="1476375"/>
                </a:moveTo>
                <a:cubicBezTo>
                  <a:pt x="1587" y="1216025"/>
                  <a:pt x="1644" y="955661"/>
                  <a:pt x="4762" y="695325"/>
                </a:cubicBezTo>
                <a:cubicBezTo>
                  <a:pt x="4822" y="690305"/>
                  <a:pt x="8436" y="685938"/>
                  <a:pt x="9525" y="681038"/>
                </a:cubicBezTo>
                <a:cubicBezTo>
                  <a:pt x="11620" y="671612"/>
                  <a:pt x="12192" y="661889"/>
                  <a:pt x="14287" y="652463"/>
                </a:cubicBezTo>
                <a:cubicBezTo>
                  <a:pt x="17723" y="637000"/>
                  <a:pt x="21856" y="634802"/>
                  <a:pt x="28575" y="619125"/>
                </a:cubicBezTo>
                <a:cubicBezTo>
                  <a:pt x="30552" y="614511"/>
                  <a:pt x="31092" y="609328"/>
                  <a:pt x="33337" y="604838"/>
                </a:cubicBezTo>
                <a:cubicBezTo>
                  <a:pt x="35897" y="599718"/>
                  <a:pt x="40302" y="595670"/>
                  <a:pt x="42862" y="590550"/>
                </a:cubicBezTo>
                <a:cubicBezTo>
                  <a:pt x="68251" y="539774"/>
                  <a:pt x="12408" y="631659"/>
                  <a:pt x="61912" y="552450"/>
                </a:cubicBezTo>
                <a:cubicBezTo>
                  <a:pt x="74810" y="531812"/>
                  <a:pt x="69431" y="542390"/>
                  <a:pt x="85725" y="519113"/>
                </a:cubicBezTo>
                <a:cubicBezTo>
                  <a:pt x="92290" y="509735"/>
                  <a:pt x="104775" y="490538"/>
                  <a:pt x="104775" y="490538"/>
                </a:cubicBezTo>
                <a:cubicBezTo>
                  <a:pt x="120527" y="443275"/>
                  <a:pt x="94100" y="515467"/>
                  <a:pt x="123825" y="461963"/>
                </a:cubicBezTo>
                <a:cubicBezTo>
                  <a:pt x="154708" y="406376"/>
                  <a:pt x="116226" y="458820"/>
                  <a:pt x="138112" y="409575"/>
                </a:cubicBezTo>
                <a:cubicBezTo>
                  <a:pt x="141336" y="402322"/>
                  <a:pt x="147637" y="396875"/>
                  <a:pt x="152400" y="390525"/>
                </a:cubicBezTo>
                <a:cubicBezTo>
                  <a:pt x="150878" y="337247"/>
                  <a:pt x="158031" y="260650"/>
                  <a:pt x="142875" y="200025"/>
                </a:cubicBezTo>
                <a:cubicBezTo>
                  <a:pt x="141657" y="195155"/>
                  <a:pt x="139491" y="190565"/>
                  <a:pt x="138112" y="185738"/>
                </a:cubicBezTo>
                <a:cubicBezTo>
                  <a:pt x="136314" y="179444"/>
                  <a:pt x="135928" y="172704"/>
                  <a:pt x="133350" y="166688"/>
                </a:cubicBezTo>
                <a:cubicBezTo>
                  <a:pt x="131095" y="161427"/>
                  <a:pt x="126385" y="157520"/>
                  <a:pt x="123825" y="152400"/>
                </a:cubicBezTo>
                <a:cubicBezTo>
                  <a:pt x="104106" y="112964"/>
                  <a:pt x="136835" y="164774"/>
                  <a:pt x="109537" y="123825"/>
                </a:cubicBezTo>
                <a:cubicBezTo>
                  <a:pt x="96941" y="73435"/>
                  <a:pt x="114043" y="132771"/>
                  <a:pt x="95250" y="90488"/>
                </a:cubicBezTo>
                <a:cubicBezTo>
                  <a:pt x="72578" y="39477"/>
                  <a:pt x="97757" y="79962"/>
                  <a:pt x="76200" y="47625"/>
                </a:cubicBezTo>
                <a:cubicBezTo>
                  <a:pt x="71660" y="29469"/>
                  <a:pt x="73658" y="28384"/>
                  <a:pt x="61912" y="14288"/>
                </a:cubicBezTo>
                <a:cubicBezTo>
                  <a:pt x="57600" y="9114"/>
                  <a:pt x="47625" y="0"/>
                  <a:pt x="476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3" name="Freeform 72"/>
          <p:cNvSpPr/>
          <p:nvPr/>
        </p:nvSpPr>
        <p:spPr>
          <a:xfrm>
            <a:off x="4039366" y="5238725"/>
            <a:ext cx="58184" cy="1057275"/>
          </a:xfrm>
          <a:custGeom>
            <a:avLst/>
            <a:gdLst>
              <a:gd name="connsiteX0" fmla="*/ 33613 w 58184"/>
              <a:gd name="connsiteY0" fmla="*/ 0 h 1057275"/>
              <a:gd name="connsiteX1" fmla="*/ 19325 w 58184"/>
              <a:gd name="connsiteY1" fmla="*/ 42863 h 1057275"/>
              <a:gd name="connsiteX2" fmla="*/ 9800 w 58184"/>
              <a:gd name="connsiteY2" fmla="*/ 71438 h 1057275"/>
              <a:gd name="connsiteX3" fmla="*/ 5038 w 58184"/>
              <a:gd name="connsiteY3" fmla="*/ 85725 h 1057275"/>
              <a:gd name="connsiteX4" fmla="*/ 19325 w 58184"/>
              <a:gd name="connsiteY4" fmla="*/ 133350 h 1057275"/>
              <a:gd name="connsiteX5" fmla="*/ 38375 w 58184"/>
              <a:gd name="connsiteY5" fmla="*/ 161925 h 1057275"/>
              <a:gd name="connsiteX6" fmla="*/ 47900 w 58184"/>
              <a:gd name="connsiteY6" fmla="*/ 190500 h 1057275"/>
              <a:gd name="connsiteX7" fmla="*/ 52663 w 58184"/>
              <a:gd name="connsiteY7" fmla="*/ 204788 h 1057275"/>
              <a:gd name="connsiteX8" fmla="*/ 43138 w 58184"/>
              <a:gd name="connsiteY8" fmla="*/ 352425 h 1057275"/>
              <a:gd name="connsiteX9" fmla="*/ 33613 w 58184"/>
              <a:gd name="connsiteY9" fmla="*/ 381000 h 1057275"/>
              <a:gd name="connsiteX10" fmla="*/ 28850 w 58184"/>
              <a:gd name="connsiteY10" fmla="*/ 414338 h 1057275"/>
              <a:gd name="connsiteX11" fmla="*/ 14563 w 58184"/>
              <a:gd name="connsiteY11" fmla="*/ 481013 h 1057275"/>
              <a:gd name="connsiteX12" fmla="*/ 9800 w 58184"/>
              <a:gd name="connsiteY12" fmla="*/ 523875 h 1057275"/>
              <a:gd name="connsiteX13" fmla="*/ 275 w 58184"/>
              <a:gd name="connsiteY13" fmla="*/ 576263 h 1057275"/>
              <a:gd name="connsiteX14" fmla="*/ 5038 w 58184"/>
              <a:gd name="connsiteY14" fmla="*/ 676275 h 1057275"/>
              <a:gd name="connsiteX15" fmla="*/ 14563 w 58184"/>
              <a:gd name="connsiteY15" fmla="*/ 700088 h 1057275"/>
              <a:gd name="connsiteX16" fmla="*/ 19325 w 58184"/>
              <a:gd name="connsiteY16" fmla="*/ 762000 h 1057275"/>
              <a:gd name="connsiteX17" fmla="*/ 28850 w 58184"/>
              <a:gd name="connsiteY17" fmla="*/ 795338 h 1057275"/>
              <a:gd name="connsiteX18" fmla="*/ 24088 w 58184"/>
              <a:gd name="connsiteY18" fmla="*/ 876300 h 1057275"/>
              <a:gd name="connsiteX19" fmla="*/ 19325 w 58184"/>
              <a:gd name="connsiteY19" fmla="*/ 890588 h 1057275"/>
              <a:gd name="connsiteX20" fmla="*/ 9800 w 58184"/>
              <a:gd name="connsiteY20" fmla="*/ 928688 h 1057275"/>
              <a:gd name="connsiteX21" fmla="*/ 275 w 58184"/>
              <a:gd name="connsiteY21" fmla="*/ 957263 h 1057275"/>
              <a:gd name="connsiteX22" fmla="*/ 5038 w 58184"/>
              <a:gd name="connsiteY22" fmla="*/ 1023938 h 1057275"/>
              <a:gd name="connsiteX23" fmla="*/ 9800 w 58184"/>
              <a:gd name="connsiteY2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184" h="1057275">
                <a:moveTo>
                  <a:pt x="33613" y="0"/>
                </a:moveTo>
                <a:cubicBezTo>
                  <a:pt x="22887" y="64348"/>
                  <a:pt x="37183" y="2682"/>
                  <a:pt x="19325" y="42863"/>
                </a:cubicBezTo>
                <a:cubicBezTo>
                  <a:pt x="15247" y="52038"/>
                  <a:pt x="12975" y="61913"/>
                  <a:pt x="9800" y="71438"/>
                </a:cubicBezTo>
                <a:lnTo>
                  <a:pt x="5038" y="85725"/>
                </a:lnTo>
                <a:cubicBezTo>
                  <a:pt x="7700" y="96375"/>
                  <a:pt x="14686" y="126391"/>
                  <a:pt x="19325" y="133350"/>
                </a:cubicBezTo>
                <a:cubicBezTo>
                  <a:pt x="25675" y="142875"/>
                  <a:pt x="34755" y="151065"/>
                  <a:pt x="38375" y="161925"/>
                </a:cubicBezTo>
                <a:lnTo>
                  <a:pt x="47900" y="190500"/>
                </a:lnTo>
                <a:lnTo>
                  <a:pt x="52663" y="204788"/>
                </a:lnTo>
                <a:cubicBezTo>
                  <a:pt x="58364" y="261805"/>
                  <a:pt x="64771" y="287525"/>
                  <a:pt x="43138" y="352425"/>
                </a:cubicBezTo>
                <a:lnTo>
                  <a:pt x="33613" y="381000"/>
                </a:lnTo>
                <a:cubicBezTo>
                  <a:pt x="32025" y="392113"/>
                  <a:pt x="30801" y="403283"/>
                  <a:pt x="28850" y="414338"/>
                </a:cubicBezTo>
                <a:cubicBezTo>
                  <a:pt x="22365" y="451084"/>
                  <a:pt x="21503" y="453250"/>
                  <a:pt x="14563" y="481013"/>
                </a:cubicBezTo>
                <a:cubicBezTo>
                  <a:pt x="12975" y="495300"/>
                  <a:pt x="11933" y="509659"/>
                  <a:pt x="9800" y="523875"/>
                </a:cubicBezTo>
                <a:cubicBezTo>
                  <a:pt x="7167" y="541428"/>
                  <a:pt x="829" y="558523"/>
                  <a:pt x="275" y="576263"/>
                </a:cubicBezTo>
                <a:cubicBezTo>
                  <a:pt x="-767" y="609622"/>
                  <a:pt x="1212" y="643120"/>
                  <a:pt x="5038" y="676275"/>
                </a:cubicBezTo>
                <a:cubicBezTo>
                  <a:pt x="6018" y="684768"/>
                  <a:pt x="11388" y="692150"/>
                  <a:pt x="14563" y="700088"/>
                </a:cubicBezTo>
                <a:cubicBezTo>
                  <a:pt x="16150" y="720725"/>
                  <a:pt x="16907" y="741443"/>
                  <a:pt x="19325" y="762000"/>
                </a:cubicBezTo>
                <a:cubicBezTo>
                  <a:pt x="20412" y="771236"/>
                  <a:pt x="25772" y="786103"/>
                  <a:pt x="28850" y="795338"/>
                </a:cubicBezTo>
                <a:cubicBezTo>
                  <a:pt x="27263" y="822325"/>
                  <a:pt x="26778" y="849400"/>
                  <a:pt x="24088" y="876300"/>
                </a:cubicBezTo>
                <a:cubicBezTo>
                  <a:pt x="23588" y="881295"/>
                  <a:pt x="20646" y="885745"/>
                  <a:pt x="19325" y="890588"/>
                </a:cubicBezTo>
                <a:cubicBezTo>
                  <a:pt x="15880" y="903218"/>
                  <a:pt x="13940" y="916269"/>
                  <a:pt x="9800" y="928688"/>
                </a:cubicBezTo>
                <a:lnTo>
                  <a:pt x="275" y="957263"/>
                </a:lnTo>
                <a:cubicBezTo>
                  <a:pt x="1863" y="979488"/>
                  <a:pt x="2577" y="1001793"/>
                  <a:pt x="5038" y="1023938"/>
                </a:cubicBezTo>
                <a:cubicBezTo>
                  <a:pt x="10955" y="1077190"/>
                  <a:pt x="9800" y="1014919"/>
                  <a:pt x="9800" y="105727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4" name="Freeform 73"/>
          <p:cNvSpPr/>
          <p:nvPr/>
        </p:nvSpPr>
        <p:spPr>
          <a:xfrm>
            <a:off x="4487316" y="5233963"/>
            <a:ext cx="71438" cy="995362"/>
          </a:xfrm>
          <a:custGeom>
            <a:avLst/>
            <a:gdLst>
              <a:gd name="connsiteX0" fmla="*/ 0 w 71438"/>
              <a:gd name="connsiteY0" fmla="*/ 995362 h 995362"/>
              <a:gd name="connsiteX1" fmla="*/ 9525 w 71438"/>
              <a:gd name="connsiteY1" fmla="*/ 971550 h 995362"/>
              <a:gd name="connsiteX2" fmla="*/ 19050 w 71438"/>
              <a:gd name="connsiteY2" fmla="*/ 952500 h 995362"/>
              <a:gd name="connsiteX3" fmla="*/ 23813 w 71438"/>
              <a:gd name="connsiteY3" fmla="*/ 933450 h 995362"/>
              <a:gd name="connsiteX4" fmla="*/ 28575 w 71438"/>
              <a:gd name="connsiteY4" fmla="*/ 919162 h 995362"/>
              <a:gd name="connsiteX5" fmla="*/ 38100 w 71438"/>
              <a:gd name="connsiteY5" fmla="*/ 881062 h 995362"/>
              <a:gd name="connsiteX6" fmla="*/ 52388 w 71438"/>
              <a:gd name="connsiteY6" fmla="*/ 866775 h 995362"/>
              <a:gd name="connsiteX7" fmla="*/ 61913 w 71438"/>
              <a:gd name="connsiteY7" fmla="*/ 838200 h 995362"/>
              <a:gd name="connsiteX8" fmla="*/ 66675 w 71438"/>
              <a:gd name="connsiteY8" fmla="*/ 823912 h 995362"/>
              <a:gd name="connsiteX9" fmla="*/ 71438 w 71438"/>
              <a:gd name="connsiteY9" fmla="*/ 804862 h 995362"/>
              <a:gd name="connsiteX10" fmla="*/ 61913 w 71438"/>
              <a:gd name="connsiteY10" fmla="*/ 762000 h 995362"/>
              <a:gd name="connsiteX11" fmla="*/ 52388 w 71438"/>
              <a:gd name="connsiteY11" fmla="*/ 733425 h 995362"/>
              <a:gd name="connsiteX12" fmla="*/ 47625 w 71438"/>
              <a:gd name="connsiteY12" fmla="*/ 719137 h 995362"/>
              <a:gd name="connsiteX13" fmla="*/ 38100 w 71438"/>
              <a:gd name="connsiteY13" fmla="*/ 704850 h 995362"/>
              <a:gd name="connsiteX14" fmla="*/ 33338 w 71438"/>
              <a:gd name="connsiteY14" fmla="*/ 676275 h 995362"/>
              <a:gd name="connsiteX15" fmla="*/ 23813 w 71438"/>
              <a:gd name="connsiteY15" fmla="*/ 661987 h 995362"/>
              <a:gd name="connsiteX16" fmla="*/ 19050 w 71438"/>
              <a:gd name="connsiteY16" fmla="*/ 604837 h 995362"/>
              <a:gd name="connsiteX17" fmla="*/ 14288 w 71438"/>
              <a:gd name="connsiteY17" fmla="*/ 571500 h 995362"/>
              <a:gd name="connsiteX18" fmla="*/ 19050 w 71438"/>
              <a:gd name="connsiteY18" fmla="*/ 490537 h 995362"/>
              <a:gd name="connsiteX19" fmla="*/ 23813 w 71438"/>
              <a:gd name="connsiteY19" fmla="*/ 461962 h 995362"/>
              <a:gd name="connsiteX20" fmla="*/ 19050 w 71438"/>
              <a:gd name="connsiteY20" fmla="*/ 338137 h 995362"/>
              <a:gd name="connsiteX21" fmla="*/ 23813 w 71438"/>
              <a:gd name="connsiteY21" fmla="*/ 228600 h 995362"/>
              <a:gd name="connsiteX22" fmla="*/ 38100 w 71438"/>
              <a:gd name="connsiteY22" fmla="*/ 209550 h 995362"/>
              <a:gd name="connsiteX23" fmla="*/ 47625 w 71438"/>
              <a:gd name="connsiteY23" fmla="*/ 176212 h 995362"/>
              <a:gd name="connsiteX24" fmla="*/ 42863 w 71438"/>
              <a:gd name="connsiteY24" fmla="*/ 104775 h 995362"/>
              <a:gd name="connsiteX25" fmla="*/ 38100 w 71438"/>
              <a:gd name="connsiteY25" fmla="*/ 90487 h 995362"/>
              <a:gd name="connsiteX26" fmla="*/ 33338 w 71438"/>
              <a:gd name="connsiteY26" fmla="*/ 0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38" h="995362">
                <a:moveTo>
                  <a:pt x="0" y="995362"/>
                </a:moveTo>
                <a:cubicBezTo>
                  <a:pt x="3175" y="987425"/>
                  <a:pt x="6053" y="979362"/>
                  <a:pt x="9525" y="971550"/>
                </a:cubicBezTo>
                <a:cubicBezTo>
                  <a:pt x="12408" y="965062"/>
                  <a:pt x="16557" y="959147"/>
                  <a:pt x="19050" y="952500"/>
                </a:cubicBezTo>
                <a:cubicBezTo>
                  <a:pt x="21348" y="946371"/>
                  <a:pt x="22015" y="939744"/>
                  <a:pt x="23813" y="933450"/>
                </a:cubicBezTo>
                <a:cubicBezTo>
                  <a:pt x="25192" y="928623"/>
                  <a:pt x="27357" y="924032"/>
                  <a:pt x="28575" y="919162"/>
                </a:cubicBezTo>
                <a:cubicBezTo>
                  <a:pt x="29535" y="915321"/>
                  <a:pt x="33748" y="887590"/>
                  <a:pt x="38100" y="881062"/>
                </a:cubicBezTo>
                <a:cubicBezTo>
                  <a:pt x="41836" y="875458"/>
                  <a:pt x="47625" y="871537"/>
                  <a:pt x="52388" y="866775"/>
                </a:cubicBezTo>
                <a:lnTo>
                  <a:pt x="61913" y="838200"/>
                </a:lnTo>
                <a:cubicBezTo>
                  <a:pt x="63500" y="833437"/>
                  <a:pt x="65457" y="828782"/>
                  <a:pt x="66675" y="823912"/>
                </a:cubicBezTo>
                <a:lnTo>
                  <a:pt x="71438" y="804862"/>
                </a:lnTo>
                <a:cubicBezTo>
                  <a:pt x="57814" y="763995"/>
                  <a:pt x="78671" y="829035"/>
                  <a:pt x="61913" y="762000"/>
                </a:cubicBezTo>
                <a:cubicBezTo>
                  <a:pt x="59478" y="752260"/>
                  <a:pt x="55563" y="742950"/>
                  <a:pt x="52388" y="733425"/>
                </a:cubicBezTo>
                <a:cubicBezTo>
                  <a:pt x="50800" y="728662"/>
                  <a:pt x="50410" y="723314"/>
                  <a:pt x="47625" y="719137"/>
                </a:cubicBezTo>
                <a:lnTo>
                  <a:pt x="38100" y="704850"/>
                </a:lnTo>
                <a:cubicBezTo>
                  <a:pt x="36513" y="695325"/>
                  <a:pt x="36391" y="685436"/>
                  <a:pt x="33338" y="676275"/>
                </a:cubicBezTo>
                <a:cubicBezTo>
                  <a:pt x="31528" y="670845"/>
                  <a:pt x="24936" y="667600"/>
                  <a:pt x="23813" y="661987"/>
                </a:cubicBezTo>
                <a:cubicBezTo>
                  <a:pt x="20064" y="643242"/>
                  <a:pt x="21051" y="623848"/>
                  <a:pt x="19050" y="604837"/>
                </a:cubicBezTo>
                <a:cubicBezTo>
                  <a:pt x="17875" y="593674"/>
                  <a:pt x="15875" y="582612"/>
                  <a:pt x="14288" y="571500"/>
                </a:cubicBezTo>
                <a:cubicBezTo>
                  <a:pt x="15875" y="544512"/>
                  <a:pt x="16708" y="517470"/>
                  <a:pt x="19050" y="490537"/>
                </a:cubicBezTo>
                <a:cubicBezTo>
                  <a:pt x="19887" y="480917"/>
                  <a:pt x="23813" y="471618"/>
                  <a:pt x="23813" y="461962"/>
                </a:cubicBezTo>
                <a:cubicBezTo>
                  <a:pt x="23813" y="420656"/>
                  <a:pt x="20638" y="379412"/>
                  <a:pt x="19050" y="338137"/>
                </a:cubicBezTo>
                <a:cubicBezTo>
                  <a:pt x="20638" y="301625"/>
                  <a:pt x="18457" y="264752"/>
                  <a:pt x="23813" y="228600"/>
                </a:cubicBezTo>
                <a:cubicBezTo>
                  <a:pt x="24976" y="220748"/>
                  <a:pt x="34162" y="216442"/>
                  <a:pt x="38100" y="209550"/>
                </a:cubicBezTo>
                <a:cubicBezTo>
                  <a:pt x="41138" y="204233"/>
                  <a:pt x="46593" y="180341"/>
                  <a:pt x="47625" y="176212"/>
                </a:cubicBezTo>
                <a:cubicBezTo>
                  <a:pt x="46038" y="152400"/>
                  <a:pt x="45498" y="128494"/>
                  <a:pt x="42863" y="104775"/>
                </a:cubicBezTo>
                <a:cubicBezTo>
                  <a:pt x="42309" y="99785"/>
                  <a:pt x="38626" y="95480"/>
                  <a:pt x="38100" y="90487"/>
                </a:cubicBezTo>
                <a:cubicBezTo>
                  <a:pt x="33041" y="42426"/>
                  <a:pt x="33338" y="33582"/>
                  <a:pt x="33338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201" name="Picture 4" descr="Z:\Teams\BASEL CRYOGENICS\Logo\DSCN0153_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16" y="4930598"/>
            <a:ext cx="360000" cy="1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Z:\Teams\BASEL CRYOGENICS\Logo\DSCN0153_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4" y="4898301"/>
            <a:ext cx="360000" cy="1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ounded Rectangle 8202"/>
          <p:cNvSpPr/>
          <p:nvPr/>
        </p:nvSpPr>
        <p:spPr>
          <a:xfrm>
            <a:off x="323528" y="3164087"/>
            <a:ext cx="2376264" cy="8409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204" name="Rectangle 8203"/>
          <p:cNvSpPr/>
          <p:nvPr/>
        </p:nvSpPr>
        <p:spPr>
          <a:xfrm>
            <a:off x="3851920" y="6066208"/>
            <a:ext cx="864096" cy="404474"/>
          </a:xfrm>
          <a:prstGeom prst="rect">
            <a:avLst/>
          </a:prstGeom>
          <a:solidFill>
            <a:srgbClr val="FFC0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94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/>
      <p:bldP spid="62" grpId="0"/>
      <p:bldP spid="73" grpId="0" animBg="1"/>
      <p:bldP spid="74" grpId="0" animBg="1"/>
      <p:bldP spid="8203" grpId="0" animBg="1"/>
      <p:bldP spid="82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9CDE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" y="53423"/>
            <a:ext cx="268521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85" y="53422"/>
            <a:ext cx="45834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Users\PHYS-DOTS-02\Desktop\Filter Startup\FILTERS\Filter on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423"/>
            <a:ext cx="127496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9183" y="91523"/>
            <a:ext cx="21611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>
                <a:hlinkClick r:id="rId5"/>
              </a:rPr>
              <a:t>https://</a:t>
            </a:r>
            <a:r>
              <a:rPr lang="de-CH" sz="1100" dirty="0" smtClean="0">
                <a:hlinkClick r:id="rId5"/>
              </a:rPr>
              <a:t>baselcryogenics.unibas.ch</a:t>
            </a:r>
            <a:endParaRPr lang="de-CH" sz="1100" dirty="0" smtClean="0"/>
          </a:p>
          <a:p>
            <a:endParaRPr lang="de-CH" sz="400" dirty="0" smtClean="0"/>
          </a:p>
          <a:p>
            <a:r>
              <a:rPr lang="en-ZA" sz="1100" dirty="0"/>
              <a:t>b</a:t>
            </a:r>
            <a:r>
              <a:rPr lang="en-ZA" sz="1100" dirty="0" smtClean="0"/>
              <a:t>aselcryogenics-physik@unibas.ch</a:t>
            </a:r>
            <a:endParaRPr lang="de-CH" sz="1100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06785"/>
            <a:ext cx="8397875" cy="561975"/>
          </a:xfrm>
        </p:spPr>
        <p:txBody>
          <a:bodyPr/>
          <a:lstStyle/>
          <a:p>
            <a:pPr algn="l" eaLnBrk="1" hangingPunct="1"/>
            <a:r>
              <a:rPr lang="en-ZA" altLang="de-DE" sz="2800" b="1" dirty="0" smtClean="0">
                <a:cs typeface="Times New Roman" pitchFamily="18" charset="0"/>
              </a:rPr>
              <a:t>Results: </a:t>
            </a:r>
            <a:r>
              <a:rPr lang="en-ZA" altLang="de-DE" sz="2800" b="1" dirty="0" smtClean="0">
                <a:cs typeface="Times New Roman" pitchFamily="18" charset="0"/>
              </a:rPr>
              <a:t>Metallic coulomb blockade thermometer</a:t>
            </a:r>
            <a:endParaRPr lang="de-CH" altLang="de-DE" sz="2800" b="1" dirty="0" smtClean="0">
              <a:cs typeface="Times New Roman" pitchFamily="18" charset="0"/>
            </a:endParaRPr>
          </a:p>
        </p:txBody>
      </p:sp>
      <p:pic>
        <p:nvPicPr>
          <p:cNvPr id="13" name="Picture 4" descr="Z:\Teams\MicroKelvin\CBT_WR\pictures stage\aaa_fil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80992"/>
            <a:ext cx="3912436" cy="8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Teams\MicroKelvin\CBT_WR\pictures stage\aaa_b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65" y="1937256"/>
            <a:ext cx="1649425" cy="7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Z:\Teams\MicroKelvin\CBT_WR\pictures stage\aaa_box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04" y="1832608"/>
            <a:ext cx="1319540" cy="11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Teams\MicroKelvin\CBT_WR\pictures stage\aaa_st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60" y="1317908"/>
            <a:ext cx="30375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3527" y="1268761"/>
            <a:ext cx="7056785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High resistance &gt;100k</a:t>
            </a:r>
            <a:r>
              <a:rPr lang="de-CH" altLang="de-DE" sz="1400" dirty="0" smtClean="0">
                <a:latin typeface="Symbol" panose="05050102010706020507" pitchFamily="18" charset="2"/>
                <a:cs typeface="Times New Roman" pitchFamily="18" charset="0"/>
              </a:rPr>
              <a:t>W</a:t>
            </a:r>
            <a:r>
              <a:rPr lang="de-CH" altLang="de-DE" sz="1400" dirty="0" smtClean="0">
                <a:latin typeface="Times New Roman" pitchFamily="18" charset="0"/>
                <a:cs typeface="Times New Roman" pitchFamily="18" charset="0"/>
              </a:rPr>
              <a:t>, cooling through leads not effective</a:t>
            </a:r>
          </a:p>
          <a:p>
            <a:pPr eaLnBrk="1" hangingPunct="1">
              <a:spcBef>
                <a:spcPct val="0"/>
              </a:spcBef>
            </a:pP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Large Cu – islands =&gt; on chip nuclear demagnetization</a:t>
            </a:r>
            <a:endParaRPr lang="de-CH" altLang="de-DE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23529" y="2660792"/>
            <a:ext cx="2880320" cy="3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Sample shield (Cu-box)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23527" y="2908278"/>
            <a:ext cx="5400601" cy="3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12cm Massive filter: 12cm, 0.3mm diam. Cu wire, Cu core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23528" y="3741096"/>
            <a:ext cx="5400600" cy="3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On Cu </a:t>
            </a:r>
            <a:r>
              <a:rPr lang="en-ZA" altLang="de-DE" sz="1400" dirty="0" err="1" smtClean="0">
                <a:latin typeface="Times New Roman" pitchFamily="18" charset="0"/>
                <a:cs typeface="Times New Roman" pitchFamily="18" charset="0"/>
              </a:rPr>
              <a:t>nucl.stage</a:t>
            </a: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 =&gt; on – off chip cooling: APL </a:t>
            </a:r>
            <a:r>
              <a:rPr lang="en-ZA" altLang="de-DE" sz="1400" b="1" dirty="0" smtClean="0"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en-ZA" altLang="de-DE" sz="1400" dirty="0" smtClean="0">
                <a:latin typeface="Times New Roman" pitchFamily="18" charset="0"/>
                <a:cs typeface="Times New Roman" pitchFamily="18" charset="0"/>
              </a:rPr>
              <a:t>, 253105 (2017)</a:t>
            </a:r>
          </a:p>
        </p:txBody>
      </p:sp>
      <p:pic>
        <p:nvPicPr>
          <p:cNvPr id="11268" name="Picture 4" descr="https://3c1703fe8d.site.internapcdn.net/newman/gfx/news/hires/2017/thecoldestch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2" t="47380" r="49695" b="42386"/>
          <a:stretch/>
        </p:blipFill>
        <p:spPr bwMode="auto">
          <a:xfrm>
            <a:off x="971600" y="1919216"/>
            <a:ext cx="1087681" cy="7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3246" y="4169775"/>
            <a:ext cx="404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latin typeface="Arial Black" panose="020B0A04020102020204" pitchFamily="34" charset="0"/>
              </a:rPr>
              <a:t>2.8 </a:t>
            </a:r>
            <a:r>
              <a:rPr lang="en-ZA" sz="2400" dirty="0" err="1" smtClean="0">
                <a:latin typeface="Arial Black" panose="020B0A04020102020204" pitchFamily="34" charset="0"/>
              </a:rPr>
              <a:t>mK</a:t>
            </a:r>
            <a:r>
              <a:rPr lang="en-ZA" sz="2400" dirty="0" smtClean="0">
                <a:latin typeface="Arial Black" panose="020B0A04020102020204" pitchFamily="34" charset="0"/>
              </a:rPr>
              <a:t> </a:t>
            </a:r>
            <a:r>
              <a:rPr lang="en-ZA" sz="2400" dirty="0" smtClean="0">
                <a:latin typeface="Arial Black" panose="020B0A04020102020204" pitchFamily="34" charset="0"/>
                <a:sym typeface="Symbol"/>
              </a:rPr>
              <a:t></a:t>
            </a:r>
            <a:r>
              <a:rPr lang="en-ZA" sz="2400" dirty="0" smtClean="0">
                <a:latin typeface="Arial Black" panose="020B0A04020102020204" pitchFamily="34" charset="0"/>
              </a:rPr>
              <a:t> World record</a:t>
            </a:r>
            <a:endParaRPr lang="de-CH" sz="2400" dirty="0"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3325" y="4181807"/>
            <a:ext cx="393788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 23"/>
          <p:cNvSpPr/>
          <p:nvPr/>
        </p:nvSpPr>
        <p:spPr>
          <a:xfrm>
            <a:off x="1127831" y="4119000"/>
            <a:ext cx="4065752" cy="584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08104" y="2348880"/>
            <a:ext cx="1584176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3"/>
          </p:cNvCxnSpPr>
          <p:nvPr/>
        </p:nvCxnSpPr>
        <p:spPr>
          <a:xfrm flipV="1">
            <a:off x="5244076" y="3284984"/>
            <a:ext cx="1920212" cy="2254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35207"/>
            <a:ext cx="2634864" cy="11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950315" y="5949280"/>
            <a:ext cx="1860443" cy="724677"/>
            <a:chOff x="3923928" y="4077073"/>
            <a:chExt cx="2261332" cy="88083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158"/>
            <a:stretch/>
          </p:blipFill>
          <p:spPr bwMode="auto">
            <a:xfrm>
              <a:off x="3923928" y="4077073"/>
              <a:ext cx="2261332" cy="38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02"/>
            <a:stretch/>
          </p:blipFill>
          <p:spPr bwMode="auto">
            <a:xfrm>
              <a:off x="3923928" y="4463717"/>
              <a:ext cx="2261332" cy="49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273744" y="4851605"/>
            <a:ext cx="1656184" cy="1944126"/>
            <a:chOff x="6444208" y="3371745"/>
            <a:chExt cx="2448718" cy="2874448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706"/>
            <a:stretch/>
          </p:blipFill>
          <p:spPr bwMode="auto">
            <a:xfrm>
              <a:off x="6444208" y="3371745"/>
              <a:ext cx="2448718" cy="53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26"/>
            <a:stretch/>
          </p:blipFill>
          <p:spPr bwMode="auto">
            <a:xfrm>
              <a:off x="6444208" y="3862136"/>
              <a:ext cx="2448718" cy="238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Arc 27"/>
          <p:cNvSpPr/>
          <p:nvPr/>
        </p:nvSpPr>
        <p:spPr>
          <a:xfrm>
            <a:off x="2051720" y="1880736"/>
            <a:ext cx="1065169" cy="504056"/>
          </a:xfrm>
          <a:prstGeom prst="arc">
            <a:avLst>
              <a:gd name="adj1" fmla="val 11561535"/>
              <a:gd name="adj2" fmla="val 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6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/>
      <p:bldP spid="21" grpId="0" animBg="1"/>
      <p:bldP spid="2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9CDE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" y="53423"/>
            <a:ext cx="268521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85" y="53422"/>
            <a:ext cx="45834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Users\PHYS-DOTS-02\Desktop\Filter Startup\FILTERS\Filter on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423"/>
            <a:ext cx="127496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9183" y="91523"/>
            <a:ext cx="21611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>
                <a:hlinkClick r:id="rId5"/>
              </a:rPr>
              <a:t>https://</a:t>
            </a:r>
            <a:r>
              <a:rPr lang="de-CH" sz="1100" dirty="0" smtClean="0">
                <a:hlinkClick r:id="rId5"/>
              </a:rPr>
              <a:t>baselcryogenics.unibas.ch</a:t>
            </a:r>
            <a:endParaRPr lang="de-CH" sz="1100" dirty="0" smtClean="0"/>
          </a:p>
          <a:p>
            <a:endParaRPr lang="de-CH" sz="400" dirty="0" smtClean="0"/>
          </a:p>
          <a:p>
            <a:r>
              <a:rPr lang="en-ZA" sz="1100" dirty="0"/>
              <a:t>b</a:t>
            </a:r>
            <a:r>
              <a:rPr lang="en-ZA" sz="1100" dirty="0" smtClean="0"/>
              <a:t>aselcryogenics-physik@unibas.ch</a:t>
            </a:r>
            <a:endParaRPr lang="de-CH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17631" y="2348880"/>
            <a:ext cx="7345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800" dirty="0" smtClean="0"/>
              <a:t>Thank you for your attention</a:t>
            </a:r>
            <a:endParaRPr lang="de-CH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3948740" y="4728710"/>
            <a:ext cx="4451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dirty="0" smtClean="0"/>
              <a:t>Visit our webpage: </a:t>
            </a:r>
          </a:p>
          <a:p>
            <a:pPr algn="ctr"/>
            <a:r>
              <a:rPr lang="de-CH" sz="2400" dirty="0" smtClean="0">
                <a:hlinkClick r:id="rId5"/>
              </a:rPr>
              <a:t>https</a:t>
            </a:r>
            <a:r>
              <a:rPr lang="de-CH" sz="2400" dirty="0">
                <a:hlinkClick r:id="rId5"/>
              </a:rPr>
              <a:t>://baselcryogenics.unibas.ch</a:t>
            </a:r>
            <a:r>
              <a:rPr lang="en-ZA" sz="2400" dirty="0" smtClean="0"/>
              <a:t> </a:t>
            </a:r>
            <a:endParaRPr lang="de-CH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927389" y="5502934"/>
            <a:ext cx="454380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dirty="0" smtClean="0"/>
              <a:t>Contact us: </a:t>
            </a:r>
          </a:p>
          <a:p>
            <a:pPr algn="ctr"/>
            <a:r>
              <a:rPr lang="en-ZA" sz="2400" dirty="0" smtClean="0">
                <a:solidFill>
                  <a:srgbClr val="0000FF"/>
                </a:solidFill>
                <a:hlinkClick r:id="rId6"/>
              </a:rPr>
              <a:t>baselcryogenics-physik@unibas.ch</a:t>
            </a:r>
            <a:endParaRPr lang="en-ZA" sz="2400" dirty="0" smtClean="0">
              <a:solidFill>
                <a:srgbClr val="0000FF"/>
              </a:solidFill>
            </a:endParaRPr>
          </a:p>
          <a:p>
            <a:pPr algn="ctr"/>
            <a:endParaRPr lang="en-ZA" sz="600" dirty="0" smtClean="0">
              <a:solidFill>
                <a:srgbClr val="0000FF"/>
              </a:solidFill>
            </a:endParaRPr>
          </a:p>
          <a:p>
            <a:pPr algn="ctr"/>
            <a:r>
              <a:rPr lang="en-ZA" dirty="0" smtClean="0"/>
              <a:t>(Google: Basel Cryogenics)</a:t>
            </a:r>
            <a:endParaRPr lang="de-CH" dirty="0"/>
          </a:p>
        </p:txBody>
      </p:sp>
      <p:sp>
        <p:nvSpPr>
          <p:cNvPr id="30" name="TextBox 29"/>
          <p:cNvSpPr txBox="1"/>
          <p:nvPr/>
        </p:nvSpPr>
        <p:spPr>
          <a:xfrm>
            <a:off x="1328406" y="3717032"/>
            <a:ext cx="23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b="1" dirty="0"/>
              <a:t>Cold </a:t>
            </a:r>
            <a:r>
              <a:rPr lang="en-ZA" sz="2800" b="1" dirty="0" smtClean="0"/>
              <a:t>electrons</a:t>
            </a:r>
            <a:endParaRPr lang="de-CH" sz="2800" dirty="0">
              <a:solidFill>
                <a:srgbClr val="0000FF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1423218" y="3978642"/>
            <a:ext cx="4516934" cy="1524292"/>
          </a:xfrm>
          <a:prstGeom prst="arc">
            <a:avLst>
              <a:gd name="adj1" fmla="val 16200000"/>
              <a:gd name="adj2" fmla="val 124207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1520" y="5085184"/>
            <a:ext cx="295232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CH" altLang="de-DE" sz="1600" b="1" u="sng" dirty="0" smtClean="0">
                <a:latin typeface="Times New Roman" pitchFamily="18" charset="0"/>
                <a:cs typeface="Times New Roman" pitchFamily="18" charset="0"/>
              </a:rPr>
              <a:t>Price:</a:t>
            </a:r>
          </a:p>
          <a:p>
            <a:pPr eaLnBrk="1" hangingPunct="1">
              <a:spcBef>
                <a:spcPct val="0"/>
              </a:spcBef>
              <a:buNone/>
            </a:pPr>
            <a:endParaRPr lang="de-CH" altLang="de-DE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CH" altLang="de-DE" sz="1600" dirty="0" smtClean="0">
                <a:latin typeface="Times New Roman" pitchFamily="18" charset="0"/>
                <a:cs typeface="Times New Roman" pitchFamily="18" charset="0"/>
              </a:rPr>
              <a:t>1 Filter:         600 Eur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CH" altLang="de-DE" sz="1600" dirty="0" smtClean="0">
                <a:latin typeface="Times New Roman" pitchFamily="18" charset="0"/>
                <a:cs typeface="Times New Roman" pitchFamily="18" charset="0"/>
              </a:rPr>
              <a:t>≥ 5 Filters:    510 Eur /pp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CH" altLang="de-DE" sz="1600" dirty="0" smtClean="0">
                <a:latin typeface="Times New Roman" pitchFamily="18" charset="0"/>
                <a:cs typeface="Times New Roman" pitchFamily="18" charset="0"/>
              </a:rPr>
              <a:t>≥ 10 Filters:  400 Eur /pp</a:t>
            </a:r>
            <a:endParaRPr lang="de-CH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(4:3)</PresentationFormat>
  <Paragraphs>82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History and Company profile</vt:lpstr>
      <vt:lpstr>Low temperatures: Why?</vt:lpstr>
      <vt:lpstr>Low temperatures: How?</vt:lpstr>
      <vt:lpstr>Results: Metallic coulomb blockade thermometer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 Cryogenics</dc:title>
  <dc:creator>PHYS-DOTS-02</dc:creator>
  <cp:lastModifiedBy>PHYS-DOTS-02</cp:lastModifiedBy>
  <cp:revision>47</cp:revision>
  <dcterms:created xsi:type="dcterms:W3CDTF">2018-01-16T10:49:47Z</dcterms:created>
  <dcterms:modified xsi:type="dcterms:W3CDTF">2018-01-31T14:43:43Z</dcterms:modified>
</cp:coreProperties>
</file>