
<file path=[Content_Types].xml><?xml version="1.0" encoding="utf-8"?>
<Types xmlns="http://schemas.openxmlformats.org/package/2006/content-types">
  <Default Extension="png" ContentType="image/png"/>
  <Default Extension="emf" ContentType="image/x-emf"/>
  <Default Extension="mov" ContentType="video/quicktime"/>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60" r:id="rId5"/>
    <p:sldId id="261" r:id="rId6"/>
    <p:sldId id="259" r:id="rId7"/>
    <p:sldId id="263" r:id="rId8"/>
    <p:sldId id="264" r:id="rId9"/>
    <p:sldId id="265" r:id="rId10"/>
    <p:sldId id="266" r:id="rId11"/>
    <p:sldId id="267" r:id="rId12"/>
    <p:sldId id="268"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3B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201" autoAdjust="0"/>
  </p:normalViewPr>
  <p:slideViewPr>
    <p:cSldViewPr snapToGrid="0">
      <p:cViewPr varScale="1">
        <p:scale>
          <a:sx n="103" d="100"/>
          <a:sy n="103" d="100"/>
        </p:scale>
        <p:origin x="1042" y="0"/>
      </p:cViewPr>
      <p:guideLst/>
    </p:cSldViewPr>
  </p:slideViewPr>
  <p:notesTextViewPr>
    <p:cViewPr>
      <p:scale>
        <a:sx n="1" d="1"/>
        <a:sy n="1" d="1"/>
      </p:scale>
      <p:origin x="0" y="0"/>
    </p:cViewPr>
  </p:notesText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D68E2E-BBAA-44D5-BD47-83BAA586F396}" type="datetimeFigureOut">
              <a:rPr lang="de-CH" smtClean="0"/>
              <a:t>05.03.2021</a:t>
            </a:fld>
            <a:endParaRPr lang="de-CH"/>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E05FE-E5D4-4813-B0BD-61769EBFB95E}" type="slidenum">
              <a:rPr lang="de-CH" smtClean="0"/>
              <a:t>‹#›</a:t>
            </a:fld>
            <a:endParaRPr lang="de-CH"/>
          </a:p>
        </p:txBody>
      </p:sp>
    </p:spTree>
    <p:extLst>
      <p:ext uri="{BB962C8B-B14F-4D97-AF65-F5344CB8AC3E}">
        <p14:creationId xmlns:p14="http://schemas.microsoft.com/office/powerpoint/2010/main" val="162069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BA41F-9125-4091-BAD4-957B165313C4}" type="datetimeFigureOut">
              <a:rPr lang="de-CH" smtClean="0"/>
              <a:t>05.03.2021</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11601-D5FE-4975-B3E2-8A43683C7322}" type="slidenum">
              <a:rPr lang="de-CH" smtClean="0"/>
              <a:t>‹#›</a:t>
            </a:fld>
            <a:endParaRPr lang="de-CH"/>
          </a:p>
        </p:txBody>
      </p:sp>
    </p:spTree>
    <p:extLst>
      <p:ext uri="{BB962C8B-B14F-4D97-AF65-F5344CB8AC3E}">
        <p14:creationId xmlns:p14="http://schemas.microsoft.com/office/powerpoint/2010/main" val="162110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Left: Clean SIT transition</a:t>
            </a:r>
          </a:p>
        </p:txBody>
      </p:sp>
      <p:sp>
        <p:nvSpPr>
          <p:cNvPr id="4" name="Slide Number Placeholder 3"/>
          <p:cNvSpPr>
            <a:spLocks noGrp="1"/>
          </p:cNvSpPr>
          <p:nvPr>
            <p:ph type="sldNum" sz="quarter" idx="5"/>
          </p:nvPr>
        </p:nvSpPr>
        <p:spPr/>
        <p:txBody>
          <a:bodyPr/>
          <a:lstStyle/>
          <a:p>
            <a:fld id="{4E911601-D5FE-4975-B3E2-8A43683C7322}" type="slidenum">
              <a:rPr lang="de-CH" smtClean="0"/>
              <a:t>2</a:t>
            </a:fld>
            <a:endParaRPr lang="de-CH"/>
          </a:p>
        </p:txBody>
      </p:sp>
    </p:spTree>
    <p:extLst>
      <p:ext uri="{BB962C8B-B14F-4D97-AF65-F5344CB8AC3E}">
        <p14:creationId xmlns:p14="http://schemas.microsoft.com/office/powerpoint/2010/main" val="101720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In this Brief Report we describe ultrafast all-optical control of the AFM order parameter of </a:t>
            </a:r>
            <a:r>
              <a:rPr lang="en-US" sz="1200" kern="1200" dirty="0" err="1">
                <a:solidFill>
                  <a:schemeClr val="tx1"/>
                </a:solidFill>
                <a:effectLst/>
                <a:latin typeface="+mn-lt"/>
                <a:ea typeface="+mn-ea"/>
                <a:cs typeface="+mn-cs"/>
              </a:rPr>
              <a:t>NiO</a:t>
            </a:r>
            <a:r>
              <a:rPr lang="en-US" sz="1200" kern="1200" dirty="0">
                <a:solidFill>
                  <a:schemeClr val="tx1"/>
                </a:solidFill>
                <a:effectLst/>
                <a:latin typeface="+mn-lt"/>
                <a:ea typeface="+mn-ea"/>
                <a:cs typeface="+mn-cs"/>
              </a:rPr>
              <a:t> by sequential 100 fs laser pulses using optical second-harmonic generation(SHG) as a probe for the AFM state. Caption: Change of the intensity of the reflected SHG of a(111)-oriented </a:t>
            </a:r>
            <a:r>
              <a:rPr lang="en-US" sz="1200" kern="1200" dirty="0" err="1">
                <a:solidFill>
                  <a:schemeClr val="tx1"/>
                </a:solidFill>
                <a:effectLst/>
                <a:latin typeface="+mn-lt"/>
                <a:ea typeface="+mn-ea"/>
                <a:cs typeface="+mn-cs"/>
              </a:rPr>
              <a:t>NiO</a:t>
            </a:r>
            <a:r>
              <a:rPr lang="en-US" sz="1200" kern="1200" dirty="0">
                <a:solidFill>
                  <a:schemeClr val="tx1"/>
                </a:solidFill>
                <a:effectLst/>
                <a:latin typeface="+mn-lt"/>
                <a:ea typeface="+mn-ea"/>
                <a:cs typeface="+mn-cs"/>
              </a:rPr>
              <a:t> bulk sample at room temperature for two pump pulses incident at t=0 (1) and </a:t>
            </a:r>
            <a:r>
              <a:rPr lang="el-GR" sz="1200" kern="1200" dirty="0">
                <a:solidFill>
                  <a:schemeClr val="tx1"/>
                </a:solidFill>
                <a:effectLst/>
                <a:latin typeface="+mn-lt"/>
                <a:ea typeface="+mn-ea"/>
                <a:cs typeface="+mn-cs"/>
              </a:rPr>
              <a:t>Δ</a:t>
            </a:r>
            <a:r>
              <a:rPr lang="en-US" sz="1200" kern="1200" dirty="0">
                <a:solidFill>
                  <a:schemeClr val="tx1"/>
                </a:solidFill>
                <a:effectLst/>
                <a:latin typeface="+mn-lt"/>
                <a:ea typeface="+mn-ea"/>
                <a:cs typeface="+mn-cs"/>
              </a:rPr>
              <a:t>t(2). </a:t>
            </a:r>
            <a:r>
              <a:rPr lang="el-GR" sz="1200" kern="1200" dirty="0">
                <a:solidFill>
                  <a:schemeClr val="tx1"/>
                </a:solidFill>
                <a:effectLst/>
                <a:latin typeface="+mn-lt"/>
                <a:ea typeface="+mn-ea"/>
                <a:cs typeface="+mn-cs"/>
              </a:rPr>
              <a:t>Δ</a:t>
            </a:r>
            <a:r>
              <a:rPr lang="en-US" sz="1200" kern="1200" dirty="0">
                <a:solidFill>
                  <a:schemeClr val="tx1"/>
                </a:solidFill>
                <a:effectLst/>
                <a:latin typeface="+mn-lt"/>
                <a:ea typeface="+mn-ea"/>
                <a:cs typeface="+mn-cs"/>
              </a:rPr>
              <a:t>t=(a)19 and (b) 9.5 ps.</a:t>
            </a:r>
          </a:p>
          <a:p>
            <a:pPr marL="228600" indent="-228600">
              <a:buAutoNum type="arabicPeriod"/>
            </a:pPr>
            <a:r>
              <a:rPr lang="en-CA" sz="1200" b="0" i="0" u="none" strike="noStrike" kern="1200" baseline="0" dirty="0">
                <a:solidFill>
                  <a:schemeClr val="tx1"/>
                </a:solidFill>
                <a:latin typeface="+mn-lt"/>
                <a:ea typeface="+mn-ea"/>
                <a:cs typeface="+mn-cs"/>
              </a:rPr>
              <a:t>The scenario is significantly </a:t>
            </a:r>
            <a:r>
              <a:rPr lang="en-US" sz="1200" b="0" i="0" u="none" strike="noStrike" kern="1200" baseline="0" dirty="0">
                <a:solidFill>
                  <a:schemeClr val="tx1"/>
                </a:solidFill>
                <a:latin typeface="+mn-lt"/>
                <a:ea typeface="+mn-ea"/>
                <a:cs typeface="+mn-cs"/>
              </a:rPr>
              <a:t>altered when the external field applied is parallel to the easy axis. When the anisotropy energy is small compared to the exchange energy, sublattice magnetization remains in its easy axis state, with zero net magnetization until the magnetic field </a:t>
            </a:r>
            <a:r>
              <a:rPr lang="en-CA" sz="1200" b="0" i="0" u="none" strike="noStrike" kern="1200" baseline="0" dirty="0">
                <a:solidFill>
                  <a:schemeClr val="tx1"/>
                </a:solidFill>
                <a:latin typeface="+mn-lt"/>
                <a:ea typeface="+mn-ea"/>
                <a:cs typeface="+mn-cs"/>
              </a:rPr>
              <a:t>compensates the anisotropy. (1 Oersted ~ 0.1 </a:t>
            </a:r>
            <a:r>
              <a:rPr lang="en-CA" sz="1200" b="0" i="0" u="none" strike="noStrike" kern="1200" baseline="0" dirty="0" err="1">
                <a:solidFill>
                  <a:schemeClr val="tx1"/>
                </a:solidFill>
                <a:latin typeface="+mn-lt"/>
                <a:ea typeface="+mn-ea"/>
                <a:cs typeface="+mn-cs"/>
              </a:rPr>
              <a:t>mT</a:t>
            </a:r>
            <a:r>
              <a:rPr lang="en-CA"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pPr marL="228600" indent="-228600">
              <a:buAutoNum type="arabicPeriod"/>
            </a:pPr>
            <a:r>
              <a:rPr lang="en-US" dirty="0"/>
              <a:t>For writing, the sample is cooled in a field </a:t>
            </a:r>
            <a:r>
              <a:rPr lang="en-US" b="1" dirty="0"/>
              <a:t>H</a:t>
            </a:r>
            <a:r>
              <a:rPr lang="en-US" baseline="-25000" dirty="0"/>
              <a:t>FC</a:t>
            </a:r>
            <a:r>
              <a:rPr lang="en-US" dirty="0"/>
              <a:t> from a temperature above the AFM–ferromagnetic transition in </a:t>
            </a:r>
            <a:r>
              <a:rPr lang="en-US" dirty="0" err="1"/>
              <a:t>FeRh</a:t>
            </a:r>
            <a:r>
              <a:rPr lang="en-US" dirty="0"/>
              <a:t> (we used maximum field of 9 T and temperature of 400 K allowed in our transport measurement set-up) to below the transition temperature (200 K)</a:t>
            </a:r>
            <a:endParaRPr lang="en-CA" dirty="0"/>
          </a:p>
        </p:txBody>
      </p:sp>
      <p:sp>
        <p:nvSpPr>
          <p:cNvPr id="4" name="Slide Number Placeholder 3"/>
          <p:cNvSpPr>
            <a:spLocks noGrp="1"/>
          </p:cNvSpPr>
          <p:nvPr>
            <p:ph type="sldNum" sz="quarter" idx="5"/>
          </p:nvPr>
        </p:nvSpPr>
        <p:spPr/>
        <p:txBody>
          <a:bodyPr/>
          <a:lstStyle/>
          <a:p>
            <a:fld id="{4E911601-D5FE-4975-B3E2-8A43683C7322}" type="slidenum">
              <a:rPr lang="de-CH" smtClean="0"/>
              <a:t>3</a:t>
            </a:fld>
            <a:endParaRPr lang="de-CH"/>
          </a:p>
        </p:txBody>
      </p:sp>
    </p:spTree>
    <p:extLst>
      <p:ext uri="{BB962C8B-B14F-4D97-AF65-F5344CB8AC3E}">
        <p14:creationId xmlns:p14="http://schemas.microsoft.com/office/powerpoint/2010/main" val="55768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charge current </a:t>
            </a:r>
            <a:r>
              <a:rPr lang="en-US" dirty="0" err="1">
                <a:effectLst/>
              </a:rPr>
              <a:t>Jcl</a:t>
            </a:r>
            <a:r>
              <a:rPr lang="en-US" dirty="0"/>
              <a:t> in the left reservoir establishes a spin accumulation </a:t>
            </a:r>
            <a:r>
              <a:rPr lang="en-US" dirty="0" err="1">
                <a:effectLst/>
              </a:rPr>
              <a:t>μs</a:t>
            </a:r>
            <a:r>
              <a:rPr lang="en-US" dirty="0"/>
              <a:t> at the interface via the spin Hall effect, and the spin current pumped into the right reservoir generates a transverse charge current </a:t>
            </a:r>
            <a:r>
              <a:rPr lang="en-US" dirty="0" err="1">
                <a:effectLst/>
              </a:rPr>
              <a:t>Jcr</a:t>
            </a:r>
            <a:r>
              <a:rPr lang="en-US" dirty="0"/>
              <a:t> through the inverse spin Hall effect. Spin supercurrent through the antiferromagnetic bulk is carried by a dynamically </a:t>
            </a:r>
            <a:r>
              <a:rPr lang="en-US" dirty="0" err="1"/>
              <a:t>precessing</a:t>
            </a:r>
            <a:r>
              <a:rPr lang="en-US" dirty="0"/>
              <a:t> </a:t>
            </a:r>
            <a:r>
              <a:rPr lang="en-US" dirty="0" err="1"/>
              <a:t>Néel</a:t>
            </a:r>
            <a:r>
              <a:rPr lang="en-US" dirty="0"/>
              <a:t> texture. The two spin-sublattice moments are shown in the AF by approximately antiparallel arrows. Their slight canting out of the </a:t>
            </a:r>
            <a:r>
              <a:rPr lang="en-US" dirty="0" err="1">
                <a:effectLst/>
              </a:rPr>
              <a:t>xy</a:t>
            </a:r>
            <a:r>
              <a:rPr lang="en-US" dirty="0"/>
              <a:t> plane arises due to a uniform magnetic field applied in the </a:t>
            </a:r>
            <a:r>
              <a:rPr lang="en-US" dirty="0">
                <a:effectLst/>
              </a:rPr>
              <a:t>−z</a:t>
            </a:r>
            <a:r>
              <a:rPr lang="en-US" dirty="0"/>
              <a:t> direction and is further perturbed by the spin accumulation.</a:t>
            </a:r>
            <a:endParaRPr lang="en-CA" dirty="0"/>
          </a:p>
        </p:txBody>
      </p:sp>
      <p:sp>
        <p:nvSpPr>
          <p:cNvPr id="4" name="Slide Number Placeholder 3"/>
          <p:cNvSpPr>
            <a:spLocks noGrp="1"/>
          </p:cNvSpPr>
          <p:nvPr>
            <p:ph type="sldNum" sz="quarter" idx="5"/>
          </p:nvPr>
        </p:nvSpPr>
        <p:spPr/>
        <p:txBody>
          <a:bodyPr/>
          <a:lstStyle/>
          <a:p>
            <a:fld id="{4E911601-D5FE-4975-B3E2-8A43683C7322}" type="slidenum">
              <a:rPr lang="de-CH" smtClean="0"/>
              <a:t>4</a:t>
            </a:fld>
            <a:endParaRPr lang="de-CH"/>
          </a:p>
        </p:txBody>
      </p:sp>
    </p:spTree>
    <p:extLst>
      <p:ext uri="{BB962C8B-B14F-4D97-AF65-F5344CB8AC3E}">
        <p14:creationId xmlns:p14="http://schemas.microsoft.com/office/powerpoint/2010/main" val="170208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Second order phase transition as B_\parallel increases from CAF to F. u is the anisotropy energy and only depends on </a:t>
            </a:r>
            <a:r>
              <a:rPr lang="en-CA" dirty="0" err="1"/>
              <a:t>B_perp</a:t>
            </a:r>
            <a:r>
              <a:rPr lang="en-CA" dirty="0"/>
              <a:t>.</a:t>
            </a:r>
          </a:p>
          <a:p>
            <a:pPr marL="0" indent="0">
              <a:buNone/>
            </a:pPr>
            <a:r>
              <a:rPr lang="en-CA" dirty="0"/>
              <a:t>Current understanding is </a:t>
            </a:r>
            <a:r>
              <a:rPr lang="en-CA" dirty="0" err="1"/>
              <a:t>sK</a:t>
            </a:r>
            <a:r>
              <a:rPr lang="en-CA" dirty="0"/>
              <a:t> + </a:t>
            </a:r>
            <a:r>
              <a:rPr lang="en-CA" dirty="0" err="1"/>
              <a:t>sK</a:t>
            </a:r>
            <a:r>
              <a:rPr lang="en-CA" dirty="0"/>
              <a:t>’ is antiparallel to B.</a:t>
            </a:r>
          </a:p>
        </p:txBody>
      </p:sp>
      <p:sp>
        <p:nvSpPr>
          <p:cNvPr id="4" name="Slide Number Placeholder 3"/>
          <p:cNvSpPr>
            <a:spLocks noGrp="1"/>
          </p:cNvSpPr>
          <p:nvPr>
            <p:ph type="sldNum" sz="quarter" idx="5"/>
          </p:nvPr>
        </p:nvSpPr>
        <p:spPr/>
        <p:txBody>
          <a:bodyPr/>
          <a:lstStyle/>
          <a:p>
            <a:fld id="{4E911601-D5FE-4975-B3E2-8A43683C7322}" type="slidenum">
              <a:rPr lang="de-CH" smtClean="0"/>
              <a:t>5</a:t>
            </a:fld>
            <a:endParaRPr lang="de-CH"/>
          </a:p>
        </p:txBody>
      </p:sp>
    </p:spTree>
    <p:extLst>
      <p:ext uri="{BB962C8B-B14F-4D97-AF65-F5344CB8AC3E}">
        <p14:creationId xmlns:p14="http://schemas.microsoft.com/office/powerpoint/2010/main" val="1351448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E911601-D5FE-4975-B3E2-8A43683C7322}" type="slidenum">
              <a:rPr lang="de-CH" smtClean="0"/>
              <a:t>6</a:t>
            </a:fld>
            <a:endParaRPr lang="de-CH"/>
          </a:p>
        </p:txBody>
      </p:sp>
    </p:spTree>
    <p:extLst>
      <p:ext uri="{BB962C8B-B14F-4D97-AF65-F5344CB8AC3E}">
        <p14:creationId xmlns:p14="http://schemas.microsoft.com/office/powerpoint/2010/main" val="64385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E911601-D5FE-4975-B3E2-8A43683C7322}" type="slidenum">
              <a:rPr lang="de-CH" smtClean="0"/>
              <a:t>7</a:t>
            </a:fld>
            <a:endParaRPr lang="de-CH"/>
          </a:p>
        </p:txBody>
      </p:sp>
    </p:spTree>
    <p:extLst>
      <p:ext uri="{BB962C8B-B14F-4D97-AF65-F5344CB8AC3E}">
        <p14:creationId xmlns:p14="http://schemas.microsoft.com/office/powerpoint/2010/main" val="314610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compare B=15 T vs. B=18 T in previous slide.</a:t>
            </a:r>
          </a:p>
        </p:txBody>
      </p:sp>
      <p:sp>
        <p:nvSpPr>
          <p:cNvPr id="4" name="Slide Number Placeholder 3"/>
          <p:cNvSpPr>
            <a:spLocks noGrp="1"/>
          </p:cNvSpPr>
          <p:nvPr>
            <p:ph type="sldNum" sz="quarter" idx="5"/>
          </p:nvPr>
        </p:nvSpPr>
        <p:spPr/>
        <p:txBody>
          <a:bodyPr/>
          <a:lstStyle/>
          <a:p>
            <a:fld id="{4E911601-D5FE-4975-B3E2-8A43683C7322}" type="slidenum">
              <a:rPr lang="de-CH" smtClean="0"/>
              <a:t>9</a:t>
            </a:fld>
            <a:endParaRPr lang="de-CH"/>
          </a:p>
        </p:txBody>
      </p:sp>
    </p:spTree>
    <p:extLst>
      <p:ext uri="{BB962C8B-B14F-4D97-AF65-F5344CB8AC3E}">
        <p14:creationId xmlns:p14="http://schemas.microsoft.com/office/powerpoint/2010/main" val="342513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E911601-D5FE-4975-B3E2-8A43683C7322}" type="slidenum">
              <a:rPr lang="de-CH" smtClean="0"/>
              <a:t>10</a:t>
            </a:fld>
            <a:endParaRPr lang="de-CH"/>
          </a:p>
        </p:txBody>
      </p:sp>
    </p:spTree>
    <p:extLst>
      <p:ext uri="{BB962C8B-B14F-4D97-AF65-F5344CB8AC3E}">
        <p14:creationId xmlns:p14="http://schemas.microsoft.com/office/powerpoint/2010/main" val="130351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\alpha is magnetization damping parameter</a:t>
            </a:r>
          </a:p>
        </p:txBody>
      </p:sp>
      <p:sp>
        <p:nvSpPr>
          <p:cNvPr id="4" name="Slide Number Placeholder 3"/>
          <p:cNvSpPr>
            <a:spLocks noGrp="1"/>
          </p:cNvSpPr>
          <p:nvPr>
            <p:ph type="sldNum" sz="quarter" idx="5"/>
          </p:nvPr>
        </p:nvSpPr>
        <p:spPr/>
        <p:txBody>
          <a:bodyPr/>
          <a:lstStyle/>
          <a:p>
            <a:fld id="{4E911601-D5FE-4975-B3E2-8A43683C7322}" type="slidenum">
              <a:rPr lang="de-CH" smtClean="0"/>
              <a:t>12</a:t>
            </a:fld>
            <a:endParaRPr lang="de-CH"/>
          </a:p>
        </p:txBody>
      </p:sp>
    </p:spTree>
    <p:extLst>
      <p:ext uri="{BB962C8B-B14F-4D97-AF65-F5344CB8AC3E}">
        <p14:creationId xmlns:p14="http://schemas.microsoft.com/office/powerpoint/2010/main" val="3991358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7500" y="0"/>
            <a:ext cx="8064500" cy="1016000"/>
          </a:xfrm>
          <a:prstGeom prst="rect">
            <a:avLst/>
          </a:prstGeom>
        </p:spPr>
      </p:pic>
      <p:sp>
        <p:nvSpPr>
          <p:cNvPr id="8" name="Rectangle 7"/>
          <p:cNvSpPr/>
          <p:nvPr userDrawn="1"/>
        </p:nvSpPr>
        <p:spPr>
          <a:xfrm>
            <a:off x="0" y="0"/>
            <a:ext cx="4251158" cy="1016000"/>
          </a:xfrm>
          <a:prstGeom prst="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Box 8"/>
          <p:cNvSpPr txBox="1"/>
          <p:nvPr userDrawn="1"/>
        </p:nvSpPr>
        <p:spPr>
          <a:xfrm>
            <a:off x="1085605" y="30946"/>
            <a:ext cx="3808991" cy="954107"/>
          </a:xfrm>
          <a:prstGeom prst="rect">
            <a:avLst/>
          </a:prstGeom>
          <a:noFill/>
        </p:spPr>
        <p:txBody>
          <a:bodyPr wrap="none" rtlCol="0">
            <a:spAutoFit/>
          </a:bodyPr>
          <a:lstStyle/>
          <a:p>
            <a:r>
              <a:rPr lang="de-CH" sz="2800" dirty="0">
                <a:solidFill>
                  <a:schemeClr val="bg1"/>
                </a:solidFill>
              </a:rPr>
              <a:t>Quantum Coherence Lab</a:t>
            </a:r>
          </a:p>
          <a:p>
            <a:r>
              <a:rPr lang="de-CH" sz="2800" dirty="0">
                <a:solidFill>
                  <a:schemeClr val="bg1"/>
                </a:solidFill>
              </a:rPr>
              <a:t>Zumbühl Group</a:t>
            </a:r>
          </a:p>
        </p:txBody>
      </p:sp>
      <p:pic>
        <p:nvPicPr>
          <p:cNvPr id="10" name="Picture 6" descr="http://phys-merger.physik.unibas.ch/~tobias/img/unilogo2000i.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1" y="0"/>
            <a:ext cx="794084" cy="1051767"/>
          </a:xfrm>
          <a:prstGeom prst="rect">
            <a:avLst/>
          </a:prstGeom>
          <a:noFill/>
          <a:extLst>
            <a:ext uri="{909E8E84-426E-40DD-AFC4-6F175D3DCCD1}">
              <a14:hiddenFill xmlns:a14="http://schemas.microsoft.com/office/drawing/2010/main">
                <a:solidFill>
                  <a:srgbClr val="FFFFFF"/>
                </a:solidFill>
              </a14:hiddenFill>
            </a:ext>
          </a:extLst>
        </p:spPr>
      </p:pic>
      <p:sp>
        <p:nvSpPr>
          <p:cNvPr id="11" name="Round Single Corner Rectangle 10"/>
          <p:cNvSpPr/>
          <p:nvPr userDrawn="1"/>
        </p:nvSpPr>
        <p:spPr>
          <a:xfrm>
            <a:off x="-542925" y="6200775"/>
            <a:ext cx="11315199" cy="1047750"/>
          </a:xfrm>
          <a:prstGeom prst="round1Rect">
            <a:avLst/>
          </a:prstGeom>
          <a:gradFill>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gradFill>
          <a:ln w="28575">
            <a:solidFill>
              <a:srgbClr val="8A0000">
                <a:alpha val="52000"/>
              </a:srgb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de-CH"/>
          </a:p>
        </p:txBody>
      </p:sp>
      <p:sp>
        <p:nvSpPr>
          <p:cNvPr id="12"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Tree>
    <p:extLst>
      <p:ext uri="{BB962C8B-B14F-4D97-AF65-F5344CB8AC3E}">
        <p14:creationId xmlns:p14="http://schemas.microsoft.com/office/powerpoint/2010/main" val="216782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980281"/>
            <a:ext cx="10515600" cy="507761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5" name="Title 1"/>
          <p:cNvSpPr>
            <a:spLocks noGrp="1"/>
          </p:cNvSpPr>
          <p:nvPr>
            <p:ph type="title"/>
          </p:nvPr>
        </p:nvSpPr>
        <p:spPr>
          <a:xfrm>
            <a:off x="0" y="0"/>
            <a:ext cx="11730790" cy="745958"/>
          </a:xfrm>
          <a:prstGeom prst="rect">
            <a:avLst/>
          </a:prstGeom>
        </p:spPr>
        <p:txBody>
          <a:bodyPr anchor="b"/>
          <a:lstStyle>
            <a:lvl1pPr algn="r">
              <a:defRPr sz="4000"/>
            </a:lvl1pPr>
          </a:lstStyle>
          <a:p>
            <a:r>
              <a:rPr lang="en-US"/>
              <a:t>Click to edit Master title style</a:t>
            </a:r>
            <a:endParaRPr lang="de-CH" dirty="0"/>
          </a:p>
        </p:txBody>
      </p:sp>
    </p:spTree>
    <p:extLst>
      <p:ext uri="{BB962C8B-B14F-4D97-AF65-F5344CB8AC3E}">
        <p14:creationId xmlns:p14="http://schemas.microsoft.com/office/powerpoint/2010/main" val="348742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971549"/>
            <a:ext cx="2628900" cy="5067301"/>
          </a:xfrm>
          <a:prstGeom prst="rect">
            <a:avLst/>
          </a:prstGeom>
        </p:spPr>
        <p:txBody>
          <a:bodyPr vert="eaVert"/>
          <a:lstStyle/>
          <a:p>
            <a:r>
              <a:rPr lang="en-US"/>
              <a:t>Click to edit Master title style</a:t>
            </a:r>
            <a:endParaRPr lang="de-CH" dirty="0"/>
          </a:p>
        </p:txBody>
      </p:sp>
      <p:sp>
        <p:nvSpPr>
          <p:cNvPr id="3" name="Vertical Text Placeholder 2"/>
          <p:cNvSpPr>
            <a:spLocks noGrp="1"/>
          </p:cNvSpPr>
          <p:nvPr>
            <p:ph type="body" orient="vert" idx="1"/>
          </p:nvPr>
        </p:nvSpPr>
        <p:spPr>
          <a:xfrm>
            <a:off x="838200" y="971549"/>
            <a:ext cx="7734300" cy="5067301"/>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8" name="Title 1"/>
          <p:cNvSpPr txBox="1">
            <a:spLocks/>
          </p:cNvSpPr>
          <p:nvPr userDrawn="1"/>
        </p:nvSpPr>
        <p:spPr>
          <a:xfrm>
            <a:off x="0" y="0"/>
            <a:ext cx="11730790" cy="745958"/>
          </a:xfrm>
          <a:prstGeom prst="rect">
            <a:avLst/>
          </a:prstGeom>
        </p:spPr>
        <p:txBody>
          <a:bodyPr anchor="b"/>
          <a:lstStyle>
            <a:lvl1pPr algn="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t>Click to edit Master title style</a:t>
            </a:r>
            <a:endParaRPr lang="de-CH" dirty="0"/>
          </a:p>
        </p:txBody>
      </p:sp>
    </p:spTree>
    <p:extLst>
      <p:ext uri="{BB962C8B-B14F-4D97-AF65-F5344CB8AC3E}">
        <p14:creationId xmlns:p14="http://schemas.microsoft.com/office/powerpoint/2010/main" val="11327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6" name="Title 1"/>
          <p:cNvSpPr>
            <a:spLocks noGrp="1"/>
          </p:cNvSpPr>
          <p:nvPr>
            <p:ph type="title"/>
          </p:nvPr>
        </p:nvSpPr>
        <p:spPr>
          <a:xfrm>
            <a:off x="0" y="0"/>
            <a:ext cx="11730790" cy="745958"/>
          </a:xfrm>
          <a:prstGeom prst="rect">
            <a:avLst/>
          </a:prstGeom>
        </p:spPr>
        <p:txBody>
          <a:bodyPr anchor="b"/>
          <a:lstStyle>
            <a:lvl1pPr algn="r">
              <a:defRPr sz="4000"/>
            </a:lvl1pPr>
          </a:lstStyle>
          <a:p>
            <a:r>
              <a:rPr lang="en-US"/>
              <a:t>Click to edit Master title style</a:t>
            </a:r>
            <a:endParaRPr lang="de-CH" dirty="0"/>
          </a:p>
        </p:txBody>
      </p:sp>
    </p:spTree>
    <p:extLst>
      <p:ext uri="{BB962C8B-B14F-4D97-AF65-F5344CB8AC3E}">
        <p14:creationId xmlns:p14="http://schemas.microsoft.com/office/powerpoint/2010/main" val="136676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de-CH"/>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1"/>
          <p:cNvSpPr txBox="1">
            <a:spLocks/>
          </p:cNvSpPr>
          <p:nvPr userDrawn="1"/>
        </p:nvSpPr>
        <p:spPr>
          <a:xfrm>
            <a:off x="676275" y="76200"/>
            <a:ext cx="11375357" cy="58102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add title</a:t>
            </a:r>
          </a:p>
        </p:txBody>
      </p:sp>
      <p:sp>
        <p:nvSpPr>
          <p:cNvPr id="6"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Tree>
    <p:extLst>
      <p:ext uri="{BB962C8B-B14F-4D97-AF65-F5344CB8AC3E}">
        <p14:creationId xmlns:p14="http://schemas.microsoft.com/office/powerpoint/2010/main" val="299678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250" y="1397000"/>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172200" y="1397000"/>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7" name="Title 1"/>
          <p:cNvSpPr>
            <a:spLocks noGrp="1"/>
          </p:cNvSpPr>
          <p:nvPr>
            <p:ph type="title"/>
          </p:nvPr>
        </p:nvSpPr>
        <p:spPr>
          <a:xfrm>
            <a:off x="0" y="0"/>
            <a:ext cx="11730790" cy="745958"/>
          </a:xfrm>
          <a:prstGeom prst="rect">
            <a:avLst/>
          </a:prstGeom>
        </p:spPr>
        <p:txBody>
          <a:bodyPr anchor="b"/>
          <a:lstStyle>
            <a:lvl1pPr algn="r">
              <a:defRPr sz="4000"/>
            </a:lvl1pPr>
          </a:lstStyle>
          <a:p>
            <a:r>
              <a:rPr lang="en-US"/>
              <a:t>Click to edit Master title style</a:t>
            </a:r>
            <a:endParaRPr lang="de-CH" dirty="0"/>
          </a:p>
        </p:txBody>
      </p:sp>
    </p:spTree>
    <p:extLst>
      <p:ext uri="{BB962C8B-B14F-4D97-AF65-F5344CB8AC3E}">
        <p14:creationId xmlns:p14="http://schemas.microsoft.com/office/powerpoint/2010/main" val="200669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1858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8200" y="20097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6170612" y="11858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20097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9"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8" name="Title 1"/>
          <p:cNvSpPr>
            <a:spLocks noGrp="1"/>
          </p:cNvSpPr>
          <p:nvPr>
            <p:ph type="title"/>
          </p:nvPr>
        </p:nvSpPr>
        <p:spPr>
          <a:xfrm>
            <a:off x="0" y="0"/>
            <a:ext cx="11730790" cy="745958"/>
          </a:xfrm>
          <a:prstGeom prst="rect">
            <a:avLst/>
          </a:prstGeom>
        </p:spPr>
        <p:txBody>
          <a:bodyPr anchor="b"/>
          <a:lstStyle>
            <a:lvl1pPr algn="r">
              <a:defRPr sz="4000"/>
            </a:lvl1pPr>
          </a:lstStyle>
          <a:p>
            <a:r>
              <a:rPr lang="en-US"/>
              <a:t>Click to edit Master title style</a:t>
            </a:r>
            <a:endParaRPr lang="de-CH" dirty="0"/>
          </a:p>
        </p:txBody>
      </p:sp>
    </p:spTree>
    <p:extLst>
      <p:ext uri="{BB962C8B-B14F-4D97-AF65-F5344CB8AC3E}">
        <p14:creationId xmlns:p14="http://schemas.microsoft.com/office/powerpoint/2010/main" val="290455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8675" y="1079500"/>
            <a:ext cx="10515600" cy="1325563"/>
          </a:xfrm>
          <a:prstGeom prst="rect">
            <a:avLst/>
          </a:prstGeom>
        </p:spPr>
        <p:txBody>
          <a:bodyPr/>
          <a:lstStyle/>
          <a:p>
            <a:r>
              <a:rPr lang="en-US"/>
              <a:t>Click to edit Master title style</a:t>
            </a:r>
            <a:endParaRPr lang="de-CH"/>
          </a:p>
        </p:txBody>
      </p:sp>
      <p:sp>
        <p:nvSpPr>
          <p:cNvPr id="5"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6" name="Title 1"/>
          <p:cNvSpPr txBox="1">
            <a:spLocks/>
          </p:cNvSpPr>
          <p:nvPr userDrawn="1"/>
        </p:nvSpPr>
        <p:spPr>
          <a:xfrm>
            <a:off x="0" y="0"/>
            <a:ext cx="11730790" cy="745958"/>
          </a:xfrm>
          <a:prstGeom prst="rect">
            <a:avLst/>
          </a:prstGeom>
        </p:spPr>
        <p:txBody>
          <a:bodyPr anchor="b"/>
          <a:lstStyle>
            <a:lvl1pPr algn="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t>Click to edit Master title style</a:t>
            </a:r>
            <a:endParaRPr lang="de-CH" dirty="0"/>
          </a:p>
        </p:txBody>
      </p:sp>
    </p:spTree>
    <p:extLst>
      <p:ext uri="{BB962C8B-B14F-4D97-AF65-F5344CB8AC3E}">
        <p14:creationId xmlns:p14="http://schemas.microsoft.com/office/powerpoint/2010/main" val="41375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6" name="Title 1"/>
          <p:cNvSpPr>
            <a:spLocks noGrp="1"/>
          </p:cNvSpPr>
          <p:nvPr>
            <p:ph type="title"/>
          </p:nvPr>
        </p:nvSpPr>
        <p:spPr>
          <a:xfrm>
            <a:off x="0" y="0"/>
            <a:ext cx="11730790" cy="745958"/>
          </a:xfrm>
          <a:prstGeom prst="rect">
            <a:avLst/>
          </a:prstGeom>
        </p:spPr>
        <p:txBody>
          <a:bodyPr anchor="b"/>
          <a:lstStyle>
            <a:lvl1pPr algn="r">
              <a:defRPr sz="4000"/>
            </a:lvl1pPr>
          </a:lstStyle>
          <a:p>
            <a:r>
              <a:rPr lang="en-US"/>
              <a:t>Click to edit Master title style</a:t>
            </a:r>
            <a:endParaRPr lang="de-CH" dirty="0"/>
          </a:p>
        </p:txBody>
      </p:sp>
    </p:spTree>
    <p:extLst>
      <p:ext uri="{BB962C8B-B14F-4D97-AF65-F5344CB8AC3E}">
        <p14:creationId xmlns:p14="http://schemas.microsoft.com/office/powerpoint/2010/main" val="156955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517649"/>
          </a:xfrm>
          <a:prstGeom prst="rect">
            <a:avLst/>
          </a:prstGeom>
        </p:spPr>
        <p:txBody>
          <a:bodyPr anchor="b"/>
          <a:lstStyle>
            <a:lvl1pPr>
              <a:defRPr sz="3200"/>
            </a:lvl1pPr>
          </a:lstStyle>
          <a:p>
            <a:r>
              <a:rPr lang="en-US"/>
              <a:t>Click to edit Master title style</a:t>
            </a:r>
            <a:endParaRPr lang="de-CH"/>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839788" y="2505074"/>
            <a:ext cx="3932237" cy="336391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9" name="Title 1"/>
          <p:cNvSpPr txBox="1">
            <a:spLocks/>
          </p:cNvSpPr>
          <p:nvPr userDrawn="1"/>
        </p:nvSpPr>
        <p:spPr>
          <a:xfrm>
            <a:off x="0" y="0"/>
            <a:ext cx="11730790" cy="745958"/>
          </a:xfrm>
          <a:prstGeom prst="rect">
            <a:avLst/>
          </a:prstGeom>
        </p:spPr>
        <p:txBody>
          <a:bodyPr anchor="b"/>
          <a:lstStyle>
            <a:lvl1pPr algn="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t>Click to edit Master title style</a:t>
            </a:r>
            <a:endParaRPr lang="de-CH" dirty="0"/>
          </a:p>
        </p:txBody>
      </p:sp>
    </p:spTree>
    <p:extLst>
      <p:ext uri="{BB962C8B-B14F-4D97-AF65-F5344CB8AC3E}">
        <p14:creationId xmlns:p14="http://schemas.microsoft.com/office/powerpoint/2010/main" val="248154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87424"/>
            <a:ext cx="3932237" cy="1450975"/>
          </a:xfrm>
          <a:prstGeom prst="rect">
            <a:avLst/>
          </a:prstGeom>
        </p:spPr>
        <p:txBody>
          <a:bodyPr anchor="b"/>
          <a:lstStyle>
            <a:lvl1pPr>
              <a:defRPr sz="3200"/>
            </a:lvl1pPr>
          </a:lstStyle>
          <a:p>
            <a:r>
              <a:rPr lang="en-US"/>
              <a:t>Click to edit Master title style</a:t>
            </a:r>
            <a:endParaRPr lang="de-CH"/>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CH"/>
          </a:p>
        </p:txBody>
      </p:sp>
      <p:sp>
        <p:nvSpPr>
          <p:cNvPr id="4" name="Text Placeholder 3"/>
          <p:cNvSpPr>
            <a:spLocks noGrp="1"/>
          </p:cNvSpPr>
          <p:nvPr>
            <p:ph type="body" sz="half" idx="2"/>
          </p:nvPr>
        </p:nvSpPr>
        <p:spPr>
          <a:xfrm>
            <a:off x="839788" y="2438400"/>
            <a:ext cx="3932237" cy="3430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5"/>
          <p:cNvSpPr>
            <a:spLocks noGrp="1"/>
          </p:cNvSpPr>
          <p:nvPr>
            <p:ph type="sldNum" sz="quarter" idx="12"/>
          </p:nvPr>
        </p:nvSpPr>
        <p:spPr>
          <a:xfrm>
            <a:off x="10563726" y="6359525"/>
            <a:ext cx="1167064" cy="365125"/>
          </a:xfrm>
          <a:prstGeom prst="rect">
            <a:avLst/>
          </a:prstGeom>
        </p:spPr>
        <p:txBody>
          <a:bodyPr/>
          <a:lstStyle>
            <a:lvl1pPr algn="r">
              <a:defRPr/>
            </a:lvl1pPr>
          </a:lstStyle>
          <a:p>
            <a:fld id="{A888A12D-6ACB-403E-8295-D63D0AEA8CAA}" type="slidenum">
              <a:rPr lang="de-CH" smtClean="0"/>
              <a:pPr/>
              <a:t>‹#›</a:t>
            </a:fld>
            <a:endParaRPr lang="de-CH"/>
          </a:p>
        </p:txBody>
      </p:sp>
      <p:sp>
        <p:nvSpPr>
          <p:cNvPr id="9" name="Title 1"/>
          <p:cNvSpPr txBox="1">
            <a:spLocks/>
          </p:cNvSpPr>
          <p:nvPr userDrawn="1"/>
        </p:nvSpPr>
        <p:spPr>
          <a:xfrm>
            <a:off x="0" y="0"/>
            <a:ext cx="11730790" cy="745958"/>
          </a:xfrm>
          <a:prstGeom prst="rect">
            <a:avLst/>
          </a:prstGeom>
        </p:spPr>
        <p:txBody>
          <a:bodyPr anchor="b"/>
          <a:lstStyle>
            <a:lvl1pPr algn="r"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a:t>Click to edit Master title style</a:t>
            </a:r>
            <a:endParaRPr lang="de-CH" dirty="0"/>
          </a:p>
        </p:txBody>
      </p:sp>
    </p:spTree>
    <p:extLst>
      <p:ext uri="{BB962C8B-B14F-4D97-AF65-F5344CB8AC3E}">
        <p14:creationId xmlns:p14="http://schemas.microsoft.com/office/powerpoint/2010/main" val="252531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flipH="1">
            <a:off x="-521368" y="6221496"/>
            <a:ext cx="8064500" cy="1016000"/>
          </a:xfrm>
          <a:prstGeom prst="rect">
            <a:avLst/>
          </a:prstGeom>
          <a:blipFill dpi="0" rotWithShape="1">
            <a:blip r:embed="rId1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ound Single Corner Rectangle 13"/>
          <p:cNvSpPr/>
          <p:nvPr userDrawn="1"/>
        </p:nvSpPr>
        <p:spPr>
          <a:xfrm>
            <a:off x="7459579" y="6221496"/>
            <a:ext cx="3312695" cy="1016000"/>
          </a:xfrm>
          <a:prstGeom prst="round1Rect">
            <a:avLst/>
          </a:prstGeom>
          <a:solidFill>
            <a:srgbClr val="3B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tangle 14"/>
          <p:cNvSpPr/>
          <p:nvPr userDrawn="1"/>
        </p:nvSpPr>
        <p:spPr>
          <a:xfrm>
            <a:off x="0" y="745958"/>
            <a:ext cx="12192000" cy="73192"/>
          </a:xfrm>
          <a:prstGeom prst="rect">
            <a:avLst/>
          </a:prstGeom>
          <a:gradFill flip="none" rotWithShape="1">
            <a:gsLst>
              <a:gs pos="0">
                <a:srgbClr val="8A0000"/>
              </a:gs>
              <a:gs pos="100000">
                <a:schemeClr val="bg1"/>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2251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7.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88A12D-6ACB-403E-8295-D63D0AEA8CAA}" type="slidenum">
              <a:rPr lang="de-CH" smtClean="0"/>
              <a:pPr/>
              <a:t>1</a:t>
            </a:fld>
            <a:endParaRPr lang="de-CH"/>
          </a:p>
        </p:txBody>
      </p:sp>
      <p:sp>
        <p:nvSpPr>
          <p:cNvPr id="4" name="TextBox 3">
            <a:extLst>
              <a:ext uri="{FF2B5EF4-FFF2-40B4-BE49-F238E27FC236}">
                <a16:creationId xmlns:a16="http://schemas.microsoft.com/office/drawing/2014/main" id="{202B276D-B8B9-4FA1-9FE7-BF8BFD79A973}"/>
              </a:ext>
            </a:extLst>
          </p:cNvPr>
          <p:cNvSpPr txBox="1"/>
          <p:nvPr/>
        </p:nvSpPr>
        <p:spPr>
          <a:xfrm>
            <a:off x="4803242" y="5112949"/>
            <a:ext cx="2585516" cy="923330"/>
          </a:xfrm>
          <a:prstGeom prst="rect">
            <a:avLst/>
          </a:prstGeom>
          <a:noFill/>
        </p:spPr>
        <p:txBody>
          <a:bodyPr wrap="none" rtlCol="0">
            <a:spAutoFit/>
          </a:bodyPr>
          <a:lstStyle/>
          <a:p>
            <a:pPr algn="ctr"/>
            <a:r>
              <a:rPr lang="en-CA" dirty="0"/>
              <a:t>Journal Club Presentation</a:t>
            </a:r>
          </a:p>
          <a:p>
            <a:pPr algn="ctr"/>
            <a:r>
              <a:rPr lang="en-CA" b="1" dirty="0"/>
              <a:t>Mohammad Samani</a:t>
            </a:r>
          </a:p>
          <a:p>
            <a:pPr algn="ctr"/>
            <a:r>
              <a:rPr lang="en-CA" dirty="0"/>
              <a:t>March 5, 2021</a:t>
            </a:r>
          </a:p>
        </p:txBody>
      </p:sp>
      <p:pic>
        <p:nvPicPr>
          <p:cNvPr id="5" name="Picture 4">
            <a:extLst>
              <a:ext uri="{FF2B5EF4-FFF2-40B4-BE49-F238E27FC236}">
                <a16:creationId xmlns:a16="http://schemas.microsoft.com/office/drawing/2014/main" id="{B6B9B2C8-F7F6-4ECE-9512-84DCEDE9768F}"/>
              </a:ext>
            </a:extLst>
          </p:cNvPr>
          <p:cNvPicPr>
            <a:picLocks noChangeAspect="1"/>
          </p:cNvPicPr>
          <p:nvPr/>
        </p:nvPicPr>
        <p:blipFill>
          <a:blip r:embed="rId2"/>
          <a:stretch>
            <a:fillRect/>
          </a:stretch>
        </p:blipFill>
        <p:spPr>
          <a:xfrm>
            <a:off x="1047481" y="1044555"/>
            <a:ext cx="10097037" cy="3961097"/>
          </a:xfrm>
          <a:prstGeom prst="rect">
            <a:avLst/>
          </a:prstGeom>
        </p:spPr>
      </p:pic>
    </p:spTree>
    <p:extLst>
      <p:ext uri="{BB962C8B-B14F-4D97-AF65-F5344CB8AC3E}">
        <p14:creationId xmlns:p14="http://schemas.microsoft.com/office/powerpoint/2010/main" val="4241262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9D4E7-87CC-4E6B-B7E6-C432DEAB1E91}"/>
              </a:ext>
            </a:extLst>
          </p:cNvPr>
          <p:cNvSpPr>
            <a:spLocks noGrp="1"/>
          </p:cNvSpPr>
          <p:nvPr>
            <p:ph type="sldNum" sz="quarter" idx="12"/>
          </p:nvPr>
        </p:nvSpPr>
        <p:spPr/>
        <p:txBody>
          <a:bodyPr/>
          <a:lstStyle/>
          <a:p>
            <a:fld id="{A888A12D-6ACB-403E-8295-D63D0AEA8CAA}" type="slidenum">
              <a:rPr lang="de-CH" smtClean="0"/>
              <a:pPr/>
              <a:t>10</a:t>
            </a:fld>
            <a:endParaRPr lang="de-CH"/>
          </a:p>
        </p:txBody>
      </p:sp>
      <p:sp>
        <p:nvSpPr>
          <p:cNvPr id="3" name="Title 2">
            <a:extLst>
              <a:ext uri="{FF2B5EF4-FFF2-40B4-BE49-F238E27FC236}">
                <a16:creationId xmlns:a16="http://schemas.microsoft.com/office/drawing/2014/main" id="{8396EAA5-ABF6-487E-992D-7021DB2964B2}"/>
              </a:ext>
            </a:extLst>
          </p:cNvPr>
          <p:cNvSpPr>
            <a:spLocks noGrp="1"/>
          </p:cNvSpPr>
          <p:nvPr>
            <p:ph type="title"/>
          </p:nvPr>
        </p:nvSpPr>
        <p:spPr/>
        <p:txBody>
          <a:bodyPr/>
          <a:lstStyle/>
          <a:p>
            <a:r>
              <a:rPr lang="en-CA" dirty="0"/>
              <a:t>Joule Heating?</a:t>
            </a:r>
          </a:p>
        </p:txBody>
      </p:sp>
      <p:pic>
        <p:nvPicPr>
          <p:cNvPr id="4" name="Picture 3">
            <a:extLst>
              <a:ext uri="{FF2B5EF4-FFF2-40B4-BE49-F238E27FC236}">
                <a16:creationId xmlns:a16="http://schemas.microsoft.com/office/drawing/2014/main" id="{10A9FC51-8B32-4A00-B418-DC07F6EE9CD9}"/>
              </a:ext>
            </a:extLst>
          </p:cNvPr>
          <p:cNvPicPr>
            <a:picLocks noChangeAspect="1"/>
          </p:cNvPicPr>
          <p:nvPr/>
        </p:nvPicPr>
        <p:blipFill>
          <a:blip r:embed="rId3"/>
          <a:stretch>
            <a:fillRect/>
          </a:stretch>
        </p:blipFill>
        <p:spPr>
          <a:xfrm>
            <a:off x="3048487" y="1941600"/>
            <a:ext cx="6095026" cy="29748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11FC03-FDEA-4FF1-9F92-0CCA05C7C4B6}"/>
                  </a:ext>
                </a:extLst>
              </p:cNvPr>
              <p:cNvSpPr txBox="1"/>
              <p:nvPr/>
            </p:nvSpPr>
            <p:spPr>
              <a:xfrm>
                <a:off x="7233424" y="5352585"/>
                <a:ext cx="2943370" cy="369332"/>
              </a:xfrm>
              <a:prstGeom prst="rect">
                <a:avLst/>
              </a:prstGeom>
              <a:noFill/>
            </p:spPr>
            <p:txBody>
              <a:bodyPr wrap="none" rtlCol="0">
                <a:spAutoFit/>
              </a:bodyPr>
              <a:lstStyle/>
              <a:p>
                <a:r>
                  <a:rPr lang="en-CA" dirty="0"/>
                  <a:t>At </a:t>
                </a:r>
                <a14:m>
                  <m:oMath xmlns:m="http://schemas.openxmlformats.org/officeDocument/2006/math">
                    <m:sSub>
                      <m:sSubPr>
                        <m:ctrlPr>
                          <a:rPr lang="en-CA" b="0" i="1" dirty="0" smtClean="0">
                            <a:latin typeface="Cambria Math" panose="02040503050406030204" pitchFamily="18" charset="0"/>
                          </a:rPr>
                        </m:ctrlPr>
                      </m:sSubPr>
                      <m:e>
                        <m:r>
                          <a:rPr lang="en-CA" i="1" dirty="0" smtClean="0">
                            <a:latin typeface="Cambria Math" panose="02040503050406030204" pitchFamily="18" charset="0"/>
                          </a:rPr>
                          <m:t>𝑉</m:t>
                        </m:r>
                      </m:e>
                      <m:sub>
                        <m:r>
                          <a:rPr lang="en-CA" i="1" dirty="0" smtClean="0">
                            <a:latin typeface="Cambria Math" panose="02040503050406030204" pitchFamily="18" charset="0"/>
                          </a:rPr>
                          <m:t>𝑏</m:t>
                        </m:r>
                      </m:sub>
                    </m:sSub>
                  </m:oMath>
                </a14:m>
                <a:r>
                  <a:rPr lang="en-CA" dirty="0"/>
                  <a:t>=0.01 V, </a:t>
                </a:r>
                <a14:m>
                  <m:oMath xmlns:m="http://schemas.openxmlformats.org/officeDocument/2006/math">
                    <m:sSub>
                      <m:sSubPr>
                        <m:ctrlPr>
                          <a:rPr lang="en-CA" i="1" dirty="0" smtClean="0">
                            <a:latin typeface="Cambria Math" panose="02040503050406030204" pitchFamily="18" charset="0"/>
                          </a:rPr>
                        </m:ctrlPr>
                      </m:sSubPr>
                      <m:e>
                        <m:r>
                          <a:rPr lang="en-CA" i="1" dirty="0" smtClean="0">
                            <a:latin typeface="Cambria Math" panose="02040503050406030204" pitchFamily="18" charset="0"/>
                          </a:rPr>
                          <m:t>𝑉</m:t>
                        </m:r>
                      </m:e>
                      <m:sub>
                        <m:r>
                          <a:rPr lang="en-CA" b="0" i="1" dirty="0" smtClean="0">
                            <a:latin typeface="Cambria Math" panose="02040503050406030204" pitchFamily="18" charset="0"/>
                          </a:rPr>
                          <m:t>𝑛𝑙</m:t>
                        </m:r>
                      </m:sub>
                    </m:sSub>
                  </m:oMath>
                </a14:m>
                <a:r>
                  <a:rPr lang="en-CA" dirty="0"/>
                  <a:t> is observed.</a:t>
                </a:r>
              </a:p>
            </p:txBody>
          </p:sp>
        </mc:Choice>
        <mc:Fallback xmlns="">
          <p:sp>
            <p:nvSpPr>
              <p:cNvPr id="5" name="TextBox 4">
                <a:extLst>
                  <a:ext uri="{FF2B5EF4-FFF2-40B4-BE49-F238E27FC236}">
                    <a16:creationId xmlns:a16="http://schemas.microsoft.com/office/drawing/2014/main" id="{1D11FC03-FDEA-4FF1-9F92-0CCA05C7C4B6}"/>
                  </a:ext>
                </a:extLst>
              </p:cNvPr>
              <p:cNvSpPr txBox="1">
                <a:spLocks noRot="1" noChangeAspect="1" noMove="1" noResize="1" noEditPoints="1" noAdjustHandles="1" noChangeArrowheads="1" noChangeShapeType="1" noTextEdit="1"/>
              </p:cNvSpPr>
              <p:nvPr/>
            </p:nvSpPr>
            <p:spPr>
              <a:xfrm>
                <a:off x="7233424" y="5352585"/>
                <a:ext cx="2943370" cy="369332"/>
              </a:xfrm>
              <a:prstGeom prst="rect">
                <a:avLst/>
              </a:prstGeom>
              <a:blipFill>
                <a:blip r:embed="rId4"/>
                <a:stretch>
                  <a:fillRect l="-1867" t="-8197" r="-1245" b="-24590"/>
                </a:stretch>
              </a:blipFill>
            </p:spPr>
            <p:txBody>
              <a:bodyPr/>
              <a:lstStyle/>
              <a:p>
                <a:r>
                  <a:rPr lang="en-CA">
                    <a:noFill/>
                  </a:rPr>
                  <a:t> </a:t>
                </a:r>
              </a:p>
            </p:txBody>
          </p:sp>
        </mc:Fallback>
      </mc:AlternateContent>
      <p:pic>
        <p:nvPicPr>
          <p:cNvPr id="6" name="Picture 5">
            <a:extLst>
              <a:ext uri="{FF2B5EF4-FFF2-40B4-BE49-F238E27FC236}">
                <a16:creationId xmlns:a16="http://schemas.microsoft.com/office/drawing/2014/main" id="{1FD4862C-D3B0-4D1B-85CC-0C684E485C27}"/>
              </a:ext>
            </a:extLst>
          </p:cNvPr>
          <p:cNvPicPr>
            <a:picLocks noChangeAspect="1"/>
          </p:cNvPicPr>
          <p:nvPr/>
        </p:nvPicPr>
        <p:blipFill rotWithShape="1">
          <a:blip r:embed="rId5"/>
          <a:srcRect l="51875" t="61211" b="15730"/>
          <a:stretch/>
        </p:blipFill>
        <p:spPr>
          <a:xfrm>
            <a:off x="9092041" y="936702"/>
            <a:ext cx="2943370" cy="1137426"/>
          </a:xfrm>
          <a:prstGeom prst="rect">
            <a:avLst/>
          </a:prstGeom>
        </p:spPr>
      </p:pic>
    </p:spTree>
    <p:extLst>
      <p:ext uri="{BB962C8B-B14F-4D97-AF65-F5344CB8AC3E}">
        <p14:creationId xmlns:p14="http://schemas.microsoft.com/office/powerpoint/2010/main" val="1499559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443A2A-5704-4555-8E74-4E1D395D3C6A}"/>
              </a:ext>
            </a:extLst>
          </p:cNvPr>
          <p:cNvSpPr>
            <a:spLocks noGrp="1"/>
          </p:cNvSpPr>
          <p:nvPr>
            <p:ph type="sldNum" sz="quarter" idx="12"/>
          </p:nvPr>
        </p:nvSpPr>
        <p:spPr/>
        <p:txBody>
          <a:bodyPr/>
          <a:lstStyle/>
          <a:p>
            <a:fld id="{A888A12D-6ACB-403E-8295-D63D0AEA8CAA}" type="slidenum">
              <a:rPr lang="de-CH" smtClean="0"/>
              <a:pPr/>
              <a:t>11</a:t>
            </a:fld>
            <a:endParaRPr lang="de-CH"/>
          </a:p>
        </p:txBody>
      </p:sp>
      <p:sp>
        <p:nvSpPr>
          <p:cNvPr id="3" name="Title 2">
            <a:extLst>
              <a:ext uri="{FF2B5EF4-FFF2-40B4-BE49-F238E27FC236}">
                <a16:creationId xmlns:a16="http://schemas.microsoft.com/office/drawing/2014/main" id="{C8B3B7F3-64B7-474F-B9DE-0DDF44058C84}"/>
              </a:ext>
            </a:extLst>
          </p:cNvPr>
          <p:cNvSpPr>
            <a:spLocks noGrp="1"/>
          </p:cNvSpPr>
          <p:nvPr>
            <p:ph type="title"/>
          </p:nvPr>
        </p:nvSpPr>
        <p:spPr/>
        <p:txBody>
          <a:bodyPr/>
          <a:lstStyle/>
          <a:p>
            <a:r>
              <a:rPr lang="en-CA" dirty="0"/>
              <a:t>Spin </a:t>
            </a:r>
            <a:r>
              <a:rPr lang="en-CA" dirty="0" err="1"/>
              <a:t>Seebeck</a:t>
            </a:r>
            <a:r>
              <a:rPr lang="en-CA" dirty="0"/>
              <a:t> Effect?</a:t>
            </a:r>
          </a:p>
        </p:txBody>
      </p:sp>
      <p:pic>
        <p:nvPicPr>
          <p:cNvPr id="4" name="Picture 3">
            <a:extLst>
              <a:ext uri="{FF2B5EF4-FFF2-40B4-BE49-F238E27FC236}">
                <a16:creationId xmlns:a16="http://schemas.microsoft.com/office/drawing/2014/main" id="{B2CD7E48-01CB-4150-8CCE-7C6404728C6F}"/>
              </a:ext>
            </a:extLst>
          </p:cNvPr>
          <p:cNvPicPr>
            <a:picLocks noChangeAspect="1"/>
          </p:cNvPicPr>
          <p:nvPr/>
        </p:nvPicPr>
        <p:blipFill>
          <a:blip r:embed="rId2"/>
          <a:stretch>
            <a:fillRect/>
          </a:stretch>
        </p:blipFill>
        <p:spPr>
          <a:xfrm>
            <a:off x="1050606" y="1230351"/>
            <a:ext cx="10090788" cy="4397298"/>
          </a:xfrm>
          <a:prstGeom prst="rect">
            <a:avLst/>
          </a:prstGeom>
        </p:spPr>
      </p:pic>
      <p:sp>
        <p:nvSpPr>
          <p:cNvPr id="5" name="TextBox 4">
            <a:extLst>
              <a:ext uri="{FF2B5EF4-FFF2-40B4-BE49-F238E27FC236}">
                <a16:creationId xmlns:a16="http://schemas.microsoft.com/office/drawing/2014/main" id="{76FC1F6C-2925-499A-8133-6D0804FEC836}"/>
              </a:ext>
            </a:extLst>
          </p:cNvPr>
          <p:cNvSpPr txBox="1"/>
          <p:nvPr/>
        </p:nvSpPr>
        <p:spPr>
          <a:xfrm rot="18359496">
            <a:off x="3897019" y="3007732"/>
            <a:ext cx="591829" cy="369332"/>
          </a:xfrm>
          <a:prstGeom prst="rect">
            <a:avLst/>
          </a:prstGeom>
          <a:noFill/>
        </p:spPr>
        <p:txBody>
          <a:bodyPr wrap="none" rtlCol="0">
            <a:spAutoFit/>
          </a:bodyPr>
          <a:lstStyle/>
          <a:p>
            <a:r>
              <a:rPr lang="en-CA" dirty="0">
                <a:solidFill>
                  <a:srgbClr val="FF0000"/>
                </a:solidFill>
              </a:rPr>
              <a:t>85 K</a:t>
            </a:r>
          </a:p>
        </p:txBody>
      </p:sp>
      <p:sp>
        <p:nvSpPr>
          <p:cNvPr id="6" name="TextBox 5">
            <a:extLst>
              <a:ext uri="{FF2B5EF4-FFF2-40B4-BE49-F238E27FC236}">
                <a16:creationId xmlns:a16="http://schemas.microsoft.com/office/drawing/2014/main" id="{A69F1AF2-8259-4168-BB06-967CF37A1F53}"/>
              </a:ext>
            </a:extLst>
          </p:cNvPr>
          <p:cNvSpPr txBox="1"/>
          <p:nvPr/>
        </p:nvSpPr>
        <p:spPr>
          <a:xfrm>
            <a:off x="4702098" y="4377757"/>
            <a:ext cx="649537" cy="369332"/>
          </a:xfrm>
          <a:prstGeom prst="rect">
            <a:avLst/>
          </a:prstGeom>
          <a:noFill/>
        </p:spPr>
        <p:txBody>
          <a:bodyPr wrap="none" rtlCol="0">
            <a:spAutoFit/>
          </a:bodyPr>
          <a:lstStyle/>
          <a:p>
            <a:r>
              <a:rPr lang="en-CA" dirty="0">
                <a:solidFill>
                  <a:srgbClr val="0070C0"/>
                </a:solidFill>
              </a:rPr>
              <a:t>2.7 K</a:t>
            </a:r>
          </a:p>
        </p:txBody>
      </p:sp>
      <p:sp>
        <p:nvSpPr>
          <p:cNvPr id="7" name="TextBox 6">
            <a:extLst>
              <a:ext uri="{FF2B5EF4-FFF2-40B4-BE49-F238E27FC236}">
                <a16:creationId xmlns:a16="http://schemas.microsoft.com/office/drawing/2014/main" id="{92BD955E-549C-4EBA-BB61-10D1A83491FA}"/>
              </a:ext>
            </a:extLst>
          </p:cNvPr>
          <p:cNvSpPr txBox="1"/>
          <p:nvPr/>
        </p:nvSpPr>
        <p:spPr>
          <a:xfrm>
            <a:off x="2207942" y="1568605"/>
            <a:ext cx="824265" cy="369332"/>
          </a:xfrm>
          <a:prstGeom prst="rect">
            <a:avLst/>
          </a:prstGeom>
          <a:noFill/>
        </p:spPr>
        <p:txBody>
          <a:bodyPr wrap="none" rtlCol="0">
            <a:spAutoFit/>
          </a:bodyPr>
          <a:lstStyle/>
          <a:p>
            <a:r>
              <a:rPr lang="en-CA" dirty="0"/>
              <a:t>B=18 T</a:t>
            </a:r>
          </a:p>
        </p:txBody>
      </p:sp>
      <p:sp>
        <p:nvSpPr>
          <p:cNvPr id="8" name="TextBox 7">
            <a:extLst>
              <a:ext uri="{FF2B5EF4-FFF2-40B4-BE49-F238E27FC236}">
                <a16:creationId xmlns:a16="http://schemas.microsoft.com/office/drawing/2014/main" id="{B52DFAB9-477A-402F-9B5A-6937C879F1E7}"/>
              </a:ext>
            </a:extLst>
          </p:cNvPr>
          <p:cNvSpPr txBox="1"/>
          <p:nvPr/>
        </p:nvSpPr>
        <p:spPr>
          <a:xfrm>
            <a:off x="2832410" y="5742710"/>
            <a:ext cx="1789592" cy="369332"/>
          </a:xfrm>
          <a:prstGeom prst="rect">
            <a:avLst/>
          </a:prstGeom>
          <a:noFill/>
        </p:spPr>
        <p:txBody>
          <a:bodyPr wrap="none" rtlCol="0">
            <a:spAutoFit/>
          </a:bodyPr>
          <a:lstStyle/>
          <a:p>
            <a:r>
              <a:rPr lang="en-CA" dirty="0"/>
              <a:t>Robust QH states</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C199DD0-AC16-449B-B6F2-A8B29997D3FB}"/>
                  </a:ext>
                </a:extLst>
              </p:cNvPr>
              <p:cNvSpPr txBox="1"/>
              <p:nvPr/>
            </p:nvSpPr>
            <p:spPr>
              <a:xfrm>
                <a:off x="6096000" y="5646066"/>
                <a:ext cx="4712957" cy="369332"/>
              </a:xfrm>
              <a:prstGeom prst="rect">
                <a:avLst/>
              </a:prstGeom>
              <a:noFill/>
            </p:spPr>
            <p:txBody>
              <a:bodyPr wrap="none" rtlCol="0">
                <a:spAutoFit/>
              </a:bodyPr>
              <a:lstStyle/>
              <a:p>
                <a:r>
                  <a:rPr lang="en-CA" dirty="0"/>
                  <a:t>T-dependence of </a:t>
                </a:r>
                <a14:m>
                  <m:oMath xmlns:m="http://schemas.openxmlformats.org/officeDocument/2006/math">
                    <m:sSub>
                      <m:sSubPr>
                        <m:ctrlPr>
                          <a:rPr lang="en-CA" b="0" i="1" dirty="0" smtClean="0">
                            <a:latin typeface="Cambria Math" panose="02040503050406030204" pitchFamily="18" charset="0"/>
                          </a:rPr>
                        </m:ctrlPr>
                      </m:sSubPr>
                      <m:e>
                        <m:r>
                          <a:rPr lang="en-CA" i="1" dirty="0" smtClean="0">
                            <a:latin typeface="Cambria Math" panose="02040503050406030204" pitchFamily="18" charset="0"/>
                          </a:rPr>
                          <m:t>𝑉</m:t>
                        </m:r>
                      </m:e>
                      <m:sub>
                        <m:r>
                          <a:rPr lang="en-CA" b="0" i="1" dirty="0" smtClean="0">
                            <a:latin typeface="Cambria Math" panose="02040503050406030204" pitchFamily="18" charset="0"/>
                          </a:rPr>
                          <m:t>𝑛𝑙</m:t>
                        </m:r>
                      </m:sub>
                    </m:sSub>
                  </m:oMath>
                </a14:m>
                <a:r>
                  <a:rPr lang="en-CA" dirty="0"/>
                  <a:t> is opposite of spin </a:t>
                </a:r>
                <a:r>
                  <a:rPr lang="en-CA" dirty="0" err="1"/>
                  <a:t>Seebeck</a:t>
                </a:r>
                <a:endParaRPr lang="en-CA" dirty="0"/>
              </a:p>
            </p:txBody>
          </p:sp>
        </mc:Choice>
        <mc:Fallback xmlns="">
          <p:sp>
            <p:nvSpPr>
              <p:cNvPr id="9" name="TextBox 8">
                <a:extLst>
                  <a:ext uri="{FF2B5EF4-FFF2-40B4-BE49-F238E27FC236}">
                    <a16:creationId xmlns:a16="http://schemas.microsoft.com/office/drawing/2014/main" id="{3C199DD0-AC16-449B-B6F2-A8B29997D3FB}"/>
                  </a:ext>
                </a:extLst>
              </p:cNvPr>
              <p:cNvSpPr txBox="1">
                <a:spLocks noRot="1" noChangeAspect="1" noMove="1" noResize="1" noEditPoints="1" noAdjustHandles="1" noChangeArrowheads="1" noChangeShapeType="1" noTextEdit="1"/>
              </p:cNvSpPr>
              <p:nvPr/>
            </p:nvSpPr>
            <p:spPr>
              <a:xfrm>
                <a:off x="6096000" y="5646066"/>
                <a:ext cx="4712957" cy="369332"/>
              </a:xfrm>
              <a:prstGeom prst="rect">
                <a:avLst/>
              </a:prstGeom>
              <a:blipFill>
                <a:blip r:embed="rId3"/>
                <a:stretch>
                  <a:fillRect l="-1035" t="-8197" r="-129" b="-24590"/>
                </a:stretch>
              </a:blipFill>
            </p:spPr>
            <p:txBody>
              <a:bodyPr/>
              <a:lstStyle/>
              <a:p>
                <a:r>
                  <a:rPr lang="en-CA">
                    <a:noFill/>
                  </a:rPr>
                  <a:t> </a:t>
                </a:r>
              </a:p>
            </p:txBody>
          </p:sp>
        </mc:Fallback>
      </mc:AlternateContent>
    </p:spTree>
    <p:extLst>
      <p:ext uri="{BB962C8B-B14F-4D97-AF65-F5344CB8AC3E}">
        <p14:creationId xmlns:p14="http://schemas.microsoft.com/office/powerpoint/2010/main" val="240341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A7B28-55A7-40B5-98C5-19AC3E6E3E3D}"/>
              </a:ext>
            </a:extLst>
          </p:cNvPr>
          <p:cNvSpPr>
            <a:spLocks noGrp="1"/>
          </p:cNvSpPr>
          <p:nvPr>
            <p:ph type="sldNum" sz="quarter" idx="12"/>
          </p:nvPr>
        </p:nvSpPr>
        <p:spPr/>
        <p:txBody>
          <a:bodyPr/>
          <a:lstStyle/>
          <a:p>
            <a:fld id="{A888A12D-6ACB-403E-8295-D63D0AEA8CAA}" type="slidenum">
              <a:rPr lang="de-CH" smtClean="0"/>
              <a:pPr/>
              <a:t>12</a:t>
            </a:fld>
            <a:endParaRPr lang="de-CH"/>
          </a:p>
        </p:txBody>
      </p:sp>
      <p:sp>
        <p:nvSpPr>
          <p:cNvPr id="3" name="Title 2">
            <a:extLst>
              <a:ext uri="{FF2B5EF4-FFF2-40B4-BE49-F238E27FC236}">
                <a16:creationId xmlns:a16="http://schemas.microsoft.com/office/drawing/2014/main" id="{CF35DCBD-2F77-4381-A5C0-935EC763CACB}"/>
              </a:ext>
            </a:extLst>
          </p:cNvPr>
          <p:cNvSpPr>
            <a:spLocks noGrp="1"/>
          </p:cNvSpPr>
          <p:nvPr>
            <p:ph type="title"/>
          </p:nvPr>
        </p:nvSpPr>
        <p:spPr/>
        <p:txBody>
          <a:bodyPr/>
          <a:lstStyle/>
          <a:p>
            <a:r>
              <a:rPr lang="en-CA" dirty="0"/>
              <a:t>Final Remarks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6278EE0-5071-43D3-9F66-F99645CF3CCD}"/>
                  </a:ext>
                </a:extLst>
              </p:cNvPr>
              <p:cNvSpPr txBox="1"/>
              <p:nvPr/>
            </p:nvSpPr>
            <p:spPr>
              <a:xfrm>
                <a:off x="1981412" y="1077951"/>
                <a:ext cx="8229176" cy="4831194"/>
              </a:xfrm>
              <a:prstGeom prst="rect">
                <a:avLst/>
              </a:prstGeom>
              <a:noFill/>
            </p:spPr>
            <p:txBody>
              <a:bodyPr wrap="none" rtlCol="0">
                <a:spAutoFit/>
              </a:bodyPr>
              <a:lstStyle/>
              <a:p>
                <a:r>
                  <a:rPr lang="en-CA" dirty="0"/>
                  <a:t>1000 – 10,000 longer spin transport than magnons.</a:t>
                </a:r>
              </a:p>
              <a:p>
                <a:endParaRPr lang="en-CA" b="0" i="1" dirty="0">
                  <a:latin typeface="Cambria Math" panose="02040503050406030204" pitchFamily="18" charset="0"/>
                </a:endParaRPr>
              </a:p>
              <a:p>
                <a:endParaRPr lang="en-CA"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f>
                        <m:fPr>
                          <m:ctrlPr>
                            <a:rPr lang="en-CA" b="0" i="1" smtClean="0">
                              <a:latin typeface="Cambria Math" panose="02040503050406030204" pitchFamily="18" charset="0"/>
                            </a:rPr>
                          </m:ctrlPr>
                        </m:fPr>
                        <m:num>
                          <m:sSub>
                            <m:sSubPr>
                              <m:ctrlPr>
                                <a:rPr lang="en-CA" b="0" i="1" smtClean="0">
                                  <a:latin typeface="Cambria Math" panose="02040503050406030204" pitchFamily="18" charset="0"/>
                                </a:rPr>
                              </m:ctrlPr>
                            </m:sSubPr>
                            <m:e>
                              <m:r>
                                <a:rPr lang="en-CA" b="0" i="1" smtClean="0">
                                  <a:latin typeface="Cambria Math" panose="02040503050406030204" pitchFamily="18" charset="0"/>
                                </a:rPr>
                                <m:t>𝑉</m:t>
                              </m:r>
                            </m:e>
                            <m:sub>
                              <m:r>
                                <a:rPr lang="en-CA" b="0" i="1" smtClean="0">
                                  <a:latin typeface="Cambria Math" panose="02040503050406030204" pitchFamily="18" charset="0"/>
                                </a:rPr>
                                <m:t>𝑛𝑙</m:t>
                              </m:r>
                            </m:sub>
                          </m:sSub>
                        </m:num>
                        <m:den>
                          <m:sSub>
                            <m:sSubPr>
                              <m:ctrlPr>
                                <a:rPr lang="en-CA" b="0" i="1" smtClean="0">
                                  <a:latin typeface="Cambria Math" panose="02040503050406030204" pitchFamily="18" charset="0"/>
                                </a:rPr>
                              </m:ctrlPr>
                            </m:sSubPr>
                            <m:e>
                              <m:r>
                                <a:rPr lang="en-CA" b="0" i="1" smtClean="0">
                                  <a:latin typeface="Cambria Math" panose="02040503050406030204" pitchFamily="18" charset="0"/>
                                </a:rPr>
                                <m:t>𝑉</m:t>
                              </m:r>
                            </m:e>
                            <m:sub>
                              <m:r>
                                <a:rPr lang="en-CA" b="0" i="1" smtClean="0">
                                  <a:latin typeface="Cambria Math" panose="02040503050406030204" pitchFamily="18" charset="0"/>
                                </a:rPr>
                                <m:t>𝑏𝑖𝑎𝑠</m:t>
                              </m:r>
                            </m:sub>
                          </m:sSub>
                        </m:den>
                      </m:f>
                      <m:r>
                        <a:rPr lang="en-CA" b="0" i="1" smtClean="0">
                          <a:latin typeface="Cambria Math" panose="02040503050406030204" pitchFamily="18" charset="0"/>
                        </a:rPr>
                        <m:t>=</m:t>
                      </m:r>
                      <m:f>
                        <m:fPr>
                          <m:ctrlPr>
                            <a:rPr lang="en-CA" b="0" i="1" smtClean="0">
                              <a:latin typeface="Cambria Math" panose="02040503050406030204" pitchFamily="18" charset="0"/>
                            </a:rPr>
                          </m:ctrlPr>
                        </m:fPr>
                        <m:num>
                          <m:sSub>
                            <m:sSubPr>
                              <m:ctrlPr>
                                <a:rPr lang="en-CA" b="0" i="1" smtClean="0">
                                  <a:latin typeface="Cambria Math" panose="02040503050406030204" pitchFamily="18" charset="0"/>
                                </a:rPr>
                              </m:ctrlPr>
                            </m:sSubPr>
                            <m:e>
                              <m:r>
                                <a:rPr lang="en-CA" b="0" i="1" smtClean="0">
                                  <a:latin typeface="Cambria Math" panose="02040503050406030204" pitchFamily="18" charset="0"/>
                                </a:rPr>
                                <m:t>𝐹</m:t>
                              </m:r>
                            </m:e>
                            <m:sub>
                              <m:r>
                                <a:rPr lang="en-CA" b="0" i="1" smtClean="0">
                                  <a:latin typeface="Cambria Math" panose="02040503050406030204" pitchFamily="18" charset="0"/>
                                </a:rPr>
                                <m:t>𝑖𝑛𝑗</m:t>
                              </m:r>
                            </m:sub>
                          </m:sSub>
                          <m:sSub>
                            <m:sSubPr>
                              <m:ctrlPr>
                                <a:rPr lang="en-CA" b="0" i="1" smtClean="0">
                                  <a:latin typeface="Cambria Math" panose="02040503050406030204" pitchFamily="18" charset="0"/>
                                </a:rPr>
                              </m:ctrlPr>
                            </m:sSubPr>
                            <m:e>
                              <m:r>
                                <a:rPr lang="en-CA" b="0" i="1" smtClean="0">
                                  <a:latin typeface="Cambria Math" panose="02040503050406030204" pitchFamily="18" charset="0"/>
                                </a:rPr>
                                <m:t>𝑔</m:t>
                              </m:r>
                            </m:e>
                            <m:sub>
                              <m:r>
                                <a:rPr lang="en-CA" b="0" i="1" smtClean="0">
                                  <a:latin typeface="Cambria Math" panose="02040503050406030204" pitchFamily="18" charset="0"/>
                                </a:rPr>
                                <m:t>𝑖𝑛𝑗</m:t>
                              </m:r>
                            </m:sub>
                          </m:sSub>
                        </m:num>
                        <m:den>
                          <m:sSub>
                            <m:sSubPr>
                              <m:ctrlPr>
                                <a:rPr lang="en-CA" b="0" i="1" smtClean="0">
                                  <a:latin typeface="Cambria Math" panose="02040503050406030204" pitchFamily="18" charset="0"/>
                                </a:rPr>
                              </m:ctrlPr>
                            </m:sSubPr>
                            <m:e>
                              <m:r>
                                <a:rPr lang="en-CA" b="0" i="1" smtClean="0">
                                  <a:latin typeface="Cambria Math" panose="02040503050406030204" pitchFamily="18" charset="0"/>
                                </a:rPr>
                                <m:t>𝐹</m:t>
                              </m:r>
                            </m:e>
                            <m:sub>
                              <m:r>
                                <a:rPr lang="en-CA" b="0" i="1" smtClean="0">
                                  <a:latin typeface="Cambria Math" panose="02040503050406030204" pitchFamily="18" charset="0"/>
                                </a:rPr>
                                <m:t>𝑖𝑛𝑗</m:t>
                              </m:r>
                            </m:sub>
                          </m:sSub>
                          <m:sSub>
                            <m:sSubPr>
                              <m:ctrlPr>
                                <a:rPr lang="en-CA" b="0" i="1" smtClean="0">
                                  <a:latin typeface="Cambria Math" panose="02040503050406030204" pitchFamily="18" charset="0"/>
                                </a:rPr>
                              </m:ctrlPr>
                            </m:sSubPr>
                            <m:e>
                              <m:r>
                                <a:rPr lang="en-CA" b="0" i="1" smtClean="0">
                                  <a:latin typeface="Cambria Math" panose="02040503050406030204" pitchFamily="18" charset="0"/>
                                </a:rPr>
                                <m:t>𝑔</m:t>
                              </m:r>
                            </m:e>
                            <m:sub>
                              <m:r>
                                <a:rPr lang="en-CA" b="0" i="1" smtClean="0">
                                  <a:latin typeface="Cambria Math" panose="02040503050406030204" pitchFamily="18" charset="0"/>
                                </a:rPr>
                                <m:t>𝑖𝑛𝑗</m:t>
                              </m:r>
                            </m:sub>
                          </m:sSub>
                          <m:r>
                            <a:rPr lang="en-CA" b="0" i="1" smtClean="0">
                              <a:latin typeface="Cambria Math" panose="02040503050406030204" pitchFamily="18" charset="0"/>
                            </a:rPr>
                            <m:t>+</m:t>
                          </m:r>
                          <m:r>
                            <a:rPr lang="en-CA" b="0" i="1" smtClean="0">
                              <a:latin typeface="Cambria Math" panose="02040503050406030204" pitchFamily="18" charset="0"/>
                            </a:rPr>
                            <m:t>𝛼</m:t>
                          </m:r>
                          <m:f>
                            <m:fPr>
                              <m:ctrlPr>
                                <a:rPr lang="en-CA" b="0" i="1" smtClean="0">
                                  <a:latin typeface="Cambria Math" panose="02040503050406030204" pitchFamily="18" charset="0"/>
                                </a:rPr>
                              </m:ctrlPr>
                            </m:fPr>
                            <m:num>
                              <m:sSup>
                                <m:sSupPr>
                                  <m:ctrlPr>
                                    <a:rPr lang="en-CA" b="0" i="1" smtClean="0">
                                      <a:latin typeface="Cambria Math" panose="02040503050406030204" pitchFamily="18" charset="0"/>
                                    </a:rPr>
                                  </m:ctrlPr>
                                </m:sSupPr>
                                <m:e>
                                  <m:r>
                                    <a:rPr lang="en-CA" b="0" i="1" smtClean="0">
                                      <a:latin typeface="Cambria Math" panose="02040503050406030204" pitchFamily="18" charset="0"/>
                                    </a:rPr>
                                    <m:t>𝑒</m:t>
                                  </m:r>
                                </m:e>
                                <m:sup>
                                  <m:r>
                                    <a:rPr lang="en-CA" b="0" i="1" smtClean="0">
                                      <a:latin typeface="Cambria Math" panose="02040503050406030204" pitchFamily="18" charset="0"/>
                                    </a:rPr>
                                    <m:t>2</m:t>
                                  </m:r>
                                </m:sup>
                              </m:sSup>
                            </m:num>
                            <m:den>
                              <m:r>
                                <a:rPr lang="en-CA" b="0" i="1" smtClean="0">
                                  <a:latin typeface="Cambria Math" panose="02040503050406030204" pitchFamily="18" charset="0"/>
                                </a:rPr>
                                <m:t>h</m:t>
                              </m:r>
                            </m:den>
                          </m:f>
                          <m:f>
                            <m:fPr>
                              <m:ctrlPr>
                                <a:rPr lang="en-CA" b="0" i="1" smtClean="0">
                                  <a:latin typeface="Cambria Math" panose="02040503050406030204" pitchFamily="18" charset="0"/>
                                </a:rPr>
                              </m:ctrlPr>
                            </m:fPr>
                            <m:num>
                              <m:r>
                                <a:rPr lang="en-CA" b="0" i="1" smtClean="0">
                                  <a:latin typeface="Cambria Math" panose="02040503050406030204" pitchFamily="18" charset="0"/>
                                </a:rPr>
                                <m:t>𝐴</m:t>
                              </m:r>
                            </m:num>
                            <m:den>
                              <m:r>
                                <a:rPr lang="en-CA" b="0" i="1" smtClean="0">
                                  <a:latin typeface="Cambria Math" panose="02040503050406030204" pitchFamily="18" charset="0"/>
                                </a:rPr>
                                <m:t>2</m:t>
                              </m:r>
                              <m:r>
                                <a:rPr lang="en-CA" b="0" i="1" smtClean="0">
                                  <a:latin typeface="Cambria Math" panose="02040503050406030204" pitchFamily="18" charset="0"/>
                                </a:rPr>
                                <m:t>𝜋</m:t>
                              </m:r>
                              <m:sSubSup>
                                <m:sSubSupPr>
                                  <m:ctrlPr>
                                    <a:rPr lang="en-CA" b="0" i="1" smtClean="0">
                                      <a:latin typeface="Cambria Math" panose="02040503050406030204" pitchFamily="18" charset="0"/>
                                    </a:rPr>
                                  </m:ctrlPr>
                                </m:sSubSupPr>
                                <m:e>
                                  <m:r>
                                    <a:rPr lang="en-CA" b="0" i="1" smtClean="0">
                                      <a:latin typeface="Cambria Math" panose="02040503050406030204" pitchFamily="18" charset="0"/>
                                    </a:rPr>
                                    <m:t>𝑙</m:t>
                                  </m:r>
                                </m:e>
                                <m:sub>
                                  <m:r>
                                    <a:rPr lang="en-CA" b="0" i="1" smtClean="0">
                                      <a:latin typeface="Cambria Math" panose="02040503050406030204" pitchFamily="18" charset="0"/>
                                    </a:rPr>
                                    <m:t>𝐵</m:t>
                                  </m:r>
                                </m:sub>
                                <m:sup>
                                  <m:r>
                                    <a:rPr lang="en-CA" b="0" i="1" smtClean="0">
                                      <a:latin typeface="Cambria Math" panose="02040503050406030204" pitchFamily="18" charset="0"/>
                                    </a:rPr>
                                    <m:t>2</m:t>
                                  </m:r>
                                </m:sup>
                              </m:sSubSup>
                            </m:den>
                          </m:f>
                        </m:den>
                      </m:f>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10</m:t>
                          </m:r>
                        </m:e>
                        <m:sup>
                          <m:r>
                            <a:rPr lang="en-CA" b="0" i="1" smtClean="0">
                              <a:latin typeface="Cambria Math" panose="02040503050406030204" pitchFamily="18" charset="0"/>
                            </a:rPr>
                            <m:t>−4</m:t>
                          </m:r>
                        </m:sup>
                      </m:sSup>
                    </m:oMath>
                  </m:oMathPara>
                </a14:m>
                <a:endParaRPr lang="en-CA" dirty="0"/>
              </a:p>
              <a:p>
                <a:endParaRPr lang="en-CA" dirty="0"/>
              </a:p>
              <a:p>
                <a:r>
                  <a:rPr lang="en-CA" dirty="0"/>
                  <a:t>Magnetization damping due to decay channels  opened by density inhomogeneities</a:t>
                </a:r>
              </a:p>
              <a:p>
                <a:endParaRPr lang="en-CA" dirty="0"/>
              </a:p>
              <a:p>
                <a:r>
                  <a:rPr lang="en-CA" dirty="0"/>
                  <a:t>Future work:</a:t>
                </a:r>
              </a:p>
              <a:p>
                <a:r>
                  <a:rPr lang="en-CA" dirty="0"/>
                  <a:t>	- Refine spin filters at </a:t>
                </a:r>
                <a14:m>
                  <m:oMath xmlns:m="http://schemas.openxmlformats.org/officeDocument/2006/math">
                    <m:r>
                      <a:rPr lang="en-CA" b="0" i="1" smtClean="0">
                        <a:latin typeface="Cambria Math" panose="02040503050406030204" pitchFamily="18" charset="0"/>
                      </a:rPr>
                      <m:t>𝜈</m:t>
                    </m:r>
                    <m:r>
                      <a:rPr lang="en-CA" b="0" i="1" smtClean="0">
                        <a:latin typeface="Cambria Math" panose="02040503050406030204" pitchFamily="18" charset="0"/>
                      </a:rPr>
                      <m:t>=±1</m:t>
                    </m:r>
                  </m:oMath>
                </a14:m>
                <a:endParaRPr lang="en-CA" b="0" dirty="0"/>
              </a:p>
              <a:p>
                <a:r>
                  <a:rPr lang="en-CA" dirty="0"/>
                  <a:t>	- Understand the junctions between </a:t>
                </a:r>
                <a14:m>
                  <m:oMath xmlns:m="http://schemas.openxmlformats.org/officeDocument/2006/math">
                    <m:r>
                      <a:rPr lang="en-CA" i="1">
                        <a:latin typeface="Cambria Math" panose="02040503050406030204" pitchFamily="18" charset="0"/>
                      </a:rPr>
                      <m:t>𝜈</m:t>
                    </m:r>
                    <m:r>
                      <a:rPr lang="en-CA" i="1">
                        <a:latin typeface="Cambria Math" panose="02040503050406030204" pitchFamily="18" charset="0"/>
                      </a:rPr>
                      <m:t>=±2</m:t>
                    </m:r>
                  </m:oMath>
                </a14:m>
                <a:r>
                  <a:rPr lang="en-CA" dirty="0"/>
                  <a:t> and vacuum and </a:t>
                </a:r>
                <a14:m>
                  <m:oMath xmlns:m="http://schemas.openxmlformats.org/officeDocument/2006/math">
                    <m:r>
                      <a:rPr lang="en-CA" i="1">
                        <a:latin typeface="Cambria Math" panose="02040503050406030204" pitchFamily="18" charset="0"/>
                      </a:rPr>
                      <m:t>𝜈</m:t>
                    </m:r>
                    <m:r>
                      <a:rPr lang="en-CA" i="1">
                        <a:latin typeface="Cambria Math" panose="02040503050406030204" pitchFamily="18" charset="0"/>
                      </a:rPr>
                      <m:t>=±2</m:t>
                    </m:r>
                  </m:oMath>
                </a14:m>
                <a:r>
                  <a:rPr lang="en-CA" dirty="0"/>
                  <a:t>/AFMI</a:t>
                </a:r>
              </a:p>
              <a:p>
                <a:r>
                  <a:rPr lang="en-CA" dirty="0"/>
                  <a:t>Long-term future work:</a:t>
                </a:r>
              </a:p>
              <a:p>
                <a:r>
                  <a:rPr lang="en-CA" dirty="0"/>
                  <a:t>	- </a:t>
                </a:r>
                <a:r>
                  <a:rPr lang="en-CA" dirty="0" err="1"/>
                  <a:t>Dissipationless</a:t>
                </a:r>
                <a:r>
                  <a:rPr lang="en-CA" dirty="0"/>
                  <a:t> spin transport</a:t>
                </a:r>
              </a:p>
              <a:p>
                <a:r>
                  <a:rPr lang="en-CA" dirty="0"/>
                  <a:t>	- Information processing and information storage</a:t>
                </a:r>
              </a:p>
              <a:p>
                <a:r>
                  <a:rPr lang="en-CA" dirty="0"/>
                  <a:t>	</a:t>
                </a:r>
              </a:p>
              <a:p>
                <a:endParaRPr lang="en-CA" dirty="0"/>
              </a:p>
            </p:txBody>
          </p:sp>
        </mc:Choice>
        <mc:Fallback>
          <p:sp>
            <p:nvSpPr>
              <p:cNvPr id="4" name="TextBox 3">
                <a:extLst>
                  <a:ext uri="{FF2B5EF4-FFF2-40B4-BE49-F238E27FC236}">
                    <a16:creationId xmlns:a16="http://schemas.microsoft.com/office/drawing/2014/main" id="{86278EE0-5071-43D3-9F66-F99645CF3CCD}"/>
                  </a:ext>
                </a:extLst>
              </p:cNvPr>
              <p:cNvSpPr txBox="1">
                <a:spLocks noRot="1" noChangeAspect="1" noMove="1" noResize="1" noEditPoints="1" noAdjustHandles="1" noChangeArrowheads="1" noChangeShapeType="1" noTextEdit="1"/>
              </p:cNvSpPr>
              <p:nvPr/>
            </p:nvSpPr>
            <p:spPr>
              <a:xfrm>
                <a:off x="1981412" y="1077951"/>
                <a:ext cx="8229176" cy="4831194"/>
              </a:xfrm>
              <a:prstGeom prst="rect">
                <a:avLst/>
              </a:prstGeom>
              <a:blipFill>
                <a:blip r:embed="rId3"/>
                <a:stretch>
                  <a:fillRect l="-593" t="-758"/>
                </a:stretch>
              </a:blipFill>
            </p:spPr>
            <p:txBody>
              <a:bodyPr/>
              <a:lstStyle/>
              <a:p>
                <a:r>
                  <a:rPr lang="en-CA">
                    <a:noFill/>
                  </a:rPr>
                  <a:t> </a:t>
                </a:r>
              </a:p>
            </p:txBody>
          </p:sp>
        </mc:Fallback>
      </mc:AlternateContent>
    </p:spTree>
    <p:extLst>
      <p:ext uri="{BB962C8B-B14F-4D97-AF65-F5344CB8AC3E}">
        <p14:creationId xmlns:p14="http://schemas.microsoft.com/office/powerpoint/2010/main" val="293173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88A12D-6ACB-403E-8295-D63D0AEA8CAA}" type="slidenum">
              <a:rPr lang="de-CH" smtClean="0"/>
              <a:pPr/>
              <a:t>2</a:t>
            </a:fld>
            <a:endParaRPr lang="de-CH"/>
          </a:p>
        </p:txBody>
      </p:sp>
      <p:sp>
        <p:nvSpPr>
          <p:cNvPr id="3" name="Title 2"/>
          <p:cNvSpPr>
            <a:spLocks noGrp="1"/>
          </p:cNvSpPr>
          <p:nvPr>
            <p:ph type="title"/>
          </p:nvPr>
        </p:nvSpPr>
        <p:spPr/>
        <p:txBody>
          <a:bodyPr/>
          <a:lstStyle/>
          <a:p>
            <a:r>
              <a:rPr lang="en-CA" dirty="0"/>
              <a:t>Outline</a:t>
            </a:r>
            <a:endParaRPr lang="de-CH" dirty="0"/>
          </a:p>
        </p:txBody>
      </p:sp>
      <p:sp>
        <p:nvSpPr>
          <p:cNvPr id="9" name="TextBox 8">
            <a:extLst>
              <a:ext uri="{FF2B5EF4-FFF2-40B4-BE49-F238E27FC236}">
                <a16:creationId xmlns:a16="http://schemas.microsoft.com/office/drawing/2014/main" id="{1A1BBE69-6221-4EAB-B1D3-1E6E97A67816}"/>
              </a:ext>
            </a:extLst>
          </p:cNvPr>
          <p:cNvSpPr txBox="1"/>
          <p:nvPr/>
        </p:nvSpPr>
        <p:spPr>
          <a:xfrm>
            <a:off x="731520" y="1448972"/>
            <a:ext cx="4910383" cy="1754326"/>
          </a:xfrm>
          <a:prstGeom prst="rect">
            <a:avLst/>
          </a:prstGeom>
          <a:noFill/>
        </p:spPr>
        <p:txBody>
          <a:bodyPr wrap="none" rtlCol="0">
            <a:spAutoFit/>
          </a:bodyPr>
          <a:lstStyle/>
          <a:p>
            <a:pPr marL="285750" indent="-285750">
              <a:buFont typeface="Arial" panose="020B0604020202020204" pitchFamily="34" charset="0"/>
              <a:buChar char="•"/>
            </a:pPr>
            <a:r>
              <a:rPr lang="en-CA" b="1" dirty="0"/>
              <a:t>A</a:t>
            </a:r>
            <a:r>
              <a:rPr lang="en-CA" dirty="0"/>
              <a:t>nti</a:t>
            </a:r>
            <a:r>
              <a:rPr lang="en-CA" b="1" dirty="0"/>
              <a:t>f</a:t>
            </a:r>
            <a:r>
              <a:rPr lang="en-CA" dirty="0"/>
              <a:t>erro</a:t>
            </a:r>
            <a:r>
              <a:rPr lang="en-CA" b="1" dirty="0"/>
              <a:t>m</a:t>
            </a:r>
            <a:r>
              <a:rPr lang="en-CA" dirty="0"/>
              <a:t>agnet </a:t>
            </a:r>
            <a:r>
              <a:rPr lang="en-CA" b="1" dirty="0"/>
              <a:t>I</a:t>
            </a:r>
            <a:r>
              <a:rPr lang="en-CA" dirty="0"/>
              <a:t>nsulators (AFMI)</a:t>
            </a:r>
          </a:p>
          <a:p>
            <a:pPr marL="285750" indent="-285750">
              <a:buFont typeface="Arial" panose="020B0604020202020204" pitchFamily="34" charset="0"/>
              <a:buChar char="•"/>
            </a:pPr>
            <a:r>
              <a:rPr lang="en-CA" dirty="0"/>
              <a:t>Spin Transport</a:t>
            </a:r>
          </a:p>
          <a:p>
            <a:pPr marL="285750" indent="-285750">
              <a:buFont typeface="Arial" panose="020B0604020202020204" pitchFamily="34" charset="0"/>
              <a:buChar char="•"/>
            </a:pPr>
            <a:r>
              <a:rPr lang="en-CA" dirty="0"/>
              <a:t>Quantum Hall state </a:t>
            </a:r>
            <a:r>
              <a:rPr lang="el-GR" dirty="0"/>
              <a:t>ν</a:t>
            </a:r>
            <a:r>
              <a:rPr lang="en-CA" dirty="0"/>
              <a:t>=0 in monolayer graphene</a:t>
            </a:r>
          </a:p>
          <a:p>
            <a:pPr marL="285750" indent="-285750">
              <a:buFont typeface="Arial" panose="020B0604020202020204" pitchFamily="34" charset="0"/>
              <a:buChar char="•"/>
            </a:pPr>
            <a:r>
              <a:rPr lang="en-CA" dirty="0"/>
              <a:t>The Device</a:t>
            </a:r>
          </a:p>
          <a:p>
            <a:pPr marL="285750" indent="-285750">
              <a:buFont typeface="Arial" panose="020B0604020202020204" pitchFamily="34" charset="0"/>
              <a:buChar char="•"/>
            </a:pPr>
            <a:r>
              <a:rPr lang="en-CA" dirty="0"/>
              <a:t>Did we see super spin currents?</a:t>
            </a:r>
          </a:p>
          <a:p>
            <a:pPr marL="285750" indent="-285750">
              <a:buFont typeface="Arial" panose="020B0604020202020204" pitchFamily="34" charset="0"/>
              <a:buChar char="•"/>
            </a:pPr>
            <a:r>
              <a:rPr lang="en-CA" dirty="0"/>
              <a:t>Future plans</a:t>
            </a:r>
          </a:p>
        </p:txBody>
      </p:sp>
    </p:spTree>
    <p:extLst>
      <p:ext uri="{BB962C8B-B14F-4D97-AF65-F5344CB8AC3E}">
        <p14:creationId xmlns:p14="http://schemas.microsoft.com/office/powerpoint/2010/main" val="650975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888A12D-6ACB-403E-8295-D63D0AEA8CAA}" type="slidenum">
              <a:rPr lang="de-CH" smtClean="0"/>
              <a:pPr/>
              <a:t>3</a:t>
            </a:fld>
            <a:endParaRPr lang="de-CH"/>
          </a:p>
        </p:txBody>
      </p:sp>
      <p:sp>
        <p:nvSpPr>
          <p:cNvPr id="3" name="Title 2"/>
          <p:cNvSpPr>
            <a:spLocks noGrp="1"/>
          </p:cNvSpPr>
          <p:nvPr>
            <p:ph type="title"/>
          </p:nvPr>
        </p:nvSpPr>
        <p:spPr/>
        <p:txBody>
          <a:bodyPr/>
          <a:lstStyle/>
          <a:p>
            <a:r>
              <a:rPr lang="en-CA" dirty="0"/>
              <a:t>Antiferromagnets</a:t>
            </a:r>
            <a:endParaRPr lang="de-CH" dirty="0"/>
          </a:p>
        </p:txBody>
      </p:sp>
      <p:sp>
        <p:nvSpPr>
          <p:cNvPr id="6" name="Rectangle 5">
            <a:extLst>
              <a:ext uri="{FF2B5EF4-FFF2-40B4-BE49-F238E27FC236}">
                <a16:creationId xmlns:a16="http://schemas.microsoft.com/office/drawing/2014/main" id="{40158D28-8619-40F7-930D-DD2187A55999}"/>
              </a:ext>
            </a:extLst>
          </p:cNvPr>
          <p:cNvSpPr/>
          <p:nvPr/>
        </p:nvSpPr>
        <p:spPr>
          <a:xfrm>
            <a:off x="4198776" y="6218921"/>
            <a:ext cx="6096000" cy="646331"/>
          </a:xfrm>
          <a:prstGeom prst="rect">
            <a:avLst/>
          </a:prstGeom>
        </p:spPr>
        <p:txBody>
          <a:bodyPr>
            <a:spAutoFit/>
          </a:bodyPr>
          <a:lstStyle/>
          <a:p>
            <a:r>
              <a:rPr lang="en-US" sz="1200" dirty="0">
                <a:solidFill>
                  <a:schemeClr val="bg1"/>
                </a:solidFill>
              </a:rPr>
              <a:t>1. N. T. Satoh et al. Phys. Rev. B 74, 012404 (2006)</a:t>
            </a:r>
          </a:p>
          <a:p>
            <a:r>
              <a:rPr lang="en-US" sz="1200" dirty="0">
                <a:solidFill>
                  <a:schemeClr val="bg1"/>
                </a:solidFill>
              </a:rPr>
              <a:t>2. (b) I. S. Jacobs J. App. Phys. 32, S61 (1961)</a:t>
            </a:r>
          </a:p>
          <a:p>
            <a:r>
              <a:rPr lang="en-US" sz="1200" dirty="0">
                <a:solidFill>
                  <a:schemeClr val="bg1"/>
                </a:solidFill>
              </a:rPr>
              <a:t>4. X. Marti et al. </a:t>
            </a:r>
            <a:r>
              <a:rPr lang="fr-FR" sz="1200" dirty="0">
                <a:solidFill>
                  <a:schemeClr val="bg1"/>
                </a:solidFill>
              </a:rPr>
              <a:t>Nat Mat. 13, 367–374 (2014)</a:t>
            </a:r>
            <a:endParaRPr lang="en-CA" sz="1200" dirty="0">
              <a:solidFill>
                <a:schemeClr val="bg1"/>
              </a:solidFill>
            </a:endParaRPr>
          </a:p>
        </p:txBody>
      </p:sp>
      <p:sp>
        <p:nvSpPr>
          <p:cNvPr id="4" name="TextBox 3">
            <a:extLst>
              <a:ext uri="{FF2B5EF4-FFF2-40B4-BE49-F238E27FC236}">
                <a16:creationId xmlns:a16="http://schemas.microsoft.com/office/drawing/2014/main" id="{EFF1F48A-D18D-418C-86F8-CBBA37AA384D}"/>
              </a:ext>
            </a:extLst>
          </p:cNvPr>
          <p:cNvSpPr txBox="1"/>
          <p:nvPr/>
        </p:nvSpPr>
        <p:spPr>
          <a:xfrm>
            <a:off x="0" y="888642"/>
            <a:ext cx="3921617" cy="1754326"/>
          </a:xfrm>
          <a:prstGeom prst="rect">
            <a:avLst/>
          </a:prstGeom>
          <a:noFill/>
        </p:spPr>
        <p:txBody>
          <a:bodyPr wrap="square" rtlCol="0">
            <a:spAutoFit/>
          </a:bodyPr>
          <a:lstStyle/>
          <a:p>
            <a:r>
              <a:rPr lang="en-CA" dirty="0"/>
              <a:t>Why are they interesting?</a:t>
            </a:r>
          </a:p>
          <a:p>
            <a:endParaRPr lang="en-CA" dirty="0"/>
          </a:p>
          <a:p>
            <a:pPr marL="800100" lvl="1" indent="-342900">
              <a:buAutoNum type="arabicPeriod"/>
            </a:pPr>
            <a:r>
              <a:rPr lang="en-CA" dirty="0"/>
              <a:t>Fast manipulation</a:t>
            </a:r>
          </a:p>
          <a:p>
            <a:pPr marL="800100" lvl="1" indent="-342900">
              <a:buAutoNum type="arabicPeriod"/>
            </a:pPr>
            <a:r>
              <a:rPr lang="en-CA" dirty="0"/>
              <a:t>Robust against stray fields &amp; T</a:t>
            </a:r>
          </a:p>
          <a:p>
            <a:pPr marL="800100" lvl="1" indent="-342900">
              <a:buAutoNum type="arabicPeriod"/>
            </a:pPr>
            <a:r>
              <a:rPr lang="en-CA" dirty="0"/>
              <a:t>Produce little stray field</a:t>
            </a:r>
          </a:p>
          <a:p>
            <a:pPr marL="800100" lvl="1" indent="-342900">
              <a:buAutoNum type="arabicPeriod"/>
            </a:pPr>
            <a:r>
              <a:rPr lang="en-CA" dirty="0"/>
              <a:t>Large </a:t>
            </a:r>
            <a:r>
              <a:rPr lang="en-CA" dirty="0" err="1"/>
              <a:t>magnetotransport</a:t>
            </a:r>
            <a:r>
              <a:rPr lang="en-CA" dirty="0"/>
              <a:t> effects</a:t>
            </a:r>
          </a:p>
        </p:txBody>
      </p:sp>
      <p:pic>
        <p:nvPicPr>
          <p:cNvPr id="5" name="Picture 4">
            <a:extLst>
              <a:ext uri="{FF2B5EF4-FFF2-40B4-BE49-F238E27FC236}">
                <a16:creationId xmlns:a16="http://schemas.microsoft.com/office/drawing/2014/main" id="{514BDC20-7B21-4347-A4DF-D525E00A2B5A}"/>
              </a:ext>
            </a:extLst>
          </p:cNvPr>
          <p:cNvPicPr>
            <a:picLocks noChangeAspect="1"/>
          </p:cNvPicPr>
          <p:nvPr/>
        </p:nvPicPr>
        <p:blipFill>
          <a:blip r:embed="rId3"/>
          <a:stretch>
            <a:fillRect/>
          </a:stretch>
        </p:blipFill>
        <p:spPr>
          <a:xfrm>
            <a:off x="557560" y="3005642"/>
            <a:ext cx="2580360" cy="3213279"/>
          </a:xfrm>
          <a:prstGeom prst="rect">
            <a:avLst/>
          </a:prstGeom>
        </p:spPr>
      </p:pic>
      <p:sp>
        <p:nvSpPr>
          <p:cNvPr id="7" name="Rectangle 6">
            <a:extLst>
              <a:ext uri="{FF2B5EF4-FFF2-40B4-BE49-F238E27FC236}">
                <a16:creationId xmlns:a16="http://schemas.microsoft.com/office/drawing/2014/main" id="{B880D8E4-7939-4CF6-9C0A-56C0876285CF}"/>
              </a:ext>
            </a:extLst>
          </p:cNvPr>
          <p:cNvSpPr/>
          <p:nvPr/>
        </p:nvSpPr>
        <p:spPr>
          <a:xfrm>
            <a:off x="474295" y="2673590"/>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1</a:t>
            </a:r>
          </a:p>
        </p:txBody>
      </p:sp>
      <p:pic>
        <p:nvPicPr>
          <p:cNvPr id="9" name="Picture 8">
            <a:extLst>
              <a:ext uri="{FF2B5EF4-FFF2-40B4-BE49-F238E27FC236}">
                <a16:creationId xmlns:a16="http://schemas.microsoft.com/office/drawing/2014/main" id="{CC87EA0A-808C-4BC6-8BB0-FAEEF630E47C}"/>
              </a:ext>
            </a:extLst>
          </p:cNvPr>
          <p:cNvPicPr>
            <a:picLocks noChangeAspect="1"/>
          </p:cNvPicPr>
          <p:nvPr/>
        </p:nvPicPr>
        <p:blipFill>
          <a:blip r:embed="rId4"/>
          <a:stretch>
            <a:fillRect/>
          </a:stretch>
        </p:blipFill>
        <p:spPr>
          <a:xfrm>
            <a:off x="4004882" y="901390"/>
            <a:ext cx="2737889" cy="4686916"/>
          </a:xfrm>
          <a:prstGeom prst="rect">
            <a:avLst/>
          </a:prstGeom>
        </p:spPr>
      </p:pic>
      <p:sp>
        <p:nvSpPr>
          <p:cNvPr id="10" name="Rectangle 9">
            <a:extLst>
              <a:ext uri="{FF2B5EF4-FFF2-40B4-BE49-F238E27FC236}">
                <a16:creationId xmlns:a16="http://schemas.microsoft.com/office/drawing/2014/main" id="{2EB9E1BB-7F11-4871-92F3-0B9414C1580D}"/>
              </a:ext>
            </a:extLst>
          </p:cNvPr>
          <p:cNvSpPr/>
          <p:nvPr/>
        </p:nvSpPr>
        <p:spPr>
          <a:xfrm>
            <a:off x="3737020" y="595746"/>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sp>
        <p:nvSpPr>
          <p:cNvPr id="11" name="Rectangle 10">
            <a:extLst>
              <a:ext uri="{FF2B5EF4-FFF2-40B4-BE49-F238E27FC236}">
                <a16:creationId xmlns:a16="http://schemas.microsoft.com/office/drawing/2014/main" id="{BE5BFBA9-F369-4820-985B-6D1AC5016E3E}"/>
              </a:ext>
            </a:extLst>
          </p:cNvPr>
          <p:cNvSpPr/>
          <p:nvPr/>
        </p:nvSpPr>
        <p:spPr>
          <a:xfrm>
            <a:off x="4004881" y="5588306"/>
            <a:ext cx="2790636" cy="646331"/>
          </a:xfrm>
          <a:prstGeom prst="rect">
            <a:avLst/>
          </a:prstGeom>
        </p:spPr>
        <p:txBody>
          <a:bodyPr wrap="none">
            <a:spAutoFit/>
          </a:bodyPr>
          <a:lstStyle/>
          <a:p>
            <a:r>
              <a:rPr lang="en-CA" dirty="0">
                <a:solidFill>
                  <a:srgbClr val="231F20"/>
                </a:solidFill>
                <a:latin typeface="AdvOT483a8203"/>
              </a:rPr>
              <a:t>CuFeS</a:t>
            </a:r>
            <a:r>
              <a:rPr lang="en-CA" sz="800" dirty="0">
                <a:solidFill>
                  <a:srgbClr val="231F20"/>
                </a:solidFill>
                <a:latin typeface="AdvTTbdb21c9e"/>
              </a:rPr>
              <a:t>2 </a:t>
            </a:r>
            <a:r>
              <a:rPr lang="en-CA" dirty="0">
                <a:solidFill>
                  <a:srgbClr val="231F20"/>
                </a:solidFill>
                <a:latin typeface="AdvOT483a8203"/>
              </a:rPr>
              <a:t>(</a:t>
            </a:r>
            <a:r>
              <a:rPr lang="en-CA" dirty="0" err="1">
                <a:solidFill>
                  <a:srgbClr val="231F20"/>
                </a:solidFill>
                <a:latin typeface="AdvOT483a8203"/>
              </a:rPr>
              <a:t>semicond</a:t>
            </a:r>
            <a:r>
              <a:rPr lang="en-CA" dirty="0">
                <a:solidFill>
                  <a:srgbClr val="231F20"/>
                </a:solidFill>
                <a:latin typeface="AdvOT483a8203"/>
              </a:rPr>
              <a:t>.) has </a:t>
            </a:r>
            <a:r>
              <a:rPr lang="en-CA" dirty="0" err="1"/>
              <a:t>Néel</a:t>
            </a:r>
            <a:endParaRPr lang="en-CA" dirty="0"/>
          </a:p>
          <a:p>
            <a:r>
              <a:rPr lang="en-CA" dirty="0"/>
              <a:t>temperature of 825 K</a:t>
            </a:r>
          </a:p>
        </p:txBody>
      </p:sp>
      <p:pic>
        <p:nvPicPr>
          <p:cNvPr id="12" name="Picture 11">
            <a:extLst>
              <a:ext uri="{FF2B5EF4-FFF2-40B4-BE49-F238E27FC236}">
                <a16:creationId xmlns:a16="http://schemas.microsoft.com/office/drawing/2014/main" id="{6AA8CDA5-BF88-4CE7-A923-4C785061CAA2}"/>
              </a:ext>
            </a:extLst>
          </p:cNvPr>
          <p:cNvPicPr>
            <a:picLocks noChangeAspect="1"/>
          </p:cNvPicPr>
          <p:nvPr/>
        </p:nvPicPr>
        <p:blipFill>
          <a:blip r:embed="rId5"/>
          <a:stretch>
            <a:fillRect/>
          </a:stretch>
        </p:blipFill>
        <p:spPr>
          <a:xfrm>
            <a:off x="7617329" y="888642"/>
            <a:ext cx="4443453" cy="5330279"/>
          </a:xfrm>
          <a:prstGeom prst="rect">
            <a:avLst/>
          </a:prstGeom>
        </p:spPr>
      </p:pic>
      <p:sp>
        <p:nvSpPr>
          <p:cNvPr id="13" name="Rectangle 12">
            <a:extLst>
              <a:ext uri="{FF2B5EF4-FFF2-40B4-BE49-F238E27FC236}">
                <a16:creationId xmlns:a16="http://schemas.microsoft.com/office/drawing/2014/main" id="{A442A3CF-0076-4617-A507-47049C2C63E5}"/>
              </a:ext>
            </a:extLst>
          </p:cNvPr>
          <p:cNvSpPr/>
          <p:nvPr/>
        </p:nvSpPr>
        <p:spPr>
          <a:xfrm>
            <a:off x="7732014" y="615570"/>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4</a:t>
            </a:r>
          </a:p>
        </p:txBody>
      </p:sp>
      <p:sp>
        <p:nvSpPr>
          <p:cNvPr id="14" name="Rectangle 13">
            <a:extLst>
              <a:ext uri="{FF2B5EF4-FFF2-40B4-BE49-F238E27FC236}">
                <a16:creationId xmlns:a16="http://schemas.microsoft.com/office/drawing/2014/main" id="{07CEE76E-BA1A-48D6-B958-70A38AE1E28F}"/>
              </a:ext>
            </a:extLst>
          </p:cNvPr>
          <p:cNvSpPr/>
          <p:nvPr/>
        </p:nvSpPr>
        <p:spPr>
          <a:xfrm>
            <a:off x="3737020" y="5224147"/>
            <a:ext cx="53572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275143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3F7DCF-52B4-47D7-A324-AA63E4A3789A}"/>
              </a:ext>
            </a:extLst>
          </p:cNvPr>
          <p:cNvPicPr>
            <a:picLocks noChangeAspect="1"/>
          </p:cNvPicPr>
          <p:nvPr/>
        </p:nvPicPr>
        <p:blipFill>
          <a:blip r:embed="rId3"/>
          <a:stretch>
            <a:fillRect/>
          </a:stretch>
        </p:blipFill>
        <p:spPr>
          <a:xfrm>
            <a:off x="9502552" y="4181268"/>
            <a:ext cx="2458844" cy="2037653"/>
          </a:xfrm>
          <a:prstGeom prst="rect">
            <a:avLst/>
          </a:prstGeom>
        </p:spPr>
      </p:pic>
      <p:pic>
        <p:nvPicPr>
          <p:cNvPr id="20" name="Picture 19">
            <a:extLst>
              <a:ext uri="{FF2B5EF4-FFF2-40B4-BE49-F238E27FC236}">
                <a16:creationId xmlns:a16="http://schemas.microsoft.com/office/drawing/2014/main" id="{19D2BC2F-A03A-4F0A-A4B2-E8914001A5AF}"/>
              </a:ext>
            </a:extLst>
          </p:cNvPr>
          <p:cNvPicPr>
            <a:picLocks noChangeAspect="1"/>
          </p:cNvPicPr>
          <p:nvPr/>
        </p:nvPicPr>
        <p:blipFill>
          <a:blip r:embed="rId4"/>
          <a:stretch>
            <a:fillRect/>
          </a:stretch>
        </p:blipFill>
        <p:spPr>
          <a:xfrm>
            <a:off x="6096000" y="1202392"/>
            <a:ext cx="5634790" cy="3188196"/>
          </a:xfrm>
          <a:prstGeom prst="rect">
            <a:avLst/>
          </a:prstGeom>
        </p:spPr>
      </p:pic>
      <p:sp>
        <p:nvSpPr>
          <p:cNvPr id="2" name="Slide Number Placeholder 1"/>
          <p:cNvSpPr>
            <a:spLocks noGrp="1"/>
          </p:cNvSpPr>
          <p:nvPr>
            <p:ph type="sldNum" sz="quarter" idx="12"/>
          </p:nvPr>
        </p:nvSpPr>
        <p:spPr/>
        <p:txBody>
          <a:bodyPr/>
          <a:lstStyle/>
          <a:p>
            <a:fld id="{A888A12D-6ACB-403E-8295-D63D0AEA8CAA}" type="slidenum">
              <a:rPr lang="de-CH" smtClean="0"/>
              <a:pPr/>
              <a:t>4</a:t>
            </a:fld>
            <a:endParaRPr lang="de-CH"/>
          </a:p>
        </p:txBody>
      </p:sp>
      <p:sp>
        <p:nvSpPr>
          <p:cNvPr id="3" name="Title 2"/>
          <p:cNvSpPr>
            <a:spLocks noGrp="1"/>
          </p:cNvSpPr>
          <p:nvPr>
            <p:ph type="title"/>
          </p:nvPr>
        </p:nvSpPr>
        <p:spPr/>
        <p:txBody>
          <a:bodyPr/>
          <a:lstStyle/>
          <a:p>
            <a:r>
              <a:rPr lang="en-CA" dirty="0"/>
              <a:t>Spin Transport</a:t>
            </a:r>
            <a:endParaRPr lang="de-CH" dirty="0"/>
          </a:p>
        </p:txBody>
      </p:sp>
      <p:sp>
        <p:nvSpPr>
          <p:cNvPr id="6" name="Rectangle 5">
            <a:extLst>
              <a:ext uri="{FF2B5EF4-FFF2-40B4-BE49-F238E27FC236}">
                <a16:creationId xmlns:a16="http://schemas.microsoft.com/office/drawing/2014/main" id="{40158D28-8619-40F7-930D-DD2187A55999}"/>
              </a:ext>
            </a:extLst>
          </p:cNvPr>
          <p:cNvSpPr/>
          <p:nvPr/>
        </p:nvSpPr>
        <p:spPr>
          <a:xfrm>
            <a:off x="4198776" y="6218921"/>
            <a:ext cx="6096000" cy="461665"/>
          </a:xfrm>
          <a:prstGeom prst="rect">
            <a:avLst/>
          </a:prstGeom>
        </p:spPr>
        <p:txBody>
          <a:bodyPr>
            <a:spAutoFit/>
          </a:bodyPr>
          <a:lstStyle/>
          <a:p>
            <a:r>
              <a:rPr lang="en-US" sz="1200" dirty="0">
                <a:solidFill>
                  <a:schemeClr val="bg1"/>
                </a:solidFill>
              </a:rPr>
              <a:t>A. V. </a:t>
            </a:r>
            <a:r>
              <a:rPr lang="en-US" sz="1200" dirty="0" err="1">
                <a:solidFill>
                  <a:schemeClr val="bg1"/>
                </a:solidFill>
              </a:rPr>
              <a:t>Chumak</a:t>
            </a:r>
            <a:r>
              <a:rPr lang="en-US" sz="1200" dirty="0">
                <a:solidFill>
                  <a:schemeClr val="bg1"/>
                </a:solidFill>
              </a:rPr>
              <a:t> et al. </a:t>
            </a:r>
            <a:r>
              <a:rPr lang="fr-FR" sz="1200" dirty="0">
                <a:solidFill>
                  <a:schemeClr val="bg1"/>
                </a:solidFill>
              </a:rPr>
              <a:t>Nat. Phys. 11, 453–461 (2015)</a:t>
            </a:r>
            <a:br>
              <a:rPr lang="fr-FR" sz="1200" dirty="0">
                <a:solidFill>
                  <a:schemeClr val="bg1"/>
                </a:solidFill>
              </a:rPr>
            </a:br>
            <a:r>
              <a:rPr lang="fr-FR" sz="1200" dirty="0">
                <a:solidFill>
                  <a:schemeClr val="bg1"/>
                </a:solidFill>
              </a:rPr>
              <a:t>S. </a:t>
            </a:r>
            <a:r>
              <a:rPr lang="fr-FR" sz="1200" dirty="0" err="1">
                <a:solidFill>
                  <a:schemeClr val="bg1"/>
                </a:solidFill>
              </a:rPr>
              <a:t>Takei</a:t>
            </a:r>
            <a:r>
              <a:rPr lang="fr-FR" sz="1200" dirty="0">
                <a:solidFill>
                  <a:schemeClr val="bg1"/>
                </a:solidFill>
              </a:rPr>
              <a:t> et al. Phys. </a:t>
            </a:r>
            <a:r>
              <a:rPr lang="fr-FR" sz="1200" dirty="0" err="1">
                <a:solidFill>
                  <a:schemeClr val="bg1"/>
                </a:solidFill>
              </a:rPr>
              <a:t>Rev</a:t>
            </a:r>
            <a:r>
              <a:rPr lang="fr-FR" sz="1200" dirty="0">
                <a:solidFill>
                  <a:schemeClr val="bg1"/>
                </a:solidFill>
              </a:rPr>
              <a:t>. B 90, 094408 (2014)</a:t>
            </a:r>
            <a:endParaRPr lang="en-US" sz="1200" dirty="0">
              <a:solidFill>
                <a:schemeClr val="bg1"/>
              </a:solidFill>
            </a:endParaRPr>
          </a:p>
        </p:txBody>
      </p:sp>
      <p:sp>
        <p:nvSpPr>
          <p:cNvPr id="8" name="Rectangle 7">
            <a:extLst>
              <a:ext uri="{FF2B5EF4-FFF2-40B4-BE49-F238E27FC236}">
                <a16:creationId xmlns:a16="http://schemas.microsoft.com/office/drawing/2014/main" id="{D3914AED-6D20-466C-BFA6-ECB96CDB2FBD}"/>
              </a:ext>
            </a:extLst>
          </p:cNvPr>
          <p:cNvSpPr/>
          <p:nvPr/>
        </p:nvSpPr>
        <p:spPr>
          <a:xfrm>
            <a:off x="65747" y="745958"/>
            <a:ext cx="279756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Magnons</a:t>
            </a:r>
          </a:p>
        </p:txBody>
      </p:sp>
      <p:sp>
        <p:nvSpPr>
          <p:cNvPr id="15" name="Rectangle 14">
            <a:extLst>
              <a:ext uri="{FF2B5EF4-FFF2-40B4-BE49-F238E27FC236}">
                <a16:creationId xmlns:a16="http://schemas.microsoft.com/office/drawing/2014/main" id="{167E8B12-138B-4027-B55C-9056913378ED}"/>
              </a:ext>
            </a:extLst>
          </p:cNvPr>
          <p:cNvSpPr/>
          <p:nvPr/>
        </p:nvSpPr>
        <p:spPr>
          <a:xfrm>
            <a:off x="5865394" y="745958"/>
            <a:ext cx="4118665"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Supercurrents</a:t>
            </a:r>
          </a:p>
        </p:txBody>
      </p:sp>
      <p:pic>
        <p:nvPicPr>
          <p:cNvPr id="18" name="Picture 17">
            <a:extLst>
              <a:ext uri="{FF2B5EF4-FFF2-40B4-BE49-F238E27FC236}">
                <a16:creationId xmlns:a16="http://schemas.microsoft.com/office/drawing/2014/main" id="{C4634B98-239C-4510-9528-B6B0F6A94D55}"/>
              </a:ext>
            </a:extLst>
          </p:cNvPr>
          <p:cNvPicPr>
            <a:picLocks noChangeAspect="1"/>
          </p:cNvPicPr>
          <p:nvPr/>
        </p:nvPicPr>
        <p:blipFill>
          <a:blip r:embed="rId5"/>
          <a:stretch>
            <a:fillRect/>
          </a:stretch>
        </p:blipFill>
        <p:spPr>
          <a:xfrm>
            <a:off x="65747" y="1669288"/>
            <a:ext cx="5799647" cy="286547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255B063-9745-4C78-92C4-0176B414C7D3}"/>
                  </a:ext>
                </a:extLst>
              </p:cNvPr>
              <p:cNvSpPr txBox="1"/>
              <p:nvPr/>
            </p:nvSpPr>
            <p:spPr>
              <a:xfrm>
                <a:off x="8123622" y="4847022"/>
                <a:ext cx="1347677" cy="1178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panose="02040503050406030204" pitchFamily="18" charset="0"/>
                            </a:rPr>
                          </m:ctrlPr>
                        </m:accPr>
                        <m:e>
                          <m:r>
                            <a:rPr lang="en-CA" b="0" i="1" smtClean="0">
                              <a:latin typeface="Cambria Math" panose="02040503050406030204" pitchFamily="18" charset="0"/>
                            </a:rPr>
                            <m:t>𝑛</m:t>
                          </m:r>
                        </m:e>
                      </m:acc>
                      <m:r>
                        <a:rPr lang="en-CA" b="0" i="1" smtClean="0">
                          <a:latin typeface="Cambria Math" panose="02040503050406030204" pitchFamily="18" charset="0"/>
                        </a:rPr>
                        <m:t>=</m:t>
                      </m:r>
                      <m:acc>
                        <m:accPr>
                          <m:chr m:val="⃗"/>
                          <m:ctrlPr>
                            <a:rPr lang="en-CA" b="0" i="1" smtClean="0">
                              <a:latin typeface="Cambria Math" panose="02040503050406030204" pitchFamily="18" charset="0"/>
                            </a:rPr>
                          </m:ctrlPr>
                        </m:acc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𝐴</m:t>
                              </m:r>
                            </m:sub>
                          </m:sSub>
                        </m:e>
                      </m:acc>
                      <m:r>
                        <a:rPr lang="en-CA" b="0" i="1" smtClean="0">
                          <a:latin typeface="Cambria Math" panose="02040503050406030204" pitchFamily="18" charset="0"/>
                        </a:rPr>
                        <m:t>−</m:t>
                      </m:r>
                      <m:acc>
                        <m:accPr>
                          <m:chr m:val="⃗"/>
                          <m:ctrlPr>
                            <a:rPr lang="en-CA" b="0" i="1" smtClean="0">
                              <a:latin typeface="Cambria Math" panose="02040503050406030204" pitchFamily="18" charset="0"/>
                            </a:rPr>
                          </m:ctrlPr>
                        </m:accPr>
                        <m:e>
                          <m:sSub>
                            <m:sSubPr>
                              <m:ctrlPr>
                                <a:rPr lang="en-CA" b="0" i="1" smtClean="0">
                                  <a:latin typeface="Cambria Math" panose="02040503050406030204" pitchFamily="18" charset="0"/>
                                </a:rPr>
                              </m:ctrlPr>
                            </m:sSubPr>
                            <m:e>
                              <m:r>
                                <a:rPr lang="en-CA" b="0" i="1" smtClean="0">
                                  <a:latin typeface="Cambria Math" panose="02040503050406030204" pitchFamily="18" charset="0"/>
                                </a:rPr>
                                <m:t>𝑆</m:t>
                              </m:r>
                            </m:e>
                            <m:sub>
                              <m:r>
                                <a:rPr lang="en-CA" b="0" i="1" smtClean="0">
                                  <a:latin typeface="Cambria Math" panose="02040503050406030204" pitchFamily="18" charset="0"/>
                                </a:rPr>
                                <m:t>𝐵</m:t>
                              </m:r>
                            </m:sub>
                          </m:sSub>
                        </m:e>
                      </m:acc>
                    </m:oMath>
                  </m:oMathPara>
                </a14:m>
                <a:endParaRPr lang="en-CA" b="0" dirty="0"/>
              </a:p>
              <a:p>
                <a:endParaRPr lang="en-CA" dirty="0"/>
              </a:p>
              <a:p>
                <a:pPr/>
                <a14:m>
                  <m:oMathPara xmlns:m="http://schemas.openxmlformats.org/officeDocument/2006/math">
                    <m:oMathParaPr>
                      <m:jc m:val="centerGroup"/>
                    </m:oMathParaPr>
                    <m:oMath xmlns:m="http://schemas.openxmlformats.org/officeDocument/2006/math">
                      <m:acc>
                        <m:accPr>
                          <m:chr m:val="⃗"/>
                          <m:ctrlPr>
                            <a:rPr lang="en-CA" i="1">
                              <a:latin typeface="Cambria Math" panose="02040503050406030204" pitchFamily="18" charset="0"/>
                            </a:rPr>
                          </m:ctrlPr>
                        </m:accPr>
                        <m:e>
                          <m:r>
                            <a:rPr lang="en-CA" b="0" i="1" smtClean="0">
                              <a:latin typeface="Cambria Math" panose="02040503050406030204" pitchFamily="18" charset="0"/>
                            </a:rPr>
                            <m:t>𝑚</m:t>
                          </m:r>
                        </m:e>
                      </m:acc>
                      <m:r>
                        <a:rPr lang="en-CA" i="1">
                          <a:latin typeface="Cambria Math" panose="02040503050406030204" pitchFamily="18" charset="0"/>
                        </a:rPr>
                        <m:t>=</m:t>
                      </m:r>
                      <m:acc>
                        <m:accPr>
                          <m:chr m:val="⃗"/>
                          <m:ctrlPr>
                            <a:rPr lang="en-CA" i="1">
                              <a:latin typeface="Cambria Math" panose="02040503050406030204" pitchFamily="18" charset="0"/>
                            </a:rPr>
                          </m:ctrlPr>
                        </m:accPr>
                        <m:e>
                          <m:sSub>
                            <m:sSubPr>
                              <m:ctrlPr>
                                <a:rPr lang="en-CA" i="1">
                                  <a:latin typeface="Cambria Math" panose="02040503050406030204" pitchFamily="18" charset="0"/>
                                </a:rPr>
                              </m:ctrlPr>
                            </m:sSubPr>
                            <m:e>
                              <m:r>
                                <a:rPr lang="en-CA" i="1">
                                  <a:latin typeface="Cambria Math" panose="02040503050406030204" pitchFamily="18" charset="0"/>
                                </a:rPr>
                                <m:t>𝑆</m:t>
                              </m:r>
                            </m:e>
                            <m:sub>
                              <m:r>
                                <a:rPr lang="en-CA" i="1">
                                  <a:latin typeface="Cambria Math" panose="02040503050406030204" pitchFamily="18" charset="0"/>
                                </a:rPr>
                                <m:t>𝐴</m:t>
                              </m:r>
                            </m:sub>
                          </m:sSub>
                        </m:e>
                      </m:acc>
                      <m:r>
                        <a:rPr lang="en-CA" b="0" i="1" smtClean="0">
                          <a:latin typeface="Cambria Math" panose="02040503050406030204" pitchFamily="18" charset="0"/>
                        </a:rPr>
                        <m:t>+</m:t>
                      </m:r>
                      <m:acc>
                        <m:accPr>
                          <m:chr m:val="⃗"/>
                          <m:ctrlPr>
                            <a:rPr lang="en-CA" i="1">
                              <a:latin typeface="Cambria Math" panose="02040503050406030204" pitchFamily="18" charset="0"/>
                            </a:rPr>
                          </m:ctrlPr>
                        </m:accPr>
                        <m:e>
                          <m:sSub>
                            <m:sSubPr>
                              <m:ctrlPr>
                                <a:rPr lang="en-CA" i="1">
                                  <a:latin typeface="Cambria Math" panose="02040503050406030204" pitchFamily="18" charset="0"/>
                                </a:rPr>
                              </m:ctrlPr>
                            </m:sSubPr>
                            <m:e>
                              <m:r>
                                <a:rPr lang="en-CA" i="1">
                                  <a:latin typeface="Cambria Math" panose="02040503050406030204" pitchFamily="18" charset="0"/>
                                </a:rPr>
                                <m:t>𝑆</m:t>
                              </m:r>
                            </m:e>
                            <m:sub>
                              <m:r>
                                <a:rPr lang="en-CA" i="1">
                                  <a:latin typeface="Cambria Math" panose="02040503050406030204" pitchFamily="18" charset="0"/>
                                </a:rPr>
                                <m:t>𝐵</m:t>
                              </m:r>
                            </m:sub>
                          </m:sSub>
                        </m:e>
                      </m:acc>
                    </m:oMath>
                  </m:oMathPara>
                </a14:m>
                <a:endParaRPr lang="en-CA" dirty="0"/>
              </a:p>
              <a:p>
                <a:endParaRPr lang="en-CA" dirty="0"/>
              </a:p>
            </p:txBody>
          </p:sp>
        </mc:Choice>
        <mc:Fallback xmlns="">
          <p:sp>
            <p:nvSpPr>
              <p:cNvPr id="5" name="TextBox 4">
                <a:extLst>
                  <a:ext uri="{FF2B5EF4-FFF2-40B4-BE49-F238E27FC236}">
                    <a16:creationId xmlns:a16="http://schemas.microsoft.com/office/drawing/2014/main" id="{E255B063-9745-4C78-92C4-0176B414C7D3}"/>
                  </a:ext>
                </a:extLst>
              </p:cNvPr>
              <p:cNvSpPr txBox="1">
                <a:spLocks noRot="1" noChangeAspect="1" noMove="1" noResize="1" noEditPoints="1" noAdjustHandles="1" noChangeArrowheads="1" noChangeShapeType="1" noTextEdit="1"/>
              </p:cNvSpPr>
              <p:nvPr/>
            </p:nvSpPr>
            <p:spPr>
              <a:xfrm>
                <a:off x="8123622" y="4847022"/>
                <a:ext cx="1347677" cy="1178912"/>
              </a:xfrm>
              <a:prstGeom prst="rect">
                <a:avLst/>
              </a:prstGeom>
              <a:blipFill>
                <a:blip r:embed="rId6"/>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1242961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5B92DC-9A85-4BA9-B7E7-4744F30EAD3D}"/>
              </a:ext>
            </a:extLst>
          </p:cNvPr>
          <p:cNvPicPr>
            <a:picLocks noChangeAspect="1"/>
          </p:cNvPicPr>
          <p:nvPr/>
        </p:nvPicPr>
        <p:blipFill>
          <a:blip r:embed="rId3"/>
          <a:stretch>
            <a:fillRect/>
          </a:stretch>
        </p:blipFill>
        <p:spPr>
          <a:xfrm>
            <a:off x="212221" y="2868612"/>
            <a:ext cx="5029200" cy="2171700"/>
          </a:xfrm>
          <a:prstGeom prst="rect">
            <a:avLst/>
          </a:prstGeom>
        </p:spPr>
      </p:pic>
      <p:sp>
        <p:nvSpPr>
          <p:cNvPr id="2" name="Slide Number Placeholder 1"/>
          <p:cNvSpPr>
            <a:spLocks noGrp="1"/>
          </p:cNvSpPr>
          <p:nvPr>
            <p:ph type="sldNum" sz="quarter" idx="12"/>
          </p:nvPr>
        </p:nvSpPr>
        <p:spPr/>
        <p:txBody>
          <a:bodyPr/>
          <a:lstStyle/>
          <a:p>
            <a:fld id="{A888A12D-6ACB-403E-8295-D63D0AEA8CAA}" type="slidenum">
              <a:rPr lang="de-CH" smtClean="0"/>
              <a:pPr/>
              <a:t>5</a:t>
            </a:fld>
            <a:endParaRPr lang="de-CH"/>
          </a:p>
        </p:txBody>
      </p:sp>
      <p:sp>
        <p:nvSpPr>
          <p:cNvPr id="3" name="Title 2"/>
          <p:cNvSpPr>
            <a:spLocks noGrp="1"/>
          </p:cNvSpPr>
          <p:nvPr>
            <p:ph type="title"/>
          </p:nvPr>
        </p:nvSpPr>
        <p:spPr/>
        <p:txBody>
          <a:bodyPr/>
          <a:lstStyle/>
          <a:p>
            <a:r>
              <a:rPr lang="en-CA" dirty="0"/>
              <a:t>Quantum Hall Effect in graphene at </a:t>
            </a:r>
            <a:r>
              <a:rPr lang="el-GR" dirty="0"/>
              <a:t>ν</a:t>
            </a:r>
            <a:r>
              <a:rPr lang="en-CA" dirty="0"/>
              <a:t>=0</a:t>
            </a:r>
            <a:endParaRPr lang="de-CH" dirty="0"/>
          </a:p>
        </p:txBody>
      </p:sp>
      <p:sp>
        <p:nvSpPr>
          <p:cNvPr id="6" name="Rectangle 5">
            <a:extLst>
              <a:ext uri="{FF2B5EF4-FFF2-40B4-BE49-F238E27FC236}">
                <a16:creationId xmlns:a16="http://schemas.microsoft.com/office/drawing/2014/main" id="{40158D28-8619-40F7-930D-DD2187A55999}"/>
              </a:ext>
            </a:extLst>
          </p:cNvPr>
          <p:cNvSpPr/>
          <p:nvPr/>
        </p:nvSpPr>
        <p:spPr>
          <a:xfrm>
            <a:off x="4198776" y="6218921"/>
            <a:ext cx="6096000" cy="461665"/>
          </a:xfrm>
          <a:prstGeom prst="rect">
            <a:avLst/>
          </a:prstGeom>
        </p:spPr>
        <p:txBody>
          <a:bodyPr>
            <a:spAutoFit/>
          </a:bodyPr>
          <a:lstStyle/>
          <a:p>
            <a:r>
              <a:rPr lang="en-US" sz="1200" dirty="0">
                <a:solidFill>
                  <a:schemeClr val="bg1"/>
                </a:solidFill>
              </a:rPr>
              <a:t>M. </a:t>
            </a:r>
            <a:r>
              <a:rPr lang="en-US" sz="1200" dirty="0" err="1">
                <a:solidFill>
                  <a:schemeClr val="bg1"/>
                </a:solidFill>
              </a:rPr>
              <a:t>Kharitonov</a:t>
            </a:r>
            <a:r>
              <a:rPr lang="en-US" sz="1200" dirty="0">
                <a:solidFill>
                  <a:schemeClr val="bg1"/>
                </a:solidFill>
              </a:rPr>
              <a:t> Phys. Rev. B 86, 075450 (2012)</a:t>
            </a:r>
          </a:p>
          <a:p>
            <a:r>
              <a:rPr lang="en-US" sz="1200" dirty="0">
                <a:solidFill>
                  <a:schemeClr val="bg1"/>
                </a:solidFill>
              </a:rPr>
              <a:t>A. F. Young, et al. Nature 505, 528–532 (2014)</a:t>
            </a:r>
          </a:p>
        </p:txBody>
      </p:sp>
      <p:sp>
        <p:nvSpPr>
          <p:cNvPr id="7" name="TextBox 6">
            <a:extLst>
              <a:ext uri="{FF2B5EF4-FFF2-40B4-BE49-F238E27FC236}">
                <a16:creationId xmlns:a16="http://schemas.microsoft.com/office/drawing/2014/main" id="{83392670-221D-4608-8420-46A7AE0EA5DB}"/>
              </a:ext>
            </a:extLst>
          </p:cNvPr>
          <p:cNvSpPr txBox="1"/>
          <p:nvPr/>
        </p:nvSpPr>
        <p:spPr>
          <a:xfrm>
            <a:off x="158512" y="4838458"/>
            <a:ext cx="5272790" cy="1200329"/>
          </a:xfrm>
          <a:prstGeom prst="rect">
            <a:avLst/>
          </a:prstGeom>
          <a:noFill/>
        </p:spPr>
        <p:txBody>
          <a:bodyPr wrap="none" rtlCol="0">
            <a:spAutoFit/>
          </a:bodyPr>
          <a:lstStyle/>
          <a:p>
            <a:pPr marL="285750" indent="-285750">
              <a:buFont typeface="Arial" panose="020B0604020202020204" pitchFamily="34" charset="0"/>
              <a:buChar char="•"/>
            </a:pPr>
            <a:r>
              <a:rPr lang="en-CA" dirty="0"/>
              <a:t>Charge neutrality point</a:t>
            </a:r>
          </a:p>
          <a:p>
            <a:pPr marL="285750" indent="-285750">
              <a:buFont typeface="Arial" panose="020B0604020202020204" pitchFamily="34" charset="0"/>
              <a:buChar char="•"/>
            </a:pPr>
            <a:r>
              <a:rPr lang="en-CA" dirty="0"/>
              <a:t>Insulating state</a:t>
            </a:r>
          </a:p>
          <a:p>
            <a:pPr marL="285750" indent="-285750">
              <a:buFont typeface="Arial" panose="020B0604020202020204" pitchFamily="34" charset="0"/>
              <a:buChar char="•"/>
            </a:pPr>
            <a:r>
              <a:rPr lang="en-CA" dirty="0"/>
              <a:t>Canted antiferromagnet</a:t>
            </a:r>
          </a:p>
          <a:p>
            <a:pPr marL="285750" indent="-285750">
              <a:buFont typeface="Arial" panose="020B0604020202020204" pitchFamily="34" charset="0"/>
              <a:buChar char="•"/>
            </a:pPr>
            <a:r>
              <a:rPr lang="en-CA" dirty="0"/>
              <a:t>Can transport super current spin by </a:t>
            </a:r>
            <a:r>
              <a:rPr lang="en-CA" dirty="0" err="1"/>
              <a:t>Néel</a:t>
            </a:r>
            <a:r>
              <a:rPr lang="en-CA" dirty="0"/>
              <a:t> dynamics</a:t>
            </a:r>
          </a:p>
        </p:txBody>
      </p:sp>
      <p:pic>
        <p:nvPicPr>
          <p:cNvPr id="10" name="Picture 9">
            <a:extLst>
              <a:ext uri="{FF2B5EF4-FFF2-40B4-BE49-F238E27FC236}">
                <a16:creationId xmlns:a16="http://schemas.microsoft.com/office/drawing/2014/main" id="{82927D1E-8338-4F3C-9DE3-770A16399672}"/>
              </a:ext>
            </a:extLst>
          </p:cNvPr>
          <p:cNvPicPr>
            <a:picLocks noChangeAspect="1"/>
          </p:cNvPicPr>
          <p:nvPr/>
        </p:nvPicPr>
        <p:blipFill>
          <a:blip r:embed="rId4"/>
          <a:stretch>
            <a:fillRect/>
          </a:stretch>
        </p:blipFill>
        <p:spPr>
          <a:xfrm>
            <a:off x="6326607" y="863430"/>
            <a:ext cx="5302986" cy="5238018"/>
          </a:xfrm>
          <a:prstGeom prst="rect">
            <a:avLst/>
          </a:prstGeom>
        </p:spPr>
      </p:pic>
      <p:pic>
        <p:nvPicPr>
          <p:cNvPr id="11" name="Picture 10">
            <a:extLst>
              <a:ext uri="{FF2B5EF4-FFF2-40B4-BE49-F238E27FC236}">
                <a16:creationId xmlns:a16="http://schemas.microsoft.com/office/drawing/2014/main" id="{860A4383-9DBE-468F-AB09-A84ECF8A37F5}"/>
              </a:ext>
            </a:extLst>
          </p:cNvPr>
          <p:cNvPicPr>
            <a:picLocks noChangeAspect="1"/>
          </p:cNvPicPr>
          <p:nvPr/>
        </p:nvPicPr>
        <p:blipFill>
          <a:blip r:embed="rId5"/>
          <a:stretch>
            <a:fillRect/>
          </a:stretch>
        </p:blipFill>
        <p:spPr>
          <a:xfrm>
            <a:off x="212221" y="938406"/>
            <a:ext cx="5076825" cy="1952625"/>
          </a:xfrm>
          <a:prstGeom prst="rect">
            <a:avLst/>
          </a:prstGeom>
        </p:spPr>
      </p:pic>
    </p:spTree>
    <p:extLst>
      <p:ext uri="{BB962C8B-B14F-4D97-AF65-F5344CB8AC3E}">
        <p14:creationId xmlns:p14="http://schemas.microsoft.com/office/powerpoint/2010/main" val="65657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F1BE17-32E5-4239-8CD8-A43FAD663E6D}"/>
              </a:ext>
            </a:extLst>
          </p:cNvPr>
          <p:cNvPicPr>
            <a:picLocks noChangeAspect="1"/>
          </p:cNvPicPr>
          <p:nvPr/>
        </p:nvPicPr>
        <p:blipFill>
          <a:blip r:embed="rId3"/>
          <a:stretch>
            <a:fillRect/>
          </a:stretch>
        </p:blipFill>
        <p:spPr>
          <a:xfrm>
            <a:off x="9463668" y="3865756"/>
            <a:ext cx="2726854" cy="2353165"/>
          </a:xfrm>
          <a:prstGeom prst="rect">
            <a:avLst/>
          </a:prstGeom>
        </p:spPr>
      </p:pic>
      <p:sp>
        <p:nvSpPr>
          <p:cNvPr id="2" name="Slide Number Placeholder 1"/>
          <p:cNvSpPr>
            <a:spLocks noGrp="1"/>
          </p:cNvSpPr>
          <p:nvPr>
            <p:ph type="sldNum" sz="quarter" idx="12"/>
          </p:nvPr>
        </p:nvSpPr>
        <p:spPr/>
        <p:txBody>
          <a:bodyPr/>
          <a:lstStyle/>
          <a:p>
            <a:fld id="{A888A12D-6ACB-403E-8295-D63D0AEA8CAA}" type="slidenum">
              <a:rPr lang="de-CH" smtClean="0"/>
              <a:pPr/>
              <a:t>6</a:t>
            </a:fld>
            <a:endParaRPr lang="de-CH"/>
          </a:p>
        </p:txBody>
      </p:sp>
      <p:sp>
        <p:nvSpPr>
          <p:cNvPr id="3" name="Title 2"/>
          <p:cNvSpPr>
            <a:spLocks noGrp="1"/>
          </p:cNvSpPr>
          <p:nvPr>
            <p:ph type="title"/>
          </p:nvPr>
        </p:nvSpPr>
        <p:spPr/>
        <p:txBody>
          <a:bodyPr/>
          <a:lstStyle/>
          <a:p>
            <a:r>
              <a:rPr lang="en-CA" dirty="0"/>
              <a:t>The Device</a:t>
            </a:r>
            <a:endParaRPr lang="de-CH" dirty="0"/>
          </a:p>
        </p:txBody>
      </p:sp>
      <p:sp>
        <p:nvSpPr>
          <p:cNvPr id="6" name="Rectangle 5">
            <a:extLst>
              <a:ext uri="{FF2B5EF4-FFF2-40B4-BE49-F238E27FC236}">
                <a16:creationId xmlns:a16="http://schemas.microsoft.com/office/drawing/2014/main" id="{40158D28-8619-40F7-930D-DD2187A55999}"/>
              </a:ext>
            </a:extLst>
          </p:cNvPr>
          <p:cNvSpPr/>
          <p:nvPr/>
        </p:nvSpPr>
        <p:spPr>
          <a:xfrm>
            <a:off x="4198776" y="6218921"/>
            <a:ext cx="6096000" cy="307777"/>
          </a:xfrm>
          <a:prstGeom prst="rect">
            <a:avLst/>
          </a:prstGeom>
        </p:spPr>
        <p:txBody>
          <a:bodyPr>
            <a:spAutoFit/>
          </a:bodyPr>
          <a:lstStyle/>
          <a:p>
            <a:r>
              <a:rPr lang="en-US" sz="1400" dirty="0">
                <a:solidFill>
                  <a:schemeClr val="bg1"/>
                </a:solidFill>
              </a:rPr>
              <a:t>Takei S., </a:t>
            </a:r>
            <a:r>
              <a:rPr lang="en-US" sz="1400" dirty="0" err="1">
                <a:solidFill>
                  <a:schemeClr val="bg1"/>
                </a:solidFill>
              </a:rPr>
              <a:t>Yacoby</a:t>
            </a:r>
            <a:r>
              <a:rPr lang="en-US" sz="1400" dirty="0">
                <a:solidFill>
                  <a:schemeClr val="bg1"/>
                </a:solidFill>
              </a:rPr>
              <a:t> A., Halperin B., </a:t>
            </a:r>
            <a:r>
              <a:rPr lang="en-US" sz="1400" dirty="0" err="1">
                <a:solidFill>
                  <a:schemeClr val="bg1"/>
                </a:solidFill>
              </a:rPr>
              <a:t>Tserkovnyak</a:t>
            </a:r>
            <a:r>
              <a:rPr lang="en-US" sz="1400" dirty="0">
                <a:solidFill>
                  <a:schemeClr val="bg1"/>
                </a:solidFill>
              </a:rPr>
              <a:t> Y. Phys. Rev. Lett. 116, 216801 (2016)</a:t>
            </a:r>
          </a:p>
        </p:txBody>
      </p:sp>
      <p:pic>
        <p:nvPicPr>
          <p:cNvPr id="4" name="Picture 3">
            <a:extLst>
              <a:ext uri="{FF2B5EF4-FFF2-40B4-BE49-F238E27FC236}">
                <a16:creationId xmlns:a16="http://schemas.microsoft.com/office/drawing/2014/main" id="{575B662A-0257-42CF-8409-D5AFD7D0E15F}"/>
              </a:ext>
            </a:extLst>
          </p:cNvPr>
          <p:cNvPicPr>
            <a:picLocks noChangeAspect="1"/>
          </p:cNvPicPr>
          <p:nvPr/>
        </p:nvPicPr>
        <p:blipFill>
          <a:blip r:embed="rId4"/>
          <a:stretch>
            <a:fillRect/>
          </a:stretch>
        </p:blipFill>
        <p:spPr>
          <a:xfrm>
            <a:off x="0" y="854897"/>
            <a:ext cx="5084235" cy="536402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9DFD43-B74C-4F4B-BBB6-7F3D83D203C5}"/>
                  </a:ext>
                </a:extLst>
              </p:cNvPr>
              <p:cNvSpPr txBox="1"/>
              <p:nvPr/>
            </p:nvSpPr>
            <p:spPr>
              <a:xfrm>
                <a:off x="1671239" y="854897"/>
                <a:ext cx="177176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𝑉</m:t>
                          </m:r>
                        </m:e>
                        <m:sub>
                          <m:r>
                            <a:rPr lang="en-CA" b="0" i="1" smtClean="0">
                              <a:latin typeface="Cambria Math" panose="02040503050406030204" pitchFamily="18" charset="0"/>
                            </a:rPr>
                            <m:t>↑</m:t>
                          </m:r>
                        </m:sub>
                      </m:sSub>
                      <m:r>
                        <a:rPr lang="en-CA" b="0" i="1" smtClean="0">
                          <a:latin typeface="Cambria Math" panose="02040503050406030204" pitchFamily="18" charset="0"/>
                        </a:rPr>
                        <m:t>&gt;</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𝑉</m:t>
                          </m:r>
                        </m:e>
                        <m:sub>
                          <m:r>
                            <a:rPr lang="en-CA" b="0" i="1" smtClean="0">
                              <a:latin typeface="Cambria Math" panose="02040503050406030204" pitchFamily="18" charset="0"/>
                            </a:rPr>
                            <m:t>↓</m:t>
                          </m:r>
                        </m:sub>
                      </m:sSub>
                      <m:r>
                        <a:rPr lang="en-CA" b="0" i="1" smtClean="0">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𝑉</m:t>
                          </m:r>
                          <m:r>
                            <a:rPr lang="en-CA" i="1">
                              <a:latin typeface="Cambria Math" panose="02040503050406030204" pitchFamily="18" charset="0"/>
                            </a:rPr>
                            <m:t>′</m:t>
                          </m:r>
                        </m:e>
                        <m:sub>
                          <m:r>
                            <a:rPr lang="en-CA" i="1">
                              <a:latin typeface="Cambria Math" panose="02040503050406030204" pitchFamily="18" charset="0"/>
                            </a:rPr>
                            <m:t>↑</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𝑉</m:t>
                          </m:r>
                          <m:r>
                            <a:rPr lang="en-CA" i="1">
                              <a:latin typeface="Cambria Math" panose="02040503050406030204" pitchFamily="18" charset="0"/>
                            </a:rPr>
                            <m:t>′</m:t>
                          </m:r>
                        </m:e>
                        <m:sub>
                          <m:r>
                            <a:rPr lang="en-CA" i="1">
                              <a:latin typeface="Cambria Math" panose="02040503050406030204" pitchFamily="18" charset="0"/>
                            </a:rPr>
                            <m:t>↓</m:t>
                          </m:r>
                        </m:sub>
                      </m:sSub>
                    </m:oMath>
                  </m:oMathPara>
                </a14:m>
                <a:endParaRPr lang="en-CA" dirty="0"/>
              </a:p>
              <a:p>
                <a:endParaRPr lang="en-CA" dirty="0"/>
              </a:p>
            </p:txBody>
          </p:sp>
        </mc:Choice>
        <mc:Fallback xmlns="">
          <p:sp>
            <p:nvSpPr>
              <p:cNvPr id="7" name="TextBox 6">
                <a:extLst>
                  <a:ext uri="{FF2B5EF4-FFF2-40B4-BE49-F238E27FC236}">
                    <a16:creationId xmlns:a16="http://schemas.microsoft.com/office/drawing/2014/main" id="{909DFD43-B74C-4F4B-BBB6-7F3D83D203C5}"/>
                  </a:ext>
                </a:extLst>
              </p:cNvPr>
              <p:cNvSpPr txBox="1">
                <a:spLocks noRot="1" noChangeAspect="1" noMove="1" noResize="1" noEditPoints="1" noAdjustHandles="1" noChangeArrowheads="1" noChangeShapeType="1" noTextEdit="1"/>
              </p:cNvSpPr>
              <p:nvPr/>
            </p:nvSpPr>
            <p:spPr>
              <a:xfrm>
                <a:off x="1671239" y="854897"/>
                <a:ext cx="1771767" cy="553998"/>
              </a:xfrm>
              <a:prstGeom prst="rect">
                <a:avLst/>
              </a:prstGeom>
              <a:blipFill>
                <a:blip r:embed="rId5"/>
                <a:stretch>
                  <a:fillRect l="-1375" t="-2198" r="-344"/>
                </a:stretch>
              </a:blipFill>
            </p:spPr>
            <p:txBody>
              <a:bodyPr/>
              <a:lstStyle/>
              <a:p>
                <a:r>
                  <a:rPr lang="en-CA">
                    <a:noFill/>
                  </a:rPr>
                  <a:t> </a:t>
                </a:r>
              </a:p>
            </p:txBody>
          </p:sp>
        </mc:Fallback>
      </mc:AlternateContent>
      <p:pic>
        <p:nvPicPr>
          <p:cNvPr id="5" name="Picture 4">
            <a:extLst>
              <a:ext uri="{FF2B5EF4-FFF2-40B4-BE49-F238E27FC236}">
                <a16:creationId xmlns:a16="http://schemas.microsoft.com/office/drawing/2014/main" id="{478472D2-0973-4453-9723-B29BF0E1B44F}"/>
              </a:ext>
            </a:extLst>
          </p:cNvPr>
          <p:cNvPicPr>
            <a:picLocks noChangeAspect="1"/>
          </p:cNvPicPr>
          <p:nvPr/>
        </p:nvPicPr>
        <p:blipFill>
          <a:blip r:embed="rId6"/>
          <a:stretch>
            <a:fillRect/>
          </a:stretch>
        </p:blipFill>
        <p:spPr>
          <a:xfrm>
            <a:off x="5991474" y="854897"/>
            <a:ext cx="5266576" cy="2834200"/>
          </a:xfrm>
          <a:prstGeom prst="rect">
            <a:avLst/>
          </a:prstGeom>
        </p:spPr>
      </p:pic>
      <p:pic>
        <p:nvPicPr>
          <p:cNvPr id="8" name="Picture 7">
            <a:extLst>
              <a:ext uri="{FF2B5EF4-FFF2-40B4-BE49-F238E27FC236}">
                <a16:creationId xmlns:a16="http://schemas.microsoft.com/office/drawing/2014/main" id="{89AF00F4-231C-4CEC-A7F7-DED10ACEF74E}"/>
              </a:ext>
            </a:extLst>
          </p:cNvPr>
          <p:cNvPicPr>
            <a:picLocks noChangeAspect="1"/>
          </p:cNvPicPr>
          <p:nvPr/>
        </p:nvPicPr>
        <p:blipFill>
          <a:blip r:embed="rId7"/>
          <a:stretch>
            <a:fillRect/>
          </a:stretch>
        </p:blipFill>
        <p:spPr>
          <a:xfrm>
            <a:off x="5084235" y="3732521"/>
            <a:ext cx="4497300" cy="2486400"/>
          </a:xfrm>
          <a:prstGeom prst="rect">
            <a:avLst/>
          </a:prstGeom>
        </p:spPr>
      </p:pic>
    </p:spTree>
    <p:extLst>
      <p:ext uri="{BB962C8B-B14F-4D97-AF65-F5344CB8AC3E}">
        <p14:creationId xmlns:p14="http://schemas.microsoft.com/office/powerpoint/2010/main" val="332166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FFEE-2B14-4757-A1C8-18B08DB1CCF3}"/>
              </a:ext>
            </a:extLst>
          </p:cNvPr>
          <p:cNvSpPr>
            <a:spLocks noGrp="1"/>
          </p:cNvSpPr>
          <p:nvPr>
            <p:ph type="sldNum" sz="quarter" idx="12"/>
          </p:nvPr>
        </p:nvSpPr>
        <p:spPr/>
        <p:txBody>
          <a:bodyPr/>
          <a:lstStyle/>
          <a:p>
            <a:fld id="{A888A12D-6ACB-403E-8295-D63D0AEA8CAA}" type="slidenum">
              <a:rPr lang="de-CH" smtClean="0"/>
              <a:pPr/>
              <a:t>7</a:t>
            </a:fld>
            <a:endParaRPr lang="de-CH"/>
          </a:p>
        </p:txBody>
      </p:sp>
      <p:sp>
        <p:nvSpPr>
          <p:cNvPr id="3" name="Title 2">
            <a:extLst>
              <a:ext uri="{FF2B5EF4-FFF2-40B4-BE49-F238E27FC236}">
                <a16:creationId xmlns:a16="http://schemas.microsoft.com/office/drawing/2014/main" id="{40660933-7796-4DB7-9E1D-4ACAF7AF8920}"/>
              </a:ext>
            </a:extLst>
          </p:cNvPr>
          <p:cNvSpPr>
            <a:spLocks noGrp="1"/>
          </p:cNvSpPr>
          <p:nvPr>
            <p:ph type="title"/>
          </p:nvPr>
        </p:nvSpPr>
        <p:spPr/>
        <p:txBody>
          <a:bodyPr/>
          <a:lstStyle/>
          <a:p>
            <a:r>
              <a:rPr lang="en-CA" dirty="0"/>
              <a:t>The Mechanism</a:t>
            </a:r>
          </a:p>
        </p:txBody>
      </p:sp>
      <p:pic>
        <p:nvPicPr>
          <p:cNvPr id="4" name="41567_2018_161_MOESM2_ESM">
            <a:hlinkClick r:id="" action="ppaction://media"/>
            <a:extLst>
              <a:ext uri="{FF2B5EF4-FFF2-40B4-BE49-F238E27FC236}">
                <a16:creationId xmlns:a16="http://schemas.microsoft.com/office/drawing/2014/main" id="{B6A0E4AB-9479-4EF9-9369-D86573E285B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14494" y="851903"/>
            <a:ext cx="9163011" cy="5154194"/>
          </a:xfrm>
          <a:prstGeom prst="rect">
            <a:avLst/>
          </a:prstGeom>
        </p:spPr>
      </p:pic>
    </p:spTree>
    <p:extLst>
      <p:ext uri="{BB962C8B-B14F-4D97-AF65-F5344CB8AC3E}">
        <p14:creationId xmlns:p14="http://schemas.microsoft.com/office/powerpoint/2010/main" val="423772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460F3B-18D3-445E-B405-6DF6724B42CB}"/>
              </a:ext>
            </a:extLst>
          </p:cNvPr>
          <p:cNvPicPr>
            <a:picLocks noChangeAspect="1"/>
          </p:cNvPicPr>
          <p:nvPr/>
        </p:nvPicPr>
        <p:blipFill rotWithShape="1">
          <a:blip r:embed="rId2"/>
          <a:srcRect b="48363"/>
          <a:stretch/>
        </p:blipFill>
        <p:spPr>
          <a:xfrm>
            <a:off x="8019135" y="2402381"/>
            <a:ext cx="4172865" cy="1857385"/>
          </a:xfrm>
          <a:prstGeom prst="rect">
            <a:avLst/>
          </a:prstGeom>
        </p:spPr>
      </p:pic>
      <p:sp>
        <p:nvSpPr>
          <p:cNvPr id="2" name="Slide Number Placeholder 1">
            <a:extLst>
              <a:ext uri="{FF2B5EF4-FFF2-40B4-BE49-F238E27FC236}">
                <a16:creationId xmlns:a16="http://schemas.microsoft.com/office/drawing/2014/main" id="{6A5C5F2B-EC76-4D45-A506-D98134FBF0FB}"/>
              </a:ext>
            </a:extLst>
          </p:cNvPr>
          <p:cNvSpPr>
            <a:spLocks noGrp="1"/>
          </p:cNvSpPr>
          <p:nvPr>
            <p:ph type="sldNum" sz="quarter" idx="12"/>
          </p:nvPr>
        </p:nvSpPr>
        <p:spPr/>
        <p:txBody>
          <a:bodyPr/>
          <a:lstStyle/>
          <a:p>
            <a:fld id="{A888A12D-6ACB-403E-8295-D63D0AEA8CAA}" type="slidenum">
              <a:rPr lang="de-CH" smtClean="0"/>
              <a:pPr/>
              <a:t>8</a:t>
            </a:fld>
            <a:endParaRPr lang="de-CH"/>
          </a:p>
        </p:txBody>
      </p:sp>
      <p:sp>
        <p:nvSpPr>
          <p:cNvPr id="3" name="Title 2">
            <a:extLst>
              <a:ext uri="{FF2B5EF4-FFF2-40B4-BE49-F238E27FC236}">
                <a16:creationId xmlns:a16="http://schemas.microsoft.com/office/drawing/2014/main" id="{8F2CD9C7-10A5-4F1A-A0EC-AAB46ED1A4E2}"/>
              </a:ext>
            </a:extLst>
          </p:cNvPr>
          <p:cNvSpPr>
            <a:spLocks noGrp="1"/>
          </p:cNvSpPr>
          <p:nvPr>
            <p:ph type="title"/>
          </p:nvPr>
        </p:nvSpPr>
        <p:spPr/>
        <p:txBody>
          <a:bodyPr/>
          <a:lstStyle/>
          <a:p>
            <a:r>
              <a:rPr lang="en-CA" dirty="0"/>
              <a:t>Results</a:t>
            </a:r>
          </a:p>
        </p:txBody>
      </p:sp>
      <p:pic>
        <p:nvPicPr>
          <p:cNvPr id="4" name="Picture 3">
            <a:extLst>
              <a:ext uri="{FF2B5EF4-FFF2-40B4-BE49-F238E27FC236}">
                <a16:creationId xmlns:a16="http://schemas.microsoft.com/office/drawing/2014/main" id="{E9BE8057-6B94-4D53-832B-3C4D6C4760F7}"/>
              </a:ext>
            </a:extLst>
          </p:cNvPr>
          <p:cNvPicPr>
            <a:picLocks noChangeAspect="1"/>
          </p:cNvPicPr>
          <p:nvPr/>
        </p:nvPicPr>
        <p:blipFill>
          <a:blip r:embed="rId3"/>
          <a:stretch>
            <a:fillRect/>
          </a:stretch>
        </p:blipFill>
        <p:spPr>
          <a:xfrm>
            <a:off x="1902994" y="958009"/>
            <a:ext cx="6116141" cy="493257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C85B82-B40C-4A3E-96ED-758935EF253C}"/>
                  </a:ext>
                </a:extLst>
              </p:cNvPr>
              <p:cNvSpPr txBox="1"/>
              <p:nvPr/>
            </p:nvSpPr>
            <p:spPr>
              <a:xfrm>
                <a:off x="96643" y="967418"/>
                <a:ext cx="2817542" cy="2585323"/>
              </a:xfrm>
              <a:prstGeom prst="rect">
                <a:avLst/>
              </a:prstGeom>
              <a:noFill/>
            </p:spPr>
            <p:txBody>
              <a:bodyPr wrap="square" rtlCol="0">
                <a:spAutoFit/>
              </a:bodyPr>
              <a:lstStyle/>
              <a:p>
                <a:r>
                  <a:rPr lang="en-CA" dirty="0"/>
                  <a:t>Device 1</a:t>
                </a:r>
              </a:p>
              <a:p>
                <a:r>
                  <a:rPr lang="en-CA" dirty="0"/>
                  <a:t>AFMI: 5 </a:t>
                </a:r>
                <a:r>
                  <a:rPr lang="de-DE" dirty="0"/>
                  <a:t>µ</a:t>
                </a:r>
                <a:r>
                  <a:rPr lang="en-CA" dirty="0"/>
                  <a:t>m x 2.5 </a:t>
                </a:r>
                <a:r>
                  <a:rPr lang="de-DE" dirty="0"/>
                  <a:t>µ</a:t>
                </a:r>
                <a:r>
                  <a:rPr lang="en-CA" dirty="0"/>
                  <a:t>m</a:t>
                </a:r>
              </a:p>
              <a:p>
                <a:endParaRPr lang="en-CA"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𝑉</m:t>
                          </m:r>
                        </m:e>
                        <m:sub>
                          <m:r>
                            <a:rPr lang="en-CA" b="0" i="1" smtClean="0">
                              <a:latin typeface="Cambria Math" panose="02040503050406030204" pitchFamily="18" charset="0"/>
                            </a:rPr>
                            <m:t>𝑏</m:t>
                          </m:r>
                        </m:sub>
                      </m:sSub>
                      <m:r>
                        <a:rPr lang="en-CA" b="0" i="1" smtClean="0">
                          <a:latin typeface="Cambria Math" panose="02040503050406030204" pitchFamily="18" charset="0"/>
                        </a:rPr>
                        <m:t>=0.4 </m:t>
                      </m:r>
                      <m:r>
                        <a:rPr lang="en-CA" b="0" i="1" smtClean="0">
                          <a:latin typeface="Cambria Math" panose="02040503050406030204" pitchFamily="18" charset="0"/>
                        </a:rPr>
                        <m:t>𝑉</m:t>
                      </m:r>
                    </m:oMath>
                  </m:oMathPara>
                </a14:m>
                <a:endParaRPr lang="en-CA" dirty="0"/>
              </a:p>
              <a:p>
                <a:r>
                  <a:rPr lang="en-CA" dirty="0"/>
                  <a:t>Dark blue: Amplifier saturation</a:t>
                </a:r>
              </a:p>
              <a:p>
                <a:r>
                  <a:rPr lang="en-CA" dirty="0"/>
                  <a:t>Fluctuations: Amplifier offset + 1/f noise</a:t>
                </a:r>
              </a:p>
              <a:p>
                <a:endParaRPr lang="en-CA" dirty="0"/>
              </a:p>
            </p:txBody>
          </p:sp>
        </mc:Choice>
        <mc:Fallback xmlns="">
          <p:sp>
            <p:nvSpPr>
              <p:cNvPr id="5" name="TextBox 4">
                <a:extLst>
                  <a:ext uri="{FF2B5EF4-FFF2-40B4-BE49-F238E27FC236}">
                    <a16:creationId xmlns:a16="http://schemas.microsoft.com/office/drawing/2014/main" id="{54C85B82-B40C-4A3E-96ED-758935EF253C}"/>
                  </a:ext>
                </a:extLst>
              </p:cNvPr>
              <p:cNvSpPr txBox="1">
                <a:spLocks noRot="1" noChangeAspect="1" noMove="1" noResize="1" noEditPoints="1" noAdjustHandles="1" noChangeArrowheads="1" noChangeShapeType="1" noTextEdit="1"/>
              </p:cNvSpPr>
              <p:nvPr/>
            </p:nvSpPr>
            <p:spPr>
              <a:xfrm>
                <a:off x="96643" y="967418"/>
                <a:ext cx="2817542" cy="2585323"/>
              </a:xfrm>
              <a:prstGeom prst="rect">
                <a:avLst/>
              </a:prstGeom>
              <a:blipFill>
                <a:blip r:embed="rId4"/>
                <a:stretch>
                  <a:fillRect l="-1948" t="-14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56B52D-BB14-4386-B862-BDA0D072205D}"/>
                  </a:ext>
                </a:extLst>
              </p:cNvPr>
              <p:cNvSpPr txBox="1"/>
              <p:nvPr/>
            </p:nvSpPr>
            <p:spPr>
              <a:xfrm>
                <a:off x="8329716" y="958009"/>
                <a:ext cx="2817542" cy="1477328"/>
              </a:xfrm>
              <a:prstGeom prst="rect">
                <a:avLst/>
              </a:prstGeom>
              <a:noFill/>
            </p:spPr>
            <p:txBody>
              <a:bodyPr wrap="square" rtlCol="0">
                <a:spAutoFit/>
              </a:bodyPr>
              <a:lstStyle/>
              <a:p>
                <a:r>
                  <a:rPr lang="en-CA" dirty="0"/>
                  <a:t>Device 2</a:t>
                </a:r>
              </a:p>
              <a:p>
                <a:r>
                  <a:rPr lang="en-CA" dirty="0"/>
                  <a:t>AFMI: 3 </a:t>
                </a:r>
                <a:r>
                  <a:rPr lang="de-DE" dirty="0"/>
                  <a:t>µ</a:t>
                </a:r>
                <a:r>
                  <a:rPr lang="en-CA" dirty="0"/>
                  <a:t>m x 1.9 </a:t>
                </a:r>
                <a:r>
                  <a:rPr lang="de-DE" dirty="0"/>
                  <a:t>µ</a:t>
                </a:r>
                <a:r>
                  <a:rPr lang="en-CA" dirty="0"/>
                  <a:t>m</a:t>
                </a:r>
              </a:p>
              <a:p>
                <a:r>
                  <a:rPr lang="en-CA" dirty="0"/>
                  <a:t>n-doped. High e-mobility</a:t>
                </a:r>
              </a:p>
              <a:p>
                <a:pPr/>
                <a14:m>
                  <m:oMathPara xmlns:m="http://schemas.openxmlformats.org/officeDocument/2006/math">
                    <m:oMathParaPr>
                      <m:jc m:val="left"/>
                    </m:oMathParaPr>
                    <m:oMath xmlns:m="http://schemas.openxmlformats.org/officeDocument/2006/math">
                      <m:sSub>
                        <m:sSubPr>
                          <m:ctrlPr>
                            <a:rPr lang="en-CA" i="1">
                              <a:latin typeface="Cambria Math" panose="02040503050406030204" pitchFamily="18" charset="0"/>
                            </a:rPr>
                          </m:ctrlPr>
                        </m:sSubPr>
                        <m:e>
                          <m:r>
                            <a:rPr lang="en-CA" i="1">
                              <a:latin typeface="Cambria Math" panose="02040503050406030204" pitchFamily="18" charset="0"/>
                            </a:rPr>
                            <m:t>𝑉</m:t>
                          </m:r>
                        </m:e>
                        <m:sub>
                          <m:r>
                            <a:rPr lang="en-CA" i="1">
                              <a:latin typeface="Cambria Math" panose="02040503050406030204" pitchFamily="18" charset="0"/>
                            </a:rPr>
                            <m:t>𝑏</m:t>
                          </m:r>
                        </m:sub>
                      </m:sSub>
                      <m:r>
                        <a:rPr lang="en-CA" i="1">
                          <a:latin typeface="Cambria Math" panose="02040503050406030204" pitchFamily="18" charset="0"/>
                        </a:rPr>
                        <m:t>=0.</m:t>
                      </m:r>
                      <m:r>
                        <a:rPr lang="en-CA" b="0" i="1" smtClean="0">
                          <a:latin typeface="Cambria Math" panose="02040503050406030204" pitchFamily="18" charset="0"/>
                        </a:rPr>
                        <m:t>065</m:t>
                      </m:r>
                      <m:r>
                        <a:rPr lang="en-CA" i="1">
                          <a:latin typeface="Cambria Math" panose="02040503050406030204" pitchFamily="18" charset="0"/>
                        </a:rPr>
                        <m:t> </m:t>
                      </m:r>
                      <m:r>
                        <a:rPr lang="en-CA" i="1">
                          <a:latin typeface="Cambria Math" panose="02040503050406030204" pitchFamily="18" charset="0"/>
                        </a:rPr>
                        <m:t>𝑉</m:t>
                      </m:r>
                    </m:oMath>
                  </m:oMathPara>
                </a14:m>
                <a:endParaRPr lang="en-CA" dirty="0"/>
              </a:p>
              <a:p>
                <a:endParaRPr lang="en-CA" dirty="0"/>
              </a:p>
            </p:txBody>
          </p:sp>
        </mc:Choice>
        <mc:Fallback xmlns="">
          <p:sp>
            <p:nvSpPr>
              <p:cNvPr id="6" name="TextBox 5">
                <a:extLst>
                  <a:ext uri="{FF2B5EF4-FFF2-40B4-BE49-F238E27FC236}">
                    <a16:creationId xmlns:a16="http://schemas.microsoft.com/office/drawing/2014/main" id="{C856B52D-BB14-4386-B862-BDA0D072205D}"/>
                  </a:ext>
                </a:extLst>
              </p:cNvPr>
              <p:cNvSpPr txBox="1">
                <a:spLocks noRot="1" noChangeAspect="1" noMove="1" noResize="1" noEditPoints="1" noAdjustHandles="1" noChangeArrowheads="1" noChangeShapeType="1" noTextEdit="1"/>
              </p:cNvSpPr>
              <p:nvPr/>
            </p:nvSpPr>
            <p:spPr>
              <a:xfrm>
                <a:off x="8329716" y="958009"/>
                <a:ext cx="2817542" cy="1477328"/>
              </a:xfrm>
              <a:prstGeom prst="rect">
                <a:avLst/>
              </a:prstGeom>
              <a:blipFill>
                <a:blip r:embed="rId5"/>
                <a:stretch>
                  <a:fillRect l="-1728" t="-2066"/>
                </a:stretch>
              </a:blipFill>
            </p:spPr>
            <p:txBody>
              <a:bodyPr/>
              <a:lstStyle/>
              <a:p>
                <a:r>
                  <a:rPr lang="en-CA">
                    <a:noFill/>
                  </a:rPr>
                  <a:t> </a:t>
                </a:r>
              </a:p>
            </p:txBody>
          </p:sp>
        </mc:Fallback>
      </mc:AlternateContent>
    </p:spTree>
    <p:extLst>
      <p:ext uri="{BB962C8B-B14F-4D97-AF65-F5344CB8AC3E}">
        <p14:creationId xmlns:p14="http://schemas.microsoft.com/office/powerpoint/2010/main" val="416442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5633AB-C951-4769-AFB1-431DD9210565}"/>
              </a:ext>
            </a:extLst>
          </p:cNvPr>
          <p:cNvSpPr>
            <a:spLocks noGrp="1"/>
          </p:cNvSpPr>
          <p:nvPr>
            <p:ph type="sldNum" sz="quarter" idx="12"/>
          </p:nvPr>
        </p:nvSpPr>
        <p:spPr/>
        <p:txBody>
          <a:bodyPr/>
          <a:lstStyle/>
          <a:p>
            <a:fld id="{A888A12D-6ACB-403E-8295-D63D0AEA8CAA}" type="slidenum">
              <a:rPr lang="de-CH" smtClean="0"/>
              <a:pPr/>
              <a:t>9</a:t>
            </a:fld>
            <a:endParaRPr lang="de-CH"/>
          </a:p>
        </p:txBody>
      </p:sp>
      <p:sp>
        <p:nvSpPr>
          <p:cNvPr id="3" name="Title 2">
            <a:extLst>
              <a:ext uri="{FF2B5EF4-FFF2-40B4-BE49-F238E27FC236}">
                <a16:creationId xmlns:a16="http://schemas.microsoft.com/office/drawing/2014/main" id="{C628282A-3F85-41C1-87AF-C436F19ABD98}"/>
              </a:ext>
            </a:extLst>
          </p:cNvPr>
          <p:cNvSpPr>
            <a:spLocks noGrp="1"/>
          </p:cNvSpPr>
          <p:nvPr>
            <p:ph type="title"/>
          </p:nvPr>
        </p:nvSpPr>
        <p:spPr/>
        <p:txBody>
          <a:bodyPr/>
          <a:lstStyle/>
          <a:p>
            <a:r>
              <a:rPr lang="en-CA" dirty="0"/>
              <a:t>Charge Transport?</a:t>
            </a:r>
          </a:p>
        </p:txBody>
      </p:sp>
      <p:pic>
        <p:nvPicPr>
          <p:cNvPr id="4" name="Picture 3">
            <a:extLst>
              <a:ext uri="{FF2B5EF4-FFF2-40B4-BE49-F238E27FC236}">
                <a16:creationId xmlns:a16="http://schemas.microsoft.com/office/drawing/2014/main" id="{F91C5949-7763-4302-9B02-D9B25A3B5C8D}"/>
              </a:ext>
            </a:extLst>
          </p:cNvPr>
          <p:cNvPicPr>
            <a:picLocks noChangeAspect="1"/>
          </p:cNvPicPr>
          <p:nvPr/>
        </p:nvPicPr>
        <p:blipFill>
          <a:blip r:embed="rId3"/>
          <a:stretch>
            <a:fillRect/>
          </a:stretch>
        </p:blipFill>
        <p:spPr>
          <a:xfrm>
            <a:off x="3063281" y="2097000"/>
            <a:ext cx="6065438" cy="2664000"/>
          </a:xfrm>
          <a:prstGeom prst="rect">
            <a:avLst/>
          </a:prstGeom>
        </p:spPr>
      </p:pic>
      <p:sp>
        <p:nvSpPr>
          <p:cNvPr id="5" name="TextBox 4">
            <a:extLst>
              <a:ext uri="{FF2B5EF4-FFF2-40B4-BE49-F238E27FC236}">
                <a16:creationId xmlns:a16="http://schemas.microsoft.com/office/drawing/2014/main" id="{1811EE90-12A3-4C57-A7B0-2645809D7E50}"/>
              </a:ext>
            </a:extLst>
          </p:cNvPr>
          <p:cNvSpPr txBox="1"/>
          <p:nvPr/>
        </p:nvSpPr>
        <p:spPr>
          <a:xfrm>
            <a:off x="282497" y="1052147"/>
            <a:ext cx="3832524" cy="369332"/>
          </a:xfrm>
          <a:prstGeom prst="rect">
            <a:avLst/>
          </a:prstGeom>
          <a:noFill/>
        </p:spPr>
        <p:txBody>
          <a:bodyPr wrap="none" rtlCol="0">
            <a:spAutoFit/>
          </a:bodyPr>
          <a:lstStyle/>
          <a:p>
            <a:r>
              <a:rPr lang="en-CA" dirty="0"/>
              <a:t>Tunneling, percolation, drift, diffusion?</a:t>
            </a:r>
          </a:p>
        </p:txBody>
      </p:sp>
    </p:spTree>
    <p:extLst>
      <p:ext uri="{BB962C8B-B14F-4D97-AF65-F5344CB8AC3E}">
        <p14:creationId xmlns:p14="http://schemas.microsoft.com/office/powerpoint/2010/main" val="36201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umbuhlLab" id="{83CC2CB4-29BD-4821-8B86-4FB1FAB4100D}" vid="{72D5CFF2-D220-47E3-BF5A-0D44464A8B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ZumbuhlLab 16-9</Template>
  <TotalTime>0</TotalTime>
  <Words>766</Words>
  <Application>Microsoft Office PowerPoint</Application>
  <PresentationFormat>Widescreen</PresentationFormat>
  <Paragraphs>110</Paragraphs>
  <Slides>12</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AdvOT483a8203</vt:lpstr>
      <vt:lpstr>AdvTTbdb21c9e</vt:lpstr>
      <vt:lpstr>Arial</vt:lpstr>
      <vt:lpstr>Calibri</vt:lpstr>
      <vt:lpstr>Calibri Light</vt:lpstr>
      <vt:lpstr>Cambria Math</vt:lpstr>
      <vt:lpstr>Office Theme</vt:lpstr>
      <vt:lpstr>PowerPoint Presentation</vt:lpstr>
      <vt:lpstr>Outline</vt:lpstr>
      <vt:lpstr>Antiferromagnets</vt:lpstr>
      <vt:lpstr>Spin Transport</vt:lpstr>
      <vt:lpstr>Quantum Hall Effect in graphene at ν=0</vt:lpstr>
      <vt:lpstr>The Device</vt:lpstr>
      <vt:lpstr>The Mechanism</vt:lpstr>
      <vt:lpstr>Results</vt:lpstr>
      <vt:lpstr>Charge Transport?</vt:lpstr>
      <vt:lpstr>Joule Heating?</vt:lpstr>
      <vt:lpstr>Spin Seebeck Effect?</vt:lpstr>
      <vt:lpstr>Final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Samani</dc:creator>
  <cp:lastModifiedBy>M Samani</cp:lastModifiedBy>
  <cp:revision>110</cp:revision>
  <dcterms:created xsi:type="dcterms:W3CDTF">2020-09-24T09:46:04Z</dcterms:created>
  <dcterms:modified xsi:type="dcterms:W3CDTF">2021-03-05T13:55:29Z</dcterms:modified>
</cp:coreProperties>
</file>