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91" r:id="rId3"/>
    <p:sldId id="303" r:id="rId4"/>
    <p:sldId id="304" r:id="rId5"/>
    <p:sldId id="295" r:id="rId6"/>
    <p:sldId id="306" r:id="rId7"/>
    <p:sldId id="305" r:id="rId8"/>
    <p:sldId id="307" r:id="rId9"/>
    <p:sldId id="310" r:id="rId10"/>
    <p:sldId id="309" r:id="rId11"/>
    <p:sldId id="30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6FC"/>
    <a:srgbClr val="31E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26" autoAdjust="0"/>
    <p:restoredTop sz="94660"/>
  </p:normalViewPr>
  <p:slideViewPr>
    <p:cSldViewPr>
      <p:cViewPr varScale="1">
        <p:scale>
          <a:sx n="156" d="100"/>
          <a:sy n="156" d="100"/>
        </p:scale>
        <p:origin x="-20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B6F9-1388-400A-9C87-EA3BCF6640E4}" type="datetimeFigureOut">
              <a:rPr lang="de-CH" smtClean="0"/>
              <a:pPr/>
              <a:t>29.09.2017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6D73E-8661-4B25-9FA4-2290E47F456F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49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939E56-CF05-4F3E-B056-7040CC6CFB88}" type="slidenum">
              <a:rPr lang="de-CH" altLang="de-DE" smtClean="0"/>
              <a:pPr eaLnBrk="1" hangingPunct="1"/>
              <a:t>1</a:t>
            </a:fld>
            <a:endParaRPr lang="de-CH" altLang="de-DE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202856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6D73E-8661-4B25-9FA4-2290E47F456F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4250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6D73E-8661-4B25-9FA4-2290E47F456F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425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6D73E-8661-4B25-9FA4-2290E47F456F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4250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6D73E-8661-4B25-9FA4-2290E47F456F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4250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6D73E-8661-4B25-9FA4-2290E47F456F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4250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6D73E-8661-4B25-9FA4-2290E47F456F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425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6D73E-8661-4B25-9FA4-2290E47F456F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4250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6D73E-8661-4B25-9FA4-2290E47F456F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4250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6D73E-8661-4B25-9FA4-2290E47F456F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425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6D73E-8661-4B25-9FA4-2290E47F456F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425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emf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png"/><Relationship Id="rId3" Type="http://schemas.openxmlformats.org/officeDocument/2006/relationships/image" Target="../media/image27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0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7.png"/><Relationship Id="rId10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63.pn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 descr="title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908050"/>
            <a:ext cx="9169400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dirty="0" smtClean="0"/>
              <a:t>Christian Scheller							</a:t>
            </a:r>
            <a:r>
              <a:rPr lang="de-CH" altLang="de-DE" smtClean="0"/>
              <a:t>              20.01.2017</a:t>
            </a:r>
            <a:endParaRPr lang="de-CH" altLang="de-DE" dirty="0" smtClean="0"/>
          </a:p>
        </p:txBody>
      </p:sp>
      <p:sp>
        <p:nvSpPr>
          <p:cNvPr id="2" name="Rectangle 1"/>
          <p:cNvSpPr/>
          <p:nvPr/>
        </p:nvSpPr>
        <p:spPr>
          <a:xfrm>
            <a:off x="1898139" y="1706940"/>
            <a:ext cx="53477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4800" b="1" dirty="0" smtClean="0"/>
              <a:t>Quantum Hall effect</a:t>
            </a:r>
          </a:p>
          <a:p>
            <a:pPr algn="ctr"/>
            <a:r>
              <a:rPr lang="en-ZA" sz="4800" b="1" dirty="0" smtClean="0"/>
              <a:t>&amp; Topology</a:t>
            </a:r>
            <a:endParaRPr lang="de-CH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3048000" y="5334000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 smtClean="0"/>
              <a:t>Berry phase,</a:t>
            </a:r>
          </a:p>
          <a:p>
            <a:pPr algn="ctr"/>
            <a:r>
              <a:rPr lang="en-ZA" sz="1600" b="1" dirty="0" smtClean="0"/>
              <a:t>Berry curvature</a:t>
            </a:r>
            <a:endParaRPr lang="de-CH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1143000" y="3886200"/>
            <a:ext cx="1790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 smtClean="0"/>
              <a:t>Laughlin pumping argument</a:t>
            </a:r>
            <a:endParaRPr lang="de-CH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4449719" y="3940368"/>
            <a:ext cx="1676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 smtClean="0"/>
              <a:t>Kubo formula</a:t>
            </a:r>
            <a:endParaRPr lang="de-CH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1295400" y="5522259"/>
            <a:ext cx="152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 smtClean="0"/>
              <a:t>Gauss-Bonnet formula</a:t>
            </a:r>
            <a:endParaRPr lang="de-CH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4703251" y="5704669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 smtClean="0"/>
              <a:t>Fluctuation dissipation theorem</a:t>
            </a:r>
            <a:endParaRPr lang="de-CH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2735221" y="6040323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 err="1" smtClean="0"/>
              <a:t>Focault</a:t>
            </a:r>
            <a:r>
              <a:rPr lang="en-ZA" sz="1600" b="1" dirty="0" smtClean="0"/>
              <a:t> pendulum</a:t>
            </a:r>
            <a:endParaRPr lang="de-CH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4890878" y="5152918"/>
            <a:ext cx="1676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 smtClean="0"/>
              <a:t>Parallel transport</a:t>
            </a:r>
            <a:endParaRPr lang="de-CH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2992355" y="4180998"/>
            <a:ext cx="1676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 err="1" smtClean="0"/>
              <a:t>Chern</a:t>
            </a:r>
            <a:r>
              <a:rPr lang="en-ZA" sz="1600" b="1" dirty="0" smtClean="0"/>
              <a:t> number</a:t>
            </a:r>
            <a:endParaRPr lang="de-CH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6795878" y="4185043"/>
            <a:ext cx="1676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 err="1" smtClean="0"/>
              <a:t>Aharonov</a:t>
            </a:r>
            <a:r>
              <a:rPr lang="en-ZA" sz="1600" b="1" dirty="0" smtClean="0"/>
              <a:t> Bohm</a:t>
            </a:r>
            <a:endParaRPr lang="de-CH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6989819" y="4891019"/>
            <a:ext cx="1288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 smtClean="0"/>
              <a:t>Spectral flow</a:t>
            </a:r>
            <a:endParaRPr lang="de-CH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841116" y="5105400"/>
            <a:ext cx="1288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 smtClean="0"/>
              <a:t>Percolation</a:t>
            </a:r>
            <a:endParaRPr lang="de-CH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7183762" y="5522260"/>
            <a:ext cx="1288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 smtClean="0"/>
              <a:t>Spin orbit interaction</a:t>
            </a:r>
            <a:endParaRPr lang="de-CH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3429000" y="4673507"/>
            <a:ext cx="1676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 err="1" smtClean="0"/>
              <a:t>Stoke’s</a:t>
            </a:r>
            <a:r>
              <a:rPr lang="en-ZA" sz="1600" b="1" dirty="0" smtClean="0"/>
              <a:t> theorem</a:t>
            </a:r>
            <a:endParaRPr lang="de-CH" sz="1600" b="1" dirty="0"/>
          </a:p>
        </p:txBody>
      </p:sp>
      <p:sp>
        <p:nvSpPr>
          <p:cNvPr id="3" name="Freeform 2"/>
          <p:cNvSpPr/>
          <p:nvPr/>
        </p:nvSpPr>
        <p:spPr>
          <a:xfrm>
            <a:off x="533400" y="3657600"/>
            <a:ext cx="8254666" cy="2835269"/>
          </a:xfrm>
          <a:custGeom>
            <a:avLst/>
            <a:gdLst>
              <a:gd name="connsiteX0" fmla="*/ 457241 w 8254666"/>
              <a:gd name="connsiteY0" fmla="*/ 645460 h 2835269"/>
              <a:gd name="connsiteX1" fmla="*/ 794125 w 8254666"/>
              <a:gd name="connsiteY1" fmla="*/ 212323 h 2835269"/>
              <a:gd name="connsiteX2" fmla="*/ 1624304 w 8254666"/>
              <a:gd name="connsiteY2" fmla="*/ 260449 h 2835269"/>
              <a:gd name="connsiteX3" fmla="*/ 2761289 w 8254666"/>
              <a:gd name="connsiteY3" fmla="*/ 1771 h 2835269"/>
              <a:gd name="connsiteX4" fmla="*/ 3098173 w 8254666"/>
              <a:gd name="connsiteY4" fmla="*/ 410844 h 2835269"/>
              <a:gd name="connsiteX5" fmla="*/ 3615531 w 8254666"/>
              <a:gd name="connsiteY5" fmla="*/ 446939 h 2835269"/>
              <a:gd name="connsiteX6" fmla="*/ 4439694 w 8254666"/>
              <a:gd name="connsiteY6" fmla="*/ 134118 h 2835269"/>
              <a:gd name="connsiteX7" fmla="*/ 5227762 w 8254666"/>
              <a:gd name="connsiteY7" fmla="*/ 116071 h 2835269"/>
              <a:gd name="connsiteX8" fmla="*/ 5739104 w 8254666"/>
              <a:gd name="connsiteY8" fmla="*/ 368734 h 2835269"/>
              <a:gd name="connsiteX9" fmla="*/ 6346699 w 8254666"/>
              <a:gd name="connsiteY9" fmla="*/ 428892 h 2835269"/>
              <a:gd name="connsiteX10" fmla="*/ 7411494 w 8254666"/>
              <a:gd name="connsiteY10" fmla="*/ 116071 h 2835269"/>
              <a:gd name="connsiteX11" fmla="*/ 7982994 w 8254666"/>
              <a:gd name="connsiteY11" fmla="*/ 85992 h 2835269"/>
              <a:gd name="connsiteX12" fmla="*/ 8229641 w 8254666"/>
              <a:gd name="connsiteY12" fmla="*/ 356702 h 2835269"/>
              <a:gd name="connsiteX13" fmla="*/ 8055183 w 8254666"/>
              <a:gd name="connsiteY13" fmla="*/ 886092 h 2835269"/>
              <a:gd name="connsiteX14" fmla="*/ 7868694 w 8254666"/>
              <a:gd name="connsiteY14" fmla="*/ 1499702 h 2835269"/>
              <a:gd name="connsiteX15" fmla="*/ 8025104 w 8254666"/>
              <a:gd name="connsiteY15" fmla="*/ 2017060 h 2835269"/>
              <a:gd name="connsiteX16" fmla="*/ 8211594 w 8254666"/>
              <a:gd name="connsiteY16" fmla="*/ 2287771 h 2835269"/>
              <a:gd name="connsiteX17" fmla="*/ 8253704 w 8254666"/>
              <a:gd name="connsiteY17" fmla="*/ 2456213 h 2835269"/>
              <a:gd name="connsiteX18" fmla="*/ 8229641 w 8254666"/>
              <a:gd name="connsiteY18" fmla="*/ 2576528 h 2835269"/>
              <a:gd name="connsiteX19" fmla="*/ 8109325 w 8254666"/>
              <a:gd name="connsiteY19" fmla="*/ 2738955 h 2835269"/>
              <a:gd name="connsiteX20" fmla="*/ 7489699 w 8254666"/>
              <a:gd name="connsiteY20" fmla="*/ 2612623 h 2835269"/>
              <a:gd name="connsiteX21" fmla="*/ 6912183 w 8254666"/>
              <a:gd name="connsiteY21" fmla="*/ 2498323 h 2835269"/>
              <a:gd name="connsiteX22" fmla="*/ 6238415 w 8254666"/>
              <a:gd name="connsiteY22" fmla="*/ 2642702 h 2835269"/>
              <a:gd name="connsiteX23" fmla="*/ 5161589 w 8254666"/>
              <a:gd name="connsiteY23" fmla="*/ 2793097 h 2835269"/>
              <a:gd name="connsiteX24" fmla="*/ 4656262 w 8254666"/>
              <a:gd name="connsiteY24" fmla="*/ 2594576 h 2835269"/>
              <a:gd name="connsiteX25" fmla="*/ 4403599 w 8254666"/>
              <a:gd name="connsiteY25" fmla="*/ 2504339 h 2835269"/>
              <a:gd name="connsiteX26" fmla="*/ 4162967 w 8254666"/>
              <a:gd name="connsiteY26" fmla="*/ 2570513 h 2835269"/>
              <a:gd name="connsiteX27" fmla="*/ 4006557 w 8254666"/>
              <a:gd name="connsiteY27" fmla="*/ 2708876 h 2835269"/>
              <a:gd name="connsiteX28" fmla="*/ 3904289 w 8254666"/>
              <a:gd name="connsiteY28" fmla="*/ 2769034 h 2835269"/>
              <a:gd name="connsiteX29" fmla="*/ 3735846 w 8254666"/>
              <a:gd name="connsiteY29" fmla="*/ 2835207 h 2835269"/>
              <a:gd name="connsiteX30" fmla="*/ 3098173 w 8254666"/>
              <a:gd name="connsiteY30" fmla="*/ 2757002 h 2835269"/>
              <a:gd name="connsiteX31" fmla="*/ 2171741 w 8254666"/>
              <a:gd name="connsiteY31" fmla="*/ 2775049 h 2835269"/>
              <a:gd name="connsiteX32" fmla="*/ 1702510 w 8254666"/>
              <a:gd name="connsiteY32" fmla="*/ 2612623 h 2835269"/>
              <a:gd name="connsiteX33" fmla="*/ 1431799 w 8254666"/>
              <a:gd name="connsiteY33" fmla="*/ 2504339 h 2835269"/>
              <a:gd name="connsiteX34" fmla="*/ 938504 w 8254666"/>
              <a:gd name="connsiteY34" fmla="*/ 2426134 h 2835269"/>
              <a:gd name="connsiteX35" fmla="*/ 312862 w 8254666"/>
              <a:gd name="connsiteY35" fmla="*/ 2353944 h 2835269"/>
              <a:gd name="connsiteX36" fmla="*/ 41 w 8254666"/>
              <a:gd name="connsiteY36" fmla="*/ 2029092 h 2835269"/>
              <a:gd name="connsiteX37" fmla="*/ 330910 w 8254666"/>
              <a:gd name="connsiteY37" fmla="*/ 1475639 h 2835269"/>
              <a:gd name="connsiteX38" fmla="*/ 409115 w 8254666"/>
              <a:gd name="connsiteY38" fmla="*/ 880076 h 2835269"/>
              <a:gd name="connsiteX39" fmla="*/ 457241 w 8254666"/>
              <a:gd name="connsiteY39" fmla="*/ 645460 h 283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254666" h="2835269">
                <a:moveTo>
                  <a:pt x="457241" y="645460"/>
                </a:moveTo>
                <a:cubicBezTo>
                  <a:pt x="521409" y="534168"/>
                  <a:pt x="599615" y="276491"/>
                  <a:pt x="794125" y="212323"/>
                </a:cubicBezTo>
                <a:cubicBezTo>
                  <a:pt x="988635" y="148155"/>
                  <a:pt x="1296443" y="295541"/>
                  <a:pt x="1624304" y="260449"/>
                </a:cubicBezTo>
                <a:cubicBezTo>
                  <a:pt x="1952165" y="225357"/>
                  <a:pt x="2515644" y="-23295"/>
                  <a:pt x="2761289" y="1771"/>
                </a:cubicBezTo>
                <a:cubicBezTo>
                  <a:pt x="3006934" y="26837"/>
                  <a:pt x="2955799" y="336649"/>
                  <a:pt x="3098173" y="410844"/>
                </a:cubicBezTo>
                <a:cubicBezTo>
                  <a:pt x="3240547" y="485039"/>
                  <a:pt x="3391944" y="493060"/>
                  <a:pt x="3615531" y="446939"/>
                </a:cubicBezTo>
                <a:cubicBezTo>
                  <a:pt x="3839118" y="400818"/>
                  <a:pt x="4170989" y="189263"/>
                  <a:pt x="4439694" y="134118"/>
                </a:cubicBezTo>
                <a:cubicBezTo>
                  <a:pt x="4708399" y="78973"/>
                  <a:pt x="5011194" y="76968"/>
                  <a:pt x="5227762" y="116071"/>
                </a:cubicBezTo>
                <a:cubicBezTo>
                  <a:pt x="5444330" y="155174"/>
                  <a:pt x="5552615" y="316597"/>
                  <a:pt x="5739104" y="368734"/>
                </a:cubicBezTo>
                <a:cubicBezTo>
                  <a:pt x="5925593" y="420871"/>
                  <a:pt x="6067967" y="471002"/>
                  <a:pt x="6346699" y="428892"/>
                </a:cubicBezTo>
                <a:cubicBezTo>
                  <a:pt x="6625431" y="386782"/>
                  <a:pt x="7138778" y="173221"/>
                  <a:pt x="7411494" y="116071"/>
                </a:cubicBezTo>
                <a:cubicBezTo>
                  <a:pt x="7684210" y="58921"/>
                  <a:pt x="7846636" y="45887"/>
                  <a:pt x="7982994" y="85992"/>
                </a:cubicBezTo>
                <a:cubicBezTo>
                  <a:pt x="8119352" y="126097"/>
                  <a:pt x="8217610" y="223352"/>
                  <a:pt x="8229641" y="356702"/>
                </a:cubicBezTo>
                <a:cubicBezTo>
                  <a:pt x="8241672" y="490052"/>
                  <a:pt x="8115341" y="695592"/>
                  <a:pt x="8055183" y="886092"/>
                </a:cubicBezTo>
                <a:cubicBezTo>
                  <a:pt x="7995025" y="1076592"/>
                  <a:pt x="7873707" y="1311207"/>
                  <a:pt x="7868694" y="1499702"/>
                </a:cubicBezTo>
                <a:cubicBezTo>
                  <a:pt x="7863681" y="1688197"/>
                  <a:pt x="7967954" y="1885715"/>
                  <a:pt x="8025104" y="2017060"/>
                </a:cubicBezTo>
                <a:cubicBezTo>
                  <a:pt x="8082254" y="2148405"/>
                  <a:pt x="8173494" y="2214579"/>
                  <a:pt x="8211594" y="2287771"/>
                </a:cubicBezTo>
                <a:cubicBezTo>
                  <a:pt x="8249694" y="2360963"/>
                  <a:pt x="8250696" y="2408087"/>
                  <a:pt x="8253704" y="2456213"/>
                </a:cubicBezTo>
                <a:cubicBezTo>
                  <a:pt x="8256712" y="2504339"/>
                  <a:pt x="8253704" y="2529404"/>
                  <a:pt x="8229641" y="2576528"/>
                </a:cubicBezTo>
                <a:cubicBezTo>
                  <a:pt x="8205578" y="2623652"/>
                  <a:pt x="8232649" y="2732939"/>
                  <a:pt x="8109325" y="2738955"/>
                </a:cubicBezTo>
                <a:cubicBezTo>
                  <a:pt x="7986001" y="2744971"/>
                  <a:pt x="7489699" y="2612623"/>
                  <a:pt x="7489699" y="2612623"/>
                </a:cubicBezTo>
                <a:cubicBezTo>
                  <a:pt x="7290175" y="2572518"/>
                  <a:pt x="7120730" y="2493310"/>
                  <a:pt x="6912183" y="2498323"/>
                </a:cubicBezTo>
                <a:cubicBezTo>
                  <a:pt x="6703636" y="2503336"/>
                  <a:pt x="6530181" y="2593573"/>
                  <a:pt x="6238415" y="2642702"/>
                </a:cubicBezTo>
                <a:cubicBezTo>
                  <a:pt x="5946649" y="2691831"/>
                  <a:pt x="5425281" y="2801118"/>
                  <a:pt x="5161589" y="2793097"/>
                </a:cubicBezTo>
                <a:cubicBezTo>
                  <a:pt x="4897897" y="2785076"/>
                  <a:pt x="4782594" y="2642702"/>
                  <a:pt x="4656262" y="2594576"/>
                </a:cubicBezTo>
                <a:cubicBezTo>
                  <a:pt x="4529930" y="2546450"/>
                  <a:pt x="4485815" y="2508350"/>
                  <a:pt x="4403599" y="2504339"/>
                </a:cubicBezTo>
                <a:cubicBezTo>
                  <a:pt x="4321383" y="2500329"/>
                  <a:pt x="4229141" y="2536423"/>
                  <a:pt x="4162967" y="2570513"/>
                </a:cubicBezTo>
                <a:cubicBezTo>
                  <a:pt x="4096793" y="2604603"/>
                  <a:pt x="4049670" y="2675789"/>
                  <a:pt x="4006557" y="2708876"/>
                </a:cubicBezTo>
                <a:cubicBezTo>
                  <a:pt x="3963444" y="2741963"/>
                  <a:pt x="3949407" y="2747979"/>
                  <a:pt x="3904289" y="2769034"/>
                </a:cubicBezTo>
                <a:cubicBezTo>
                  <a:pt x="3859171" y="2790089"/>
                  <a:pt x="3870199" y="2837212"/>
                  <a:pt x="3735846" y="2835207"/>
                </a:cubicBezTo>
                <a:cubicBezTo>
                  <a:pt x="3601493" y="2833202"/>
                  <a:pt x="3358857" y="2767028"/>
                  <a:pt x="3098173" y="2757002"/>
                </a:cubicBezTo>
                <a:cubicBezTo>
                  <a:pt x="2837489" y="2746976"/>
                  <a:pt x="2404352" y="2799112"/>
                  <a:pt x="2171741" y="2775049"/>
                </a:cubicBezTo>
                <a:cubicBezTo>
                  <a:pt x="1939130" y="2750986"/>
                  <a:pt x="1825834" y="2657741"/>
                  <a:pt x="1702510" y="2612623"/>
                </a:cubicBezTo>
                <a:cubicBezTo>
                  <a:pt x="1579186" y="2567505"/>
                  <a:pt x="1559133" y="2535421"/>
                  <a:pt x="1431799" y="2504339"/>
                </a:cubicBezTo>
                <a:cubicBezTo>
                  <a:pt x="1304465" y="2473258"/>
                  <a:pt x="1124993" y="2451200"/>
                  <a:pt x="938504" y="2426134"/>
                </a:cubicBezTo>
                <a:cubicBezTo>
                  <a:pt x="752015" y="2401068"/>
                  <a:pt x="469272" y="2420118"/>
                  <a:pt x="312862" y="2353944"/>
                </a:cubicBezTo>
                <a:cubicBezTo>
                  <a:pt x="156452" y="2287770"/>
                  <a:pt x="-2967" y="2175476"/>
                  <a:pt x="41" y="2029092"/>
                </a:cubicBezTo>
                <a:cubicBezTo>
                  <a:pt x="3049" y="1882708"/>
                  <a:pt x="262731" y="1667142"/>
                  <a:pt x="330910" y="1475639"/>
                </a:cubicBezTo>
                <a:cubicBezTo>
                  <a:pt x="399089" y="1284136"/>
                  <a:pt x="388060" y="1018439"/>
                  <a:pt x="409115" y="880076"/>
                </a:cubicBezTo>
                <a:cubicBezTo>
                  <a:pt x="430170" y="741713"/>
                  <a:pt x="393073" y="756752"/>
                  <a:pt x="457241" y="64546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tangle 19"/>
          <p:cNvSpPr/>
          <p:nvPr/>
        </p:nvSpPr>
        <p:spPr>
          <a:xfrm>
            <a:off x="1300413" y="4597569"/>
            <a:ext cx="1288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 err="1" smtClean="0"/>
              <a:t>Corbino</a:t>
            </a:r>
            <a:r>
              <a:rPr lang="en-ZA" sz="1600" b="1" dirty="0" smtClean="0"/>
              <a:t> ring</a:t>
            </a:r>
            <a:endParaRPr lang="de-CH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5251823" y="4419600"/>
            <a:ext cx="1676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 smtClean="0"/>
              <a:t>Euler characteristic</a:t>
            </a:r>
            <a:endParaRPr lang="de-CH" sz="1600" b="1" dirty="0"/>
          </a:p>
        </p:txBody>
      </p:sp>
    </p:spTree>
    <p:extLst>
      <p:ext uri="{BB962C8B-B14F-4D97-AF65-F5344CB8AC3E}">
        <p14:creationId xmlns:p14="http://schemas.microsoft.com/office/powerpoint/2010/main" val="37699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u="sng" dirty="0" smtClean="0"/>
              <a:t>Quick summary</a:t>
            </a:r>
            <a:endParaRPr lang="de-CH" u="sng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3401" y="863046"/>
            <a:ext cx="6781799" cy="915689"/>
            <a:chOff x="533401" y="863046"/>
            <a:chExt cx="6781799" cy="915689"/>
          </a:xfrm>
        </p:grpSpPr>
        <p:sp>
          <p:nvSpPr>
            <p:cNvPr id="5" name="TextBox 4"/>
            <p:cNvSpPr txBox="1"/>
            <p:nvPr/>
          </p:nvSpPr>
          <p:spPr>
            <a:xfrm>
              <a:off x="533401" y="914400"/>
              <a:ext cx="50291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What is curvature?</a:t>
              </a:r>
            </a:p>
            <a:p>
              <a:r>
                <a:rPr lang="en-ZA" sz="1400" dirty="0" smtClean="0"/>
                <a:t>	</a:t>
              </a:r>
              <a:r>
                <a:rPr lang="en-ZA" sz="1400" dirty="0" smtClean="0">
                  <a:sym typeface="Symbol"/>
                </a:rPr>
                <a:t> </a:t>
              </a:r>
              <a:r>
                <a:rPr lang="en-ZA" sz="1400" dirty="0" smtClean="0"/>
                <a:t>Accumulated geometric phase when</a:t>
              </a:r>
            </a:p>
            <a:p>
              <a:r>
                <a:rPr lang="en-ZA" sz="1400" dirty="0" smtClean="0"/>
                <a:t>	performing a small loop, divided by the loop area</a:t>
              </a:r>
            </a:p>
          </p:txBody>
        </p:sp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863046"/>
              <a:ext cx="2057400" cy="28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964" y="1177422"/>
              <a:ext cx="1392500" cy="27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7695" y="1447800"/>
              <a:ext cx="1568578" cy="330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33400" y="3779200"/>
            <a:ext cx="8479802" cy="1462466"/>
            <a:chOff x="533400" y="2819400"/>
            <a:chExt cx="8479802" cy="1462466"/>
          </a:xfrm>
        </p:grpSpPr>
        <p:sp>
          <p:nvSpPr>
            <p:cNvPr id="13" name="TextBox 1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33400" y="3327759"/>
              <a:ext cx="5486400" cy="954107"/>
            </a:xfrm>
            <a:prstGeom prst="rect">
              <a:avLst/>
            </a:prstGeom>
            <a:blipFill rotWithShape="1">
              <a:blip r:embed="rId6" cstate="print"/>
              <a:stretch>
                <a:fillRect l="-222" t="-641" b="-5769"/>
              </a:stretch>
            </a:blipFill>
          </p:spPr>
          <p:txBody>
            <a:bodyPr/>
            <a:lstStyle/>
            <a:p>
              <a:r>
                <a:rPr lang="de-CH">
                  <a:noFill/>
                </a:rPr>
                <a:t> 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984738" y="2819400"/>
              <a:ext cx="4028464" cy="1462466"/>
              <a:chOff x="4984738" y="2819400"/>
              <a:chExt cx="4028464" cy="1462466"/>
            </a:xfrm>
          </p:grpSpPr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3802" y="2819400"/>
                <a:ext cx="1939400" cy="1386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177" y="3943312"/>
                <a:ext cx="409664" cy="338554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226" y="3143092"/>
                <a:ext cx="414409" cy="338554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  <p:cxnSp>
            <p:nvCxnSpPr>
              <p:cNvPr id="6" name="Straight Arrow Connector 5"/>
              <p:cNvCxnSpPr>
                <a:stCxn id="2" idx="3"/>
              </p:cNvCxnSpPr>
              <p:nvPr/>
            </p:nvCxnSpPr>
            <p:spPr>
              <a:xfrm flipV="1">
                <a:off x="7159841" y="3804812"/>
                <a:ext cx="883661" cy="30777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6803255" y="3340548"/>
                <a:ext cx="675072" cy="17187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738" y="3420724"/>
                <a:ext cx="1479636" cy="338554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6419924" y="3590001"/>
                <a:ext cx="1384226" cy="139872"/>
              </a:xfrm>
              <a:prstGeom prst="straightConnector1">
                <a:avLst/>
              </a:prstGeom>
              <a:ln w="12700">
                <a:solidFill>
                  <a:schemeClr val="tx1">
                    <a:alpha val="56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/>
          <p:cNvSpPr txBox="1"/>
          <p:nvPr/>
        </p:nvSpPr>
        <p:spPr>
          <a:xfrm>
            <a:off x="533400" y="5407223"/>
            <a:ext cx="4648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err="1" smtClean="0"/>
              <a:t>Chern</a:t>
            </a:r>
            <a:r>
              <a:rPr lang="en-ZA" sz="1400" dirty="0" smtClean="0"/>
              <a:t> number = difference in Berry phase / 2</a:t>
            </a:r>
            <a:r>
              <a:rPr lang="en-ZA" sz="1400" dirty="0" smtClean="0">
                <a:latin typeface="Symbol" panose="05050102010706020507" pitchFamily="18" charset="2"/>
              </a:rPr>
              <a:t>p</a:t>
            </a:r>
            <a:r>
              <a:rPr lang="en-ZA" sz="1400" dirty="0" smtClean="0"/>
              <a:t> = integer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33400" y="2788600"/>
            <a:ext cx="4648199" cy="1144978"/>
            <a:chOff x="533400" y="2057400"/>
            <a:chExt cx="4648199" cy="1144978"/>
          </a:xfrm>
        </p:grpSpPr>
        <p:sp>
          <p:nvSpPr>
            <p:cNvPr id="32" name="TextBox 3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691720" y="2590800"/>
              <a:ext cx="2234201" cy="611578"/>
            </a:xfrm>
            <a:prstGeom prst="rect">
              <a:avLst/>
            </a:prstGeom>
            <a:blipFill rotWithShape="1">
              <a:blip r:embed="rId11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de-CH">
                  <a:noFill/>
                </a:rPr>
                <a:t> 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3400" y="2057400"/>
              <a:ext cx="4648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Applying Gauss-Bonnet formula we conclude that there must be some quantization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343400" y="1295400"/>
            <a:ext cx="4648199" cy="917377"/>
            <a:chOff x="4343400" y="1295400"/>
            <a:chExt cx="4648199" cy="917377"/>
          </a:xfrm>
        </p:grpSpPr>
        <p:sp>
          <p:nvSpPr>
            <p:cNvPr id="23" name="TextBox 22"/>
            <p:cNvSpPr txBox="1"/>
            <p:nvPr/>
          </p:nvSpPr>
          <p:spPr>
            <a:xfrm>
              <a:off x="4343400" y="1905000"/>
              <a:ext cx="4648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/>
              <a:r>
                <a:rPr lang="en-ZA" sz="1400" dirty="0" smtClean="0"/>
                <a:t>d/</a:t>
              </a:r>
              <a:r>
                <a:rPr lang="en-ZA" sz="1400" dirty="0" err="1" smtClean="0"/>
                <a:t>dt</a:t>
              </a:r>
              <a:r>
                <a:rPr lang="en-ZA" sz="1400" dirty="0" smtClean="0"/>
                <a:t> </a:t>
              </a:r>
              <a:r>
                <a:rPr lang="en-ZA" sz="1400" dirty="0" smtClean="0">
                  <a:latin typeface="Symbol" pitchFamily="18" charset="2"/>
                </a:rPr>
                <a:t>F</a:t>
              </a:r>
              <a:r>
                <a:rPr lang="en-ZA" sz="1400" dirty="0" smtClean="0"/>
                <a:t> : electromotive force       </a:t>
              </a:r>
              <a:r>
                <a:rPr lang="en-ZA" sz="1400" dirty="0" smtClean="0">
                  <a:latin typeface="Symbol" pitchFamily="18" charset="2"/>
                </a:rPr>
                <a:t>Q</a:t>
              </a:r>
              <a:r>
                <a:rPr lang="en-ZA" sz="1400" dirty="0" smtClean="0"/>
                <a:t> :  Related to current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6705600" y="1295400"/>
              <a:ext cx="1219200" cy="609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205251" y="1698434"/>
              <a:ext cx="38100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14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u="sng" dirty="0" smtClean="0"/>
              <a:t>Spin up/down (Topology)</a:t>
            </a:r>
            <a:endParaRPr lang="de-CH" u="sng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r="40380"/>
          <a:stretch>
            <a:fillRect/>
          </a:stretch>
        </p:blipFill>
        <p:spPr bwMode="auto">
          <a:xfrm>
            <a:off x="685800" y="990600"/>
            <a:ext cx="3733800" cy="317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4397566" y="1262349"/>
            <a:ext cx="4670234" cy="3995451"/>
            <a:chOff x="4397566" y="1262349"/>
            <a:chExt cx="4670234" cy="399545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43412" y="4543704"/>
              <a:ext cx="4624388" cy="71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9600" y="3581400"/>
              <a:ext cx="3519488" cy="870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58085"/>
            <a:stretch>
              <a:fillRect/>
            </a:stretch>
          </p:blipFill>
          <p:spPr bwMode="auto">
            <a:xfrm>
              <a:off x="4430617" y="2143411"/>
              <a:ext cx="2639407" cy="87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r="60067"/>
            <a:stretch>
              <a:fillRect/>
            </a:stretch>
          </p:blipFill>
          <p:spPr bwMode="auto">
            <a:xfrm>
              <a:off x="4397566" y="1262349"/>
              <a:ext cx="2514600" cy="87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19600" y="3124200"/>
              <a:ext cx="4605338" cy="452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64487" t="31231" b="20721"/>
          <a:stretch>
            <a:fillRect/>
          </a:stretch>
        </p:blipFill>
        <p:spPr bwMode="auto">
          <a:xfrm>
            <a:off x="1143000" y="4343400"/>
            <a:ext cx="2667000" cy="182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8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de-CH" u="sng" dirty="0" smtClean="0"/>
              <a:t>Summary</a:t>
            </a:r>
            <a:endParaRPr lang="de-CH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622612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Parallel transport &amp; spectral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Laughlin pumping argument &amp; percolation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Euler formula, extende Euler formula &amp; Gauss-Bonnet fomula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Berry phase &amp; Berry curvature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Fluctuation dissipation theorem &amp; Kubo formula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Kubo formula to </a:t>
            </a:r>
            <a:r>
              <a:rPr lang="en-ZA" dirty="0" err="1" smtClean="0"/>
              <a:t>Chern</a:t>
            </a:r>
            <a:r>
              <a:rPr lang="en-ZA" dirty="0" smtClean="0"/>
              <a:t>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Spin ½ particle</a:t>
            </a:r>
          </a:p>
        </p:txBody>
      </p:sp>
    </p:spTree>
    <p:extLst>
      <p:ext uri="{BB962C8B-B14F-4D97-AF65-F5344CB8AC3E}">
        <p14:creationId xmlns:p14="http://schemas.microsoft.com/office/powerpoint/2010/main" val="96957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40" y="2794337"/>
            <a:ext cx="435518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u="sng" dirty="0" smtClean="0"/>
              <a:t>Spectral flow &amp; parallel transport</a:t>
            </a:r>
            <a:endParaRPr lang="de-CH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1" y="2693075"/>
            <a:ext cx="5181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Spectral flow (central for </a:t>
            </a:r>
            <a:r>
              <a:rPr lang="en-ZA" sz="1400" dirty="0" err="1" smtClean="0"/>
              <a:t>Laughlins</a:t>
            </a:r>
            <a:r>
              <a:rPr lang="en-ZA" sz="1400" dirty="0" smtClean="0"/>
              <a:t> pumping argument: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ZA" sz="1400" dirty="0" smtClean="0"/>
              <a:t>Assume operation that maps Hamiltonian back to itself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ZA" sz="1400" dirty="0" smtClean="0"/>
              <a:t>Degenerate ground state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ZA" sz="1400" dirty="0" smtClean="0"/>
              <a:t>Track a given eigenstate </a:t>
            </a:r>
            <a:r>
              <a:rPr lang="en-ZA" sz="1400" dirty="0" smtClean="0">
                <a:latin typeface="Symbol" panose="05050102010706020507" pitchFamily="18" charset="2"/>
              </a:rPr>
              <a:t>Y</a:t>
            </a:r>
            <a:r>
              <a:rPr lang="en-ZA" sz="1400" baseline="-25000" dirty="0" smtClean="0"/>
              <a:t>0</a:t>
            </a:r>
            <a:r>
              <a:rPr lang="en-ZA" sz="1400" dirty="0" smtClean="0"/>
              <a:t> </a:t>
            </a:r>
          </a:p>
          <a:p>
            <a:pPr lvl="1"/>
            <a:r>
              <a:rPr lang="en-ZA" sz="1400" dirty="0" smtClean="0"/>
              <a:t>=&gt; </a:t>
            </a:r>
            <a:r>
              <a:rPr lang="en-ZA" sz="1400" dirty="0">
                <a:latin typeface="Symbol" panose="05050102010706020507" pitchFamily="18" charset="2"/>
              </a:rPr>
              <a:t>Y</a:t>
            </a:r>
            <a:r>
              <a:rPr lang="en-ZA" sz="1400" baseline="-25000" dirty="0"/>
              <a:t>0</a:t>
            </a:r>
            <a:r>
              <a:rPr lang="en-ZA" sz="1400" dirty="0"/>
              <a:t> </a:t>
            </a:r>
            <a:r>
              <a:rPr lang="en-ZA" sz="1400" dirty="0" smtClean="0"/>
              <a:t>may be mapped on different state</a:t>
            </a:r>
            <a:endParaRPr lang="en-Z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Examples: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ZA" sz="1400" dirty="0" smtClean="0"/>
              <a:t>Electron on ring threaded by flux </a:t>
            </a:r>
            <a:r>
              <a:rPr lang="en-ZA" sz="1400" dirty="0" smtClean="0">
                <a:latin typeface="Symbol" panose="05050102010706020507" pitchFamily="18" charset="2"/>
              </a:rPr>
              <a:t>F </a:t>
            </a:r>
            <a:r>
              <a:rPr lang="en-ZA" sz="1400" dirty="0" smtClean="0"/>
              <a:t>(</a:t>
            </a:r>
            <a:r>
              <a:rPr lang="en-ZA" sz="1400" dirty="0" err="1" smtClean="0"/>
              <a:t>Aharonov</a:t>
            </a:r>
            <a:r>
              <a:rPr lang="en-ZA" sz="1400" dirty="0" smtClean="0"/>
              <a:t> Bohm)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ZA" sz="1400" dirty="0" err="1" smtClean="0"/>
              <a:t>Focault</a:t>
            </a:r>
            <a:r>
              <a:rPr lang="en-ZA" sz="1400" dirty="0" smtClean="0"/>
              <a:t> pendulum</a:t>
            </a:r>
            <a:endParaRPr lang="de-CH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-6196390" y="-1069777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Parallel transport:</a:t>
            </a:r>
            <a:endParaRPr lang="de-CH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775538" y="4817490"/>
            <a:ext cx="3292262" cy="1964310"/>
            <a:chOff x="5775538" y="4817490"/>
            <a:chExt cx="3292262" cy="19643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413" y="5676908"/>
              <a:ext cx="2719387" cy="1104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718"/>
            <a:stretch/>
          </p:blipFill>
          <p:spPr bwMode="auto">
            <a:xfrm>
              <a:off x="5775538" y="4817490"/>
              <a:ext cx="3261582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2"/>
            <a:stretch/>
          </p:blipFill>
          <p:spPr bwMode="auto">
            <a:xfrm>
              <a:off x="7175318" y="5244908"/>
              <a:ext cx="1892482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33400" y="980183"/>
            <a:ext cx="8426462" cy="1686817"/>
            <a:chOff x="533400" y="980183"/>
            <a:chExt cx="8426462" cy="1686817"/>
          </a:xfrm>
        </p:grpSpPr>
        <p:pic>
          <p:nvPicPr>
            <p:cNvPr id="1030" name="Picture 6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980183"/>
              <a:ext cx="1729472" cy="1686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33400" y="1116449"/>
              <a:ext cx="518159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Parallel transport:</a:t>
              </a:r>
            </a:p>
            <a:p>
              <a:pPr marL="742950" lvl="1" indent="-285750">
                <a:buFont typeface="Symbol" panose="05050102010706020507" pitchFamily="18" charset="2"/>
                <a:buChar char="-"/>
              </a:pPr>
              <a:r>
                <a:rPr lang="en-ZA" sz="1400" dirty="0" smtClean="0"/>
                <a:t>Easy to say what is parallel on flat surface</a:t>
              </a:r>
            </a:p>
            <a:p>
              <a:pPr marL="742950" lvl="1" indent="-285750">
                <a:buFont typeface="Symbol" panose="05050102010706020507" pitchFamily="18" charset="2"/>
                <a:buChar char="-"/>
              </a:pPr>
              <a:r>
                <a:rPr lang="en-ZA" sz="1400" dirty="0" smtClean="0"/>
                <a:t>How about on curved surface?</a:t>
              </a:r>
            </a:p>
            <a:p>
              <a:pPr lvl="2"/>
              <a:r>
                <a:rPr lang="en-ZA" sz="1400" dirty="0" smtClean="0">
                  <a:sym typeface="Symbol"/>
                </a:rPr>
                <a:t> take pendulum, follow its oscillation plane</a:t>
              </a:r>
              <a:endParaRPr lang="en-ZA" sz="1400" dirty="0"/>
            </a:p>
            <a:p>
              <a:pPr marL="742950" lvl="1" indent="-285750">
                <a:buFont typeface="Symbol" panose="05050102010706020507" pitchFamily="18" charset="2"/>
                <a:buChar char="-"/>
              </a:pPr>
              <a:r>
                <a:rPr lang="en-ZA" sz="1400" dirty="0" smtClean="0"/>
                <a:t>Closed loop does not map state onto itself</a:t>
              </a:r>
              <a:endParaRPr lang="de-CH" sz="1400" dirty="0"/>
            </a:p>
          </p:txBody>
        </p:sp>
        <p:pic>
          <p:nvPicPr>
            <p:cNvPr id="1032" name="Picture 8" descr="http://frombork.art.pl/en/wp-content/uploads/sites/3/2013/12/wahadlo1.jp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477" y="980183"/>
              <a:ext cx="1909385" cy="1647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533400" y="5257800"/>
            <a:ext cx="518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Motion along curved surface similar to charged particle in B-field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ZA" sz="1400" dirty="0" smtClean="0"/>
              <a:t>Coincidence / more deep connection ?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ZA" sz="1400" dirty="0" smtClean="0"/>
              <a:t>Both can be described by accumulation                                 of geometric phase (</a:t>
            </a:r>
            <a:r>
              <a:rPr lang="en-ZA" sz="1400" dirty="0" smtClean="0">
                <a:sym typeface="Symbol"/>
              </a:rPr>
              <a:t> Berry phase/curvature)</a:t>
            </a:r>
          </a:p>
        </p:txBody>
      </p:sp>
    </p:spTree>
    <p:extLst>
      <p:ext uri="{BB962C8B-B14F-4D97-AF65-F5344CB8AC3E}">
        <p14:creationId xmlns:p14="http://schemas.microsoft.com/office/powerpoint/2010/main" val="182531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u="sng" dirty="0" smtClean="0"/>
              <a:t>Laughlins pumping argument</a:t>
            </a:r>
            <a:endParaRPr lang="de-CH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1" y="1056382"/>
            <a:ext cx="594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Quantum Hall resistance independent of details:</a:t>
            </a:r>
          </a:p>
          <a:p>
            <a:r>
              <a:rPr lang="en-ZA" sz="1400" dirty="0"/>
              <a:t>	</a:t>
            </a:r>
            <a:r>
              <a:rPr lang="en-ZA" sz="1400" dirty="0" smtClean="0"/>
              <a:t>disorder, material, geometry </a:t>
            </a:r>
          </a:p>
          <a:p>
            <a:pPr marL="285750" indent="-285750">
              <a:buFont typeface="Symbol"/>
              <a:buChar char="Þ"/>
            </a:pPr>
            <a:r>
              <a:rPr lang="en-ZA" sz="1400" dirty="0" smtClean="0"/>
              <a:t>Given sample may deformed without altering QHE</a:t>
            </a:r>
          </a:p>
          <a:p>
            <a:pPr marL="285750" indent="-285750">
              <a:buFont typeface="Symbol"/>
              <a:buChar char="Þ"/>
            </a:pPr>
            <a:r>
              <a:rPr lang="en-ZA" sz="1400" dirty="0" smtClean="0"/>
              <a:t>Ribbon geometry may be deformed to </a:t>
            </a:r>
            <a:r>
              <a:rPr lang="en-ZA" sz="1400" dirty="0" err="1" smtClean="0"/>
              <a:t>Corbino</a:t>
            </a:r>
            <a:r>
              <a:rPr lang="en-ZA" sz="1400" dirty="0" smtClean="0"/>
              <a:t> ring</a:t>
            </a:r>
            <a:endParaRPr lang="de-CH" sz="1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1346536" y="1905000"/>
            <a:ext cx="3454064" cy="1155876"/>
            <a:chOff x="1346536" y="1905000"/>
            <a:chExt cx="3454064" cy="1155876"/>
          </a:xfrm>
        </p:grpSpPr>
        <p:grpSp>
          <p:nvGrpSpPr>
            <p:cNvPr id="49" name="Group 48"/>
            <p:cNvGrpSpPr/>
            <p:nvPr/>
          </p:nvGrpSpPr>
          <p:grpSpPr>
            <a:xfrm>
              <a:off x="1346536" y="1905000"/>
              <a:ext cx="3454064" cy="1066800"/>
              <a:chOff x="1346536" y="1905000"/>
              <a:chExt cx="3454064" cy="1066800"/>
            </a:xfrm>
          </p:grpSpPr>
          <p:pic>
            <p:nvPicPr>
              <p:cNvPr id="2049" name="Picture 1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607"/>
              <a:stretch/>
            </p:blipFill>
            <p:spPr bwMode="auto">
              <a:xfrm>
                <a:off x="1346536" y="2071800"/>
                <a:ext cx="3454064" cy="9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839909" y="1909011"/>
                <a:ext cx="2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de-CH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33771" y="1905000"/>
                <a:ext cx="2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de-CH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" name="Straight Arrow Connector 2"/>
            <p:cNvCxnSpPr/>
            <p:nvPr/>
          </p:nvCxnSpPr>
          <p:spPr>
            <a:xfrm>
              <a:off x="1757613" y="2307496"/>
              <a:ext cx="50292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827717" y="269154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de-CH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662613" y="2304448"/>
              <a:ext cx="890016" cy="40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891213" y="269154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de-CH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40162" y="3102100"/>
            <a:ext cx="3431838" cy="1393700"/>
            <a:chOff x="1140162" y="3068732"/>
            <a:chExt cx="3431838" cy="1393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26"/>
            <a:stretch/>
          </p:blipFill>
          <p:spPr bwMode="auto">
            <a:xfrm>
              <a:off x="1140162" y="3317900"/>
              <a:ext cx="3431838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135689" y="3069459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de-CH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75697" y="40931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endParaRPr lang="de-CH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c 8"/>
            <p:cNvSpPr/>
            <p:nvPr/>
          </p:nvSpPr>
          <p:spPr>
            <a:xfrm>
              <a:off x="1981209" y="3465212"/>
              <a:ext cx="576000" cy="576000"/>
            </a:xfrm>
            <a:prstGeom prst="arc">
              <a:avLst>
                <a:gd name="adj1" fmla="val 7450802"/>
                <a:gd name="adj2" fmla="val 3141736"/>
              </a:avLst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Arc 22"/>
            <p:cNvSpPr/>
            <p:nvPr/>
          </p:nvSpPr>
          <p:spPr>
            <a:xfrm>
              <a:off x="3758193" y="3477404"/>
              <a:ext cx="576000" cy="576000"/>
            </a:xfrm>
            <a:prstGeom prst="arc">
              <a:avLst>
                <a:gd name="adj1" fmla="val 7977562"/>
                <a:gd name="adj2" fmla="val 7937207"/>
              </a:avLst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10593" y="3068732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de-CH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593601" y="4093100"/>
                  <a:ext cx="9476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ZA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ZA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/>
                    </a:rPr>
                    <a:t></a:t>
                  </a:r>
                  <a14:m>
                    <m:oMath xmlns:m="http://schemas.openxmlformats.org/officeDocument/2006/math">
                      <m:r>
                        <a:rPr lang="en-ZA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  <a:sym typeface="Symbol"/>
                        </a:rPr>
                        <m:t>𝝏</m:t>
                      </m:r>
                    </m:oMath>
                  </a14:m>
                  <a:r>
                    <a:rPr lang="de-CH" b="1" baseline="-250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de-CH" b="1" dirty="0" smtClean="0">
                      <a:solidFill>
                        <a:srgbClr val="FF0000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F</a:t>
                  </a:r>
                  <a:endParaRPr lang="de-CH" b="1" dirty="0">
                    <a:solidFill>
                      <a:srgbClr val="FF0000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601" y="4093100"/>
                  <a:ext cx="947695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l="-5806" t="-9836" r="-5806" b="-24590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/>
          <p:cNvSpPr txBox="1"/>
          <p:nvPr/>
        </p:nvSpPr>
        <p:spPr>
          <a:xfrm>
            <a:off x="533400" y="4416623"/>
            <a:ext cx="5943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Last step: replace voltage with electromotive force (Lenz rule)</a:t>
            </a:r>
            <a:endParaRPr lang="de-CH" sz="1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5943601" y="838200"/>
            <a:ext cx="5943599" cy="1919985"/>
            <a:chOff x="5943601" y="1033046"/>
            <a:chExt cx="5943599" cy="1919985"/>
          </a:xfrm>
        </p:grpSpPr>
        <p:sp>
          <p:nvSpPr>
            <p:cNvPr id="27" name="TextBox 26"/>
            <p:cNvSpPr txBox="1"/>
            <p:nvPr/>
          </p:nvSpPr>
          <p:spPr>
            <a:xfrm>
              <a:off x="5943601" y="1033046"/>
              <a:ext cx="59435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600" dirty="0" smtClean="0"/>
                <a:t>Radial (circular) gauge</a:t>
              </a:r>
              <a:endParaRPr lang="de-CH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019800" y="1410325"/>
                  <a:ext cx="1264449" cy="4575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ZA" sz="1600" b="0" i="0" smtClean="0">
                          <a:latin typeface="Cambria Math"/>
                        </a:rPr>
                        <m:t>Ψ</m:t>
                      </m:r>
                      <m:r>
                        <a:rPr lang="en-ZA" sz="1600" b="0" i="1" smtClean="0"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ZA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ZA" sz="16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ZA" sz="1600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ZA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ZA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ZA" sz="1600">
                              <a:latin typeface="Cambria Math"/>
                            </a:rPr>
                            <m:t>−</m:t>
                          </m:r>
                          <m:r>
                            <a:rPr lang="en-ZA" sz="1600" b="0" i="0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ZA" sz="16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ZA" sz="1600">
                                      <a:latin typeface="Cambria Math"/>
                                    </a:rPr>
                                    <m:t>z</m:t>
                                  </m:r>
                                </m:e>
                                <m:sup>
                                  <m:r>
                                    <a:rPr lang="en-ZA" sz="160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ZA" sz="1600">
                                  <a:latin typeface="Cambria Math"/>
                                </a:rPr>
                                <m:t>z</m:t>
                              </m:r>
                            </m:num>
                            <m:den>
                              <m:r>
                                <a:rPr lang="en-ZA" sz="160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de-CH" sz="1600" dirty="0" smtClean="0"/>
                    <a:t> </a:t>
                  </a:r>
                  <a:endParaRPr lang="de-CH" sz="16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1410325"/>
                  <a:ext cx="1264449" cy="457561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019800" y="1709928"/>
                  <a:ext cx="2191048" cy="7288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ZA" sz="1400" b="0" i="1" smtClean="0">
                            <a:latin typeface="Cambria Math"/>
                          </a:rPr>
                          <m:t>𝑧</m:t>
                        </m:r>
                        <m:r>
                          <a:rPr lang="en-ZA" sz="1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ZA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ZA" sz="1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ZA" sz="1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ZA" sz="1400" b="0" i="1" smtClean="0">
                                <a:latin typeface="Cambria Math"/>
                              </a:rPr>
                              <m:t>𝑖𝑦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ZA" sz="1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ZA" sz="1400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ZA" sz="1400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  <m:r>
                          <a:rPr lang="en-ZA" sz="1400" b="0" i="1" smtClean="0">
                            <a:latin typeface="Cambria Math"/>
                          </a:rPr>
                          <m:t>,  </m:t>
                        </m:r>
                        <m:sSub>
                          <m:sSubPr>
                            <m:ctrlPr>
                              <a:rPr lang="en-ZA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sz="1400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ZA" sz="1400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ZA" sz="1400" b="0" i="1" smtClean="0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ZA" sz="1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ZA" sz="1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ZA" sz="1400" b="0" i="1" smtClean="0">
                                    <a:latin typeface="Cambria Math"/>
                                  </a:rPr>
                                  <m:t>ℏ</m:t>
                                </m:r>
                              </m:num>
                              <m:den>
                                <m:r>
                                  <a:rPr lang="en-ZA" sz="1400" b="0" i="1" smtClean="0">
                                    <a:latin typeface="Cambria Math"/>
                                  </a:rPr>
                                  <m:t>𝑒𝐵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de-CH" sz="1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1709928"/>
                  <a:ext cx="2191048" cy="728854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019800" y="2407689"/>
                  <a:ext cx="1951688" cy="5453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ZA" sz="1600" b="0" i="1" smtClean="0">
                          <a:latin typeface="Cambria Math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ZA" sz="1600" b="0" i="0" smtClean="0">
                          <a:latin typeface="Cambria Math"/>
                        </a:rPr>
                        <m:t>Ψ</m:t>
                      </m:r>
                      <m:r>
                        <a:rPr lang="en-ZA" sz="1600" b="0" i="1" smtClean="0"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ZA" sz="1600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ZA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ZA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ZA" sz="1600" b="0" i="1" smtClean="0">
                                  <a:latin typeface="Cambria Math"/>
                                </a:rPr>
                                <m:t>𝑖𝑚</m:t>
                              </m:r>
                              <m:r>
                                <m:rPr>
                                  <m:sty m:val="p"/>
                                </m:rPr>
                                <a:rPr lang="en-ZA" sz="1600" b="0" i="0" smtClean="0">
                                  <a:latin typeface="Cambria Math"/>
                                </a:rPr>
                                <m:t>Φ</m:t>
                              </m:r>
                            </m:sup>
                          </m:sSup>
                          <m:r>
                            <a:rPr lang="en-ZA" sz="16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ZA" sz="1600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ZA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ZA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ZA" sz="1600">
                              <a:latin typeface="Cambria Math"/>
                            </a:rPr>
                            <m:t>−</m:t>
                          </m:r>
                          <m:r>
                            <a:rPr lang="en-ZA" sz="1600" b="0" i="0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ZA" sz="16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ZA" sz="16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ZA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ZA" sz="1600">
                                  <a:latin typeface="Cambria Math"/>
                                </a:rPr>
                                <m:t>4</m:t>
                              </m:r>
                              <m:sSubSup>
                                <m:sSubSupPr>
                                  <m:ctrlPr>
                                    <a:rPr lang="en-ZA" sz="16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ZA" sz="1600" b="0" i="0" smtClean="0">
                                      <a:latin typeface="Cambria Math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ZA" sz="1600" b="0" i="0" smtClean="0">
                                      <a:latin typeface="Cambria Math"/>
                                    </a:rPr>
                                    <m:t>B</m:t>
                                  </m:r>
                                </m:sub>
                                <m:sup>
                                  <m:r>
                                    <a:rPr lang="en-ZA" sz="1600" b="0" i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a14:m>
                  <a:r>
                    <a:rPr lang="de-CH" sz="1600" dirty="0" smtClean="0"/>
                    <a:t> </a:t>
                  </a:r>
                  <a:endParaRPr lang="de-CH" sz="16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2407689"/>
                  <a:ext cx="1951688" cy="54534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533400" y="4910328"/>
            <a:ext cx="6582004" cy="559833"/>
            <a:chOff x="533400" y="4910328"/>
            <a:chExt cx="6582004" cy="559833"/>
          </a:xfrm>
        </p:grpSpPr>
        <p:sp>
          <p:nvSpPr>
            <p:cNvPr id="39" name="TextBox 38"/>
            <p:cNvSpPr txBox="1"/>
            <p:nvPr/>
          </p:nvSpPr>
          <p:spPr>
            <a:xfrm>
              <a:off x="533400" y="5071943"/>
              <a:ext cx="3651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Flux enclosed by m</a:t>
              </a:r>
              <a:r>
                <a:rPr lang="en-ZA" sz="1400" baseline="30000" dirty="0" smtClean="0"/>
                <a:t>th</a:t>
              </a:r>
              <a:r>
                <a:rPr lang="en-ZA" sz="1400" dirty="0" smtClean="0"/>
                <a:t> wave-function:</a:t>
              </a:r>
              <a:endParaRPr lang="de-CH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577320" y="4910328"/>
                  <a:ext cx="3538084" cy="559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ZA" sz="160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bSup>
                          <m:sSubSupPr>
                            <m:ctrlPr>
                              <a:rPr lang="en-ZA" sz="1600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ZA" sz="16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ZA" sz="16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  <m:sup>
                            <m:r>
                              <a:rPr lang="en-ZA" sz="1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ZA" sz="16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ZA" sz="1600" i="1">
                            <a:latin typeface="Cambria Math"/>
                            <a:ea typeface="Cambria Math"/>
                          </a:rPr>
                          <m:t>=2</m:t>
                        </m:r>
                        <m:r>
                          <a:rPr lang="en-ZA" sz="1600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ZA" sz="1600" i="1">
                            <a:latin typeface="Cambria Math"/>
                            <a:ea typeface="Cambria Math"/>
                          </a:rPr>
                          <m:t>𝑚</m:t>
                        </m:r>
                        <m:sSubSup>
                          <m:sSubSupPr>
                            <m:ctrlPr>
                              <a:rPr lang="en-ZA" sz="1600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ZA" sz="1600" i="1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ZA" sz="160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  <m:sup>
                            <m:r>
                              <a:rPr lang="en-ZA" sz="1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ZA" sz="16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ZA" sz="1600" i="1">
                            <a:latin typeface="Cambria Math"/>
                            <a:ea typeface="Cambria Math"/>
                          </a:rPr>
                          <m:t>=2</m:t>
                        </m:r>
                        <m:r>
                          <a:rPr lang="en-ZA" sz="1600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ZA" sz="1600" i="1">
                            <a:latin typeface="Cambria Math"/>
                            <a:ea typeface="Cambria Math"/>
                          </a:rPr>
                          <m:t>𝑚</m:t>
                        </m:r>
                        <m:f>
                          <m:fPr>
                            <m:ctrlPr>
                              <a:rPr lang="en-ZA" sz="16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ZA" sz="1600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num>
                          <m:den>
                            <m:r>
                              <a:rPr lang="en-ZA" sz="1600" i="1">
                                <a:latin typeface="Cambria Math"/>
                                <a:ea typeface="Cambria Math"/>
                              </a:rPr>
                              <m:t>𝑒𝐵</m:t>
                            </m:r>
                          </m:den>
                        </m:f>
                        <m:r>
                          <a:rPr lang="en-ZA" sz="1600" i="1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lang="en-ZA" sz="16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ZA" sz="16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en-ZA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ZA" sz="1600" b="0" i="0" smtClean="0">
                                <a:latin typeface="Cambria Math"/>
                                <a:ea typeface="Cambria Math"/>
                              </a:rPr>
                              <m:t>Φ</m:t>
                            </m:r>
                          </m:e>
                          <m:sub>
                            <m:r>
                              <a:rPr lang="en-ZA" sz="16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de-CH" sz="16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7320" y="4910328"/>
                  <a:ext cx="3538084" cy="55983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533400" y="5510784"/>
            <a:ext cx="8448763" cy="338554"/>
            <a:chOff x="533400" y="5510784"/>
            <a:chExt cx="8448763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33400" y="5529370"/>
                  <a:ext cx="5715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ZA" sz="1400" dirty="0" smtClean="0"/>
                    <a:t>Add slowly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ZA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ZA" sz="14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ZA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ZA" sz="1400" b="0" i="1" smtClean="0">
                          <a:latin typeface="Cambria Math"/>
                        </a:rPr>
                        <m:t>≫1/</m:t>
                      </m:r>
                      <m:sSub>
                        <m:sSubPr>
                          <m:ctrlPr>
                            <a:rPr lang="en-ZA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ZA" sz="14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ZA" sz="1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en-ZA" sz="1400" dirty="0" smtClean="0"/>
                    <a:t>, no excitation to higher LL) flux quantum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ZA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sz="1400" b="0" i="0" smtClean="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ZA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de-CH" sz="1400" dirty="0" smtClean="0"/>
                    <a:t>:</a:t>
                  </a:r>
                  <a:endParaRPr lang="de-CH" sz="14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5529370"/>
                  <a:ext cx="5715000" cy="307777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 l="-213" t="-1961" b="-17647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867400" y="5510784"/>
                  <a:ext cx="31147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ZA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sz="16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ZA" sz="16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ZA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ZA" sz="1600" b="0" i="1" smtClean="0">
                                <a:latin typeface="Cambria Math"/>
                              </a:rPr>
                              <m:t>𝜙</m:t>
                            </m:r>
                          </m:e>
                        </m:d>
                        <m:r>
                          <a:rPr lang="en-ZA" sz="1600" b="0" i="1" smtClean="0">
                            <a:latin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ZA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sz="16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ZA" sz="16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ZA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ZA" sz="1600" b="0" i="0" smtClean="0">
                                <a:latin typeface="Cambria Math"/>
                              </a:rPr>
                              <m:t>Φ</m:t>
                            </m:r>
                            <m:r>
                              <a:rPr lang="en-ZA" sz="16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ZA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ZA" sz="1600" b="0" i="0" smtClean="0">
                                    <a:latin typeface="Cambria Math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ZA" sz="16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ZA" sz="16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ZA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sz="16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ZA" sz="16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ZA" sz="16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ZA" sz="1600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ZA" sz="1600" b="0" i="0" smtClean="0">
                            <a:latin typeface="Cambria Math"/>
                          </a:rPr>
                          <m:t>Φ</m:t>
                        </m:r>
                        <m:r>
                          <a:rPr lang="en-ZA" sz="16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5510784"/>
                  <a:ext cx="3114763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533400" y="5917204"/>
            <a:ext cx="8458200" cy="773802"/>
            <a:chOff x="533400" y="5917204"/>
            <a:chExt cx="8458200" cy="773802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517" y="6172200"/>
              <a:ext cx="4518083" cy="518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33400" y="5917204"/>
                  <a:ext cx="571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ZA" sz="1400" dirty="0" smtClean="0"/>
                    <a:t>A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ZA" sz="1400" b="0" i="0" smtClean="0">
                          <a:latin typeface="Cambria Math"/>
                        </a:rPr>
                        <m:t>dding</m:t>
                      </m:r>
                      <m:r>
                        <a:rPr lang="en-ZA" sz="1400" b="0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ZA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ZA" sz="1400" b="0" i="0" smtClean="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en-ZA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de-CH" sz="1400" dirty="0" smtClean="0"/>
                    <a:t> transfers charge from inner edge to outer perimeter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ZA" sz="1400" dirty="0" smtClean="0"/>
                    <a:t>To reach equilibrium, charge has to relax again</a:t>
                  </a:r>
                  <a:endParaRPr lang="de-CH" sz="1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5917204"/>
                  <a:ext cx="5715000" cy="523220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 l="-213" t="-1163" b="-10465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410200" y="2712720"/>
            <a:ext cx="2917175" cy="1097319"/>
            <a:chOff x="5965174" y="2865081"/>
            <a:chExt cx="2917175" cy="109731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174" y="3255025"/>
              <a:ext cx="707375" cy="70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773" y="3255025"/>
              <a:ext cx="707376" cy="70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373" y="3254328"/>
              <a:ext cx="707376" cy="70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973" y="3255024"/>
              <a:ext cx="707376" cy="70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065580" y="2940796"/>
              <a:ext cx="2753254" cy="338554"/>
            </a:xfrm>
            <a:prstGeom prst="rect">
              <a:avLst/>
            </a:prstGeom>
            <a:blipFill rotWithShape="1">
              <a:blip r:embed="rId17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de-CH">
                  <a:noFill/>
                </a:rPr>
                <a:t> 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22834" y="2865081"/>
              <a:ext cx="47160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de-CH" sz="1400" dirty="0" smtClean="0"/>
                <a:t>+</a:t>
              </a:r>
              <a:r>
                <a:rPr lang="de-CH" sz="1400" dirty="0" smtClean="0">
                  <a:latin typeface="Symbol" pitchFamily="18" charset="2"/>
                </a:rPr>
                <a:t>F</a:t>
              </a:r>
              <a:r>
                <a:rPr lang="de-CH" sz="1400" baseline="-25000" dirty="0" smtClean="0"/>
                <a:t>0</a:t>
              </a:r>
              <a:endParaRPr lang="en-US" sz="1400" baseline="-25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15345" y="2865081"/>
              <a:ext cx="47160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de-CH" sz="1400" dirty="0" smtClean="0"/>
                <a:t>+</a:t>
              </a:r>
              <a:r>
                <a:rPr lang="de-CH" sz="1400" dirty="0" smtClean="0">
                  <a:latin typeface="Symbol" pitchFamily="18" charset="2"/>
                </a:rPr>
                <a:t>F</a:t>
              </a:r>
              <a:r>
                <a:rPr lang="de-CH" sz="1400" baseline="-25000" dirty="0" smtClean="0"/>
                <a:t>0</a:t>
              </a:r>
              <a:endParaRPr lang="en-US" sz="1400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77345" y="2865081"/>
              <a:ext cx="471604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de-CH" sz="1400" dirty="0" smtClean="0"/>
                <a:t>+</a:t>
              </a:r>
              <a:r>
                <a:rPr lang="de-CH" sz="1400" dirty="0" smtClean="0">
                  <a:latin typeface="Symbol" pitchFamily="18" charset="2"/>
                </a:rPr>
                <a:t>F</a:t>
              </a:r>
              <a:r>
                <a:rPr lang="de-CH" sz="1400" baseline="-25000" dirty="0" smtClean="0"/>
                <a:t>0</a:t>
              </a:r>
              <a:endParaRPr lang="en-US" sz="1400" baseline="-250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486400" y="2819439"/>
            <a:ext cx="3632739" cy="2666961"/>
            <a:chOff x="5486400" y="2971800"/>
            <a:chExt cx="3632739" cy="26669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467600" y="4731240"/>
              <a:ext cx="1524000" cy="907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TextBox 3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486400" y="3975799"/>
              <a:ext cx="2653547" cy="367601"/>
            </a:xfrm>
            <a:prstGeom prst="rect">
              <a:avLst/>
            </a:prstGeom>
            <a:blipFill rotWithShape="1">
              <a:blip r:embed="rId19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de-CH">
                  <a:noFill/>
                </a:rPr>
                <a:t> 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415051" y="3265583"/>
              <a:ext cx="704088" cy="70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" name="TextBox 46"/>
            <p:cNvSpPr txBox="1"/>
            <p:nvPr/>
          </p:nvSpPr>
          <p:spPr>
            <a:xfrm>
              <a:off x="8542030" y="2971800"/>
              <a:ext cx="46884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de-CH" sz="1400" dirty="0" smtClean="0">
                  <a:latin typeface="Symbol" pitchFamily="18" charset="2"/>
                </a:rPr>
                <a:t>Y</a:t>
              </a:r>
              <a:r>
                <a:rPr lang="de-CH" sz="1400" baseline="-25000" dirty="0" smtClean="0"/>
                <a:t>tot</a:t>
              </a:r>
              <a:endParaRPr lang="en-US" sz="1400" baseline="-250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594867" y="4163639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Ground state wave-functions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73008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u="sng" dirty="0" smtClean="0"/>
              <a:t>Percolation transition</a:t>
            </a:r>
            <a:endParaRPr lang="de-CH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3401" y="914400"/>
                <a:ext cx="678785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sz="1400" dirty="0"/>
                  <a:t>Previous assumptions:</a:t>
                </a:r>
              </a:p>
              <a:p>
                <a:pPr marL="742950" lvl="1" indent="-285750"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ZA" sz="1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ZA" sz="1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ZA" sz="1400" i="1">
                        <a:latin typeface="Cambria Math"/>
                      </a:rPr>
                      <m:t>≫1/</m:t>
                    </m:r>
                    <m:sSub>
                      <m:sSubPr>
                        <m:ctrlPr>
                          <a:rPr lang="en-ZA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ZA" sz="14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ZA" sz="14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e-CH" sz="1400" dirty="0"/>
                  <a:t> adiabatic flux insertion: ok since we look at linear response</a:t>
                </a:r>
              </a:p>
              <a:p>
                <a:pPr marL="742950" lvl="1" indent="-285750">
                  <a:buFont typeface="Symbol" panose="05050102010706020507" pitchFamily="18" charset="2"/>
                  <a:buChar char="-"/>
                </a:pPr>
                <a:r>
                  <a:rPr lang="en-ZA" sz="1400" dirty="0"/>
                  <a:t>Spectral flow gives excited state =&gt; system sensitive to flux </a:t>
                </a:r>
                <a:r>
                  <a:rPr lang="en-ZA" sz="1400" dirty="0" smtClean="0"/>
                  <a:t>insertion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sz="1400" dirty="0"/>
                  <a:t>But eigenstates are </a:t>
                </a:r>
                <a:r>
                  <a:rPr lang="en-ZA" sz="1400" dirty="0" smtClean="0"/>
                  <a:t>localized?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sz="1400" dirty="0" smtClean="0"/>
                  <a:t>Edge sensitive to flux insertion in the middle?</a:t>
                </a:r>
                <a:endParaRPr lang="de-CH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914400"/>
                <a:ext cx="6787858" cy="1169551"/>
              </a:xfrm>
              <a:prstGeom prst="rect">
                <a:avLst/>
              </a:prstGeom>
              <a:blipFill rotWithShape="1">
                <a:blip r:embed="rId3"/>
                <a:stretch>
                  <a:fillRect l="-180" t="-521" b="-41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13704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Brace 1"/>
          <p:cNvSpPr/>
          <p:nvPr/>
        </p:nvSpPr>
        <p:spPr>
          <a:xfrm>
            <a:off x="4352001" y="1600200"/>
            <a:ext cx="219999" cy="48375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TextBox 36"/>
          <p:cNvSpPr txBox="1"/>
          <p:nvPr/>
        </p:nvSpPr>
        <p:spPr>
          <a:xfrm>
            <a:off x="4648200" y="1688186"/>
            <a:ext cx="1825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/>
              <a:t>Percolation transition</a:t>
            </a:r>
            <a:endParaRPr lang="de-CH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3400" y="4991199"/>
            <a:ext cx="7873828" cy="1783911"/>
            <a:chOff x="533400" y="4991199"/>
            <a:chExt cx="7873828" cy="1783911"/>
          </a:xfrm>
        </p:grpSpPr>
        <p:sp>
          <p:nvSpPr>
            <p:cNvPr id="39" name="TextBox 38"/>
            <p:cNvSpPr txBox="1"/>
            <p:nvPr/>
          </p:nvSpPr>
          <p:spPr>
            <a:xfrm>
              <a:off x="533400" y="5071943"/>
              <a:ext cx="5181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Finite amount of disorder </a:t>
              </a:r>
              <a:r>
                <a:rPr lang="en-ZA" sz="1400" dirty="0" smtClean="0">
                  <a:sym typeface="Symbol"/>
                </a:rPr>
                <a:t> fill in electrons </a:t>
              </a:r>
              <a:r>
                <a:rPr lang="en-ZA" sz="1400" dirty="0">
                  <a:sym typeface="Symbol"/>
                </a:rPr>
                <a:t> </a:t>
              </a:r>
              <a:r>
                <a:rPr lang="en-ZA" sz="1400" dirty="0" smtClean="0">
                  <a:sym typeface="Symbol"/>
                </a:rPr>
                <a:t>lakes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>
                  <a:sym typeface="Symbol"/>
                </a:rPr>
                <a:t>Eigenstates in disordered LL move along equipotential lines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ZA" sz="1400" dirty="0">
                <a:sym typeface="Symbo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>
                  <a:sym typeface="Symbol"/>
                </a:rPr>
                <a:t>Fill in a lot more electrons =&gt; lakes  islands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ZA" sz="1400" dirty="0">
                <a:sym typeface="Symbo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>
                  <a:sym typeface="Symbol"/>
                </a:rPr>
                <a:t>At transition: the shoreline connects through the hole sample  </a:t>
              </a:r>
              <a:endParaRPr lang="de-CH" sz="1400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1"/>
            <a:stretch/>
          </p:blipFill>
          <p:spPr bwMode="auto">
            <a:xfrm>
              <a:off x="6235289" y="4991199"/>
              <a:ext cx="2171939" cy="178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72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u="sng" dirty="0" smtClean="0"/>
              <a:t>Euler characteristic</a:t>
            </a:r>
            <a:endParaRPr lang="de-CH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3401" y="914400"/>
            <a:ext cx="46481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/>
              <a:t>Start with </a:t>
            </a:r>
            <a:r>
              <a:rPr lang="en-ZA" sz="1400" dirty="0" smtClean="0"/>
              <a:t>Euler’s polyhedron formula (Euler characteristic):  V-E+F=2</a:t>
            </a:r>
            <a:endParaRPr lang="en-ZA" sz="1400" dirty="0"/>
          </a:p>
          <a:p>
            <a:pPr lvl="1"/>
            <a:r>
              <a:rPr lang="en-ZA" sz="1400" dirty="0"/>
              <a:t>V=Vertices</a:t>
            </a:r>
          </a:p>
          <a:p>
            <a:pPr lvl="1"/>
            <a:r>
              <a:rPr lang="en-ZA" sz="1400" dirty="0"/>
              <a:t>E=Edges</a:t>
            </a:r>
          </a:p>
          <a:p>
            <a:pPr lvl="1"/>
            <a:r>
              <a:rPr lang="en-ZA" sz="1400" dirty="0" smtClean="0"/>
              <a:t>F=Faces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Proof: take e.g. tetrahedron, press it flat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/>
              <a:t>Perform in each step either of the two operations that leave V-E+F unchanged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ZA" sz="1400" dirty="0"/>
              <a:t>Remove: 1 </a:t>
            </a:r>
            <a:r>
              <a:rPr lang="en-ZA" sz="1400" dirty="0" smtClean="0"/>
              <a:t>face, </a:t>
            </a:r>
            <a:r>
              <a:rPr lang="en-ZA" sz="1400" dirty="0"/>
              <a:t>1 edge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ZA" sz="1400" dirty="0"/>
              <a:t>Remove: 1 vertex, 2 edges, 1 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General convex polyhedron </a:t>
            </a:r>
            <a:r>
              <a:rPr lang="en-ZA" sz="1400" dirty="0" smtClean="0">
                <a:sym typeface="Symbol"/>
              </a:rPr>
              <a:t> </a:t>
            </a:r>
            <a:r>
              <a:rPr lang="en-ZA" sz="1400" dirty="0" smtClean="0"/>
              <a:t>follows by induction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533400" y="5459039"/>
            <a:ext cx="4648199" cy="1334380"/>
            <a:chOff x="533400" y="5459039"/>
            <a:chExt cx="4648199" cy="1334380"/>
          </a:xfrm>
        </p:grpSpPr>
        <p:pic>
          <p:nvPicPr>
            <p:cNvPr id="4100" name="Picture 4" descr="Image result for sphere polyhedron approximation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74"/>
            <a:stretch/>
          </p:blipFill>
          <p:spPr bwMode="auto">
            <a:xfrm>
              <a:off x="861168" y="5714353"/>
              <a:ext cx="2928420" cy="1079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533400" y="5459039"/>
              <a:ext cx="46481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Euler formula holds for sphere as well!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62000" y="3279648"/>
            <a:ext cx="3445416" cy="2093682"/>
            <a:chOff x="762000" y="3279648"/>
            <a:chExt cx="3445416" cy="2093682"/>
          </a:xfrm>
        </p:grpSpPr>
        <p:sp>
          <p:nvSpPr>
            <p:cNvPr id="7183" name="Isosceles Triangle 7182"/>
            <p:cNvSpPr/>
            <p:nvPr/>
          </p:nvSpPr>
          <p:spPr>
            <a:xfrm rot="1385429">
              <a:off x="1252814" y="3493950"/>
              <a:ext cx="744535" cy="695116"/>
            </a:xfrm>
            <a:prstGeom prst="triangle">
              <a:avLst>
                <a:gd name="adj" fmla="val 45933"/>
              </a:avLst>
            </a:prstGeom>
            <a:pattFill prst="wdDn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1" name="Arc 40"/>
            <p:cNvSpPr/>
            <p:nvPr/>
          </p:nvSpPr>
          <p:spPr>
            <a:xfrm>
              <a:off x="1847292" y="3584448"/>
              <a:ext cx="1250246" cy="653344"/>
            </a:xfrm>
            <a:prstGeom prst="arc">
              <a:avLst>
                <a:gd name="adj1" fmla="val 12102948"/>
                <a:gd name="adj2" fmla="val 20510044"/>
              </a:avLst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09653" y="3279648"/>
              <a:ext cx="8354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b="1" dirty="0" smtClean="0"/>
                <a:t>F </a:t>
              </a:r>
              <a:r>
                <a:rPr lang="en-ZA" sz="1600" b="1" dirty="0" smtClean="0">
                  <a:sym typeface="Symbol"/>
                </a:rPr>
                <a:t> F-1</a:t>
              </a:r>
              <a:endParaRPr lang="de-CH" sz="1600" b="1" dirty="0"/>
            </a:p>
          </p:txBody>
        </p:sp>
        <p:sp>
          <p:nvSpPr>
            <p:cNvPr id="52" name="Arc 51"/>
            <p:cNvSpPr/>
            <p:nvPr/>
          </p:nvSpPr>
          <p:spPr>
            <a:xfrm>
              <a:off x="2957170" y="3933342"/>
              <a:ext cx="1250246" cy="1076582"/>
            </a:xfrm>
            <a:prstGeom prst="arc">
              <a:avLst>
                <a:gd name="adj1" fmla="val 16899093"/>
                <a:gd name="adj2" fmla="val 3773055"/>
              </a:avLst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8" name="Arc 57"/>
            <p:cNvSpPr/>
            <p:nvPr/>
          </p:nvSpPr>
          <p:spPr>
            <a:xfrm>
              <a:off x="2008865" y="4559808"/>
              <a:ext cx="1453572" cy="777522"/>
            </a:xfrm>
            <a:prstGeom prst="arc">
              <a:avLst>
                <a:gd name="adj1" fmla="val 1103012"/>
                <a:gd name="adj2" fmla="val 9408527"/>
              </a:avLst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0" y="4520184"/>
              <a:ext cx="17876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/>
                <a:t>V-E+F=3-3+1(+1)=2</a:t>
              </a:r>
              <a:endParaRPr lang="de-CH" sz="1600" dirty="0"/>
            </a:p>
          </p:txBody>
        </p:sp>
        <p:grpSp>
          <p:nvGrpSpPr>
            <p:cNvPr id="7179" name="Group 7178"/>
            <p:cNvGrpSpPr/>
            <p:nvPr/>
          </p:nvGrpSpPr>
          <p:grpSpPr>
            <a:xfrm>
              <a:off x="1100904" y="3472248"/>
              <a:ext cx="965834" cy="872640"/>
              <a:chOff x="1100904" y="3472248"/>
              <a:chExt cx="965834" cy="87264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136904" y="3508248"/>
                <a:ext cx="893834" cy="801662"/>
                <a:chOff x="5172427" y="1081782"/>
                <a:chExt cx="1130300" cy="1004712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>
                  <a:off x="5172427" y="1709726"/>
                  <a:ext cx="879124" cy="37676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5172427" y="1081782"/>
                  <a:ext cx="753533" cy="627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H="1" flipV="1">
                  <a:off x="5925960" y="1081782"/>
                  <a:ext cx="125589" cy="100471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 flipV="1">
                  <a:off x="5925960" y="1081782"/>
                  <a:ext cx="376767" cy="5023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6051549" y="1584138"/>
                  <a:ext cx="251178" cy="5023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5181600" y="1584138"/>
                  <a:ext cx="1121127" cy="125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78" name="Oval 7177"/>
              <p:cNvSpPr/>
              <p:nvPr/>
            </p:nvSpPr>
            <p:spPr>
              <a:xfrm>
                <a:off x="1696793" y="347224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994738" y="386467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796108" y="427288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100904" y="397328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7180" name="Group 7179"/>
            <p:cNvGrpSpPr/>
            <p:nvPr/>
          </p:nvGrpSpPr>
          <p:grpSpPr>
            <a:xfrm>
              <a:off x="2897821" y="3624648"/>
              <a:ext cx="846406" cy="721262"/>
              <a:chOff x="2897821" y="3624648"/>
              <a:chExt cx="846406" cy="721262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933821" y="3660648"/>
                <a:ext cx="773317" cy="665706"/>
                <a:chOff x="7239000" y="1143000"/>
                <a:chExt cx="977900" cy="807156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7239000" y="1332960"/>
                  <a:ext cx="726724" cy="6171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7965722" y="1143000"/>
                  <a:ext cx="251178" cy="8071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7239000" y="1143000"/>
                  <a:ext cx="977900" cy="18996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7239000" y="1332960"/>
                  <a:ext cx="533400" cy="1148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 flipV="1">
                  <a:off x="7772400" y="1447800"/>
                  <a:ext cx="193324" cy="50235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7772400" y="1143000"/>
                  <a:ext cx="4445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Oval 99"/>
              <p:cNvSpPr/>
              <p:nvPr/>
            </p:nvSpPr>
            <p:spPr>
              <a:xfrm>
                <a:off x="2897821" y="378131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322392" y="387307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462437" y="427391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672227" y="362464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7182" name="Group 7181"/>
            <p:cNvGrpSpPr/>
            <p:nvPr/>
          </p:nvGrpSpPr>
          <p:grpSpPr>
            <a:xfrm>
              <a:off x="3069875" y="4641070"/>
              <a:ext cx="836980" cy="732260"/>
              <a:chOff x="3069875" y="4641070"/>
              <a:chExt cx="836980" cy="732260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3097538" y="4677070"/>
                <a:ext cx="773317" cy="665706"/>
                <a:chOff x="7937500" y="2469444"/>
                <a:chExt cx="977900" cy="807156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7937500" y="2659404"/>
                  <a:ext cx="726724" cy="6171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8664222" y="2469444"/>
                  <a:ext cx="251178" cy="8071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7937500" y="2659404"/>
                  <a:ext cx="533400" cy="1148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 flipV="1">
                  <a:off x="8470900" y="2774244"/>
                  <a:ext cx="193324" cy="50235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8470900" y="2469444"/>
                  <a:ext cx="444500" cy="3048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Oval 103"/>
              <p:cNvSpPr/>
              <p:nvPr/>
            </p:nvSpPr>
            <p:spPr>
              <a:xfrm>
                <a:off x="3069875" y="479774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484874" y="4892455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834855" y="464107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637274" y="530133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7181" name="Group 7180"/>
            <p:cNvGrpSpPr/>
            <p:nvPr/>
          </p:nvGrpSpPr>
          <p:grpSpPr>
            <a:xfrm>
              <a:off x="1531525" y="4780463"/>
              <a:ext cx="646689" cy="581035"/>
              <a:chOff x="1531525" y="4780463"/>
              <a:chExt cx="646689" cy="581035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567525" y="4816463"/>
                <a:ext cx="574689" cy="509035"/>
                <a:chOff x="5902676" y="2659405"/>
                <a:chExt cx="726724" cy="61719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902676" y="2659405"/>
                  <a:ext cx="726724" cy="6171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902676" y="2659405"/>
                  <a:ext cx="533400" cy="1148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 flipV="1">
                  <a:off x="6436076" y="2774245"/>
                  <a:ext cx="193324" cy="50235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9" name="Oval 108"/>
              <p:cNvSpPr/>
              <p:nvPr/>
            </p:nvSpPr>
            <p:spPr>
              <a:xfrm>
                <a:off x="2106214" y="528949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957827" y="487759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531525" y="4780463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4559256" y="3733800"/>
            <a:ext cx="4732507" cy="2961620"/>
            <a:chOff x="4559256" y="3733800"/>
            <a:chExt cx="4732507" cy="2961620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24" t="63457" r="51121"/>
            <a:stretch/>
          </p:blipFill>
          <p:spPr bwMode="auto">
            <a:xfrm>
              <a:off x="5330642" y="3962400"/>
              <a:ext cx="917757" cy="2115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6438001" y="4455781"/>
                  <a:ext cx="134049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ZA" sz="1400" b="0" i="1" smtClean="0">
                            <a:latin typeface="Cambria Math"/>
                          </a:rPr>
                          <m:t>𝑉</m:t>
                        </m:r>
                        <m:r>
                          <a:rPr lang="en-ZA" sz="1400" b="0" i="1" smtClean="0">
                            <a:latin typeface="Cambria Math"/>
                          </a:rPr>
                          <m:t>−</m:t>
                        </m:r>
                        <m:r>
                          <a:rPr lang="en-ZA" sz="1400" b="0" i="1" smtClean="0">
                            <a:latin typeface="Cambria Math"/>
                          </a:rPr>
                          <m:t>𝐸</m:t>
                        </m:r>
                        <m:r>
                          <a:rPr lang="en-ZA" sz="1400" b="0" i="1" smtClean="0">
                            <a:latin typeface="Cambria Math"/>
                          </a:rPr>
                          <m:t>+</m:t>
                        </m:r>
                        <m:r>
                          <a:rPr lang="en-ZA" sz="1400" b="0" i="1" smtClean="0">
                            <a:latin typeface="Cambria Math"/>
                          </a:rPr>
                          <m:t>𝐹</m:t>
                        </m:r>
                        <m:r>
                          <a:rPr lang="en-ZA" sz="1400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de-CH" sz="14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001" y="4455781"/>
                  <a:ext cx="1340495" cy="307777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6248400" y="4953000"/>
                  <a:ext cx="147514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ZA" sz="1400" b="0" i="1" smtClean="0">
                            <a:latin typeface="Cambria Math"/>
                          </a:rPr>
                          <m:t>𝑉</m:t>
                        </m:r>
                        <m:r>
                          <a:rPr lang="en-ZA" sz="1400" b="0" i="1" smtClean="0">
                            <a:latin typeface="Cambria Math"/>
                          </a:rPr>
                          <m:t>−</m:t>
                        </m:r>
                        <m:r>
                          <a:rPr lang="en-ZA" sz="1400" b="0" i="1" smtClean="0">
                            <a:latin typeface="Cambria Math"/>
                          </a:rPr>
                          <m:t>𝐸</m:t>
                        </m:r>
                        <m:r>
                          <a:rPr lang="en-ZA" sz="1400" b="0" i="1" smtClean="0">
                            <a:latin typeface="Cambria Math"/>
                          </a:rPr>
                          <m:t>+</m:t>
                        </m:r>
                        <m:r>
                          <a:rPr lang="en-ZA" sz="1400" b="0" i="1" smtClean="0">
                            <a:latin typeface="Cambria Math"/>
                          </a:rPr>
                          <m:t>𝐹</m:t>
                        </m:r>
                        <m:r>
                          <a:rPr lang="en-ZA" sz="1400" b="0" i="1" smtClean="0">
                            <a:latin typeface="Cambria Math"/>
                          </a:rPr>
                          <m:t>=−2</m:t>
                        </m:r>
                      </m:oMath>
                    </m:oMathPara>
                  </a14:m>
                  <a:endParaRPr lang="de-CH" sz="14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4953000"/>
                  <a:ext cx="1475147" cy="307777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6264034" y="5486400"/>
                  <a:ext cx="147514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ZA" sz="1400" b="0" i="1" smtClean="0">
                            <a:latin typeface="Cambria Math"/>
                          </a:rPr>
                          <m:t>𝑉</m:t>
                        </m:r>
                        <m:r>
                          <a:rPr lang="en-ZA" sz="1400" b="0" i="1" smtClean="0">
                            <a:latin typeface="Cambria Math"/>
                          </a:rPr>
                          <m:t>−</m:t>
                        </m:r>
                        <m:r>
                          <a:rPr lang="en-ZA" sz="1400" b="0" i="1" smtClean="0">
                            <a:latin typeface="Cambria Math"/>
                          </a:rPr>
                          <m:t>𝐸</m:t>
                        </m:r>
                        <m:r>
                          <a:rPr lang="en-ZA" sz="1400" b="0" i="1" smtClean="0">
                            <a:latin typeface="Cambria Math"/>
                          </a:rPr>
                          <m:t>+</m:t>
                        </m:r>
                        <m:r>
                          <a:rPr lang="en-ZA" sz="1400" b="0" i="1" smtClean="0">
                            <a:latin typeface="Cambria Math"/>
                          </a:rPr>
                          <m:t>𝐹</m:t>
                        </m:r>
                        <m:r>
                          <a:rPr lang="en-ZA" sz="1400" b="0" i="1" smtClean="0">
                            <a:latin typeface="Cambria Math"/>
                          </a:rPr>
                          <m:t>=−4</m:t>
                        </m:r>
                      </m:oMath>
                    </m:oMathPara>
                  </a14:m>
                  <a:endParaRPr lang="de-CH" sz="14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4034" y="5486400"/>
                  <a:ext cx="1475147" cy="307777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105" name="Picture 9" descr="Image result for sliced torus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64" r="20548" b="28100"/>
            <a:stretch/>
          </p:blipFill>
          <p:spPr bwMode="auto">
            <a:xfrm>
              <a:off x="7668767" y="3733800"/>
              <a:ext cx="819521" cy="57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TextBox 151"/>
            <p:cNvSpPr txBox="1"/>
            <p:nvPr/>
          </p:nvSpPr>
          <p:spPr>
            <a:xfrm>
              <a:off x="6231946" y="3896289"/>
              <a:ext cx="1511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/>
                <a:t>Torus + 2*        =</a:t>
              </a:r>
              <a:endParaRPr lang="de-CH" sz="1600" dirty="0"/>
            </a:p>
          </p:txBody>
        </p:sp>
        <p:sp>
          <p:nvSpPr>
            <p:cNvPr id="153" name="Oval 152"/>
            <p:cNvSpPr/>
            <p:nvPr/>
          </p:nvSpPr>
          <p:spPr>
            <a:xfrm>
              <a:off x="7179914" y="3916470"/>
              <a:ext cx="304800" cy="292608"/>
            </a:xfrm>
            <a:prstGeom prst="ellipse">
              <a:avLst/>
            </a:prstGeom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54" name="Arc 153"/>
            <p:cNvSpPr/>
            <p:nvPr/>
          </p:nvSpPr>
          <p:spPr>
            <a:xfrm>
              <a:off x="7179915" y="3921642"/>
              <a:ext cx="304800" cy="286511"/>
            </a:xfrm>
            <a:prstGeom prst="arc">
              <a:avLst>
                <a:gd name="adj1" fmla="val 16200000"/>
                <a:gd name="adj2" fmla="val 14974026"/>
              </a:avLst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230112" y="4188897"/>
              <a:ext cx="9177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/>
                <a:t>= Sphere</a:t>
              </a:r>
            </a:p>
            <a:p>
              <a:r>
                <a:rPr lang="en-ZA" sz="1600" dirty="0" smtClean="0"/>
                <a:t>=&gt;</a:t>
              </a:r>
              <a:endParaRPr lang="de-CH" sz="16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643564" y="6172200"/>
              <a:ext cx="4648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Euler formula in higher dimension:  V-E+F=2-2*g </a:t>
              </a:r>
            </a:p>
            <a:p>
              <a:r>
                <a:rPr lang="en-ZA" sz="1400" dirty="0" smtClean="0"/>
                <a:t>	g: genus = number of handles</a:t>
              </a:r>
            </a:p>
          </p:txBody>
        </p:sp>
        <p:pic>
          <p:nvPicPr>
            <p:cNvPr id="4107" name="Picture 11" descr="Image result for topology sphere with handle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256" y="5462336"/>
              <a:ext cx="771386" cy="59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Group 104"/>
          <p:cNvGrpSpPr/>
          <p:nvPr/>
        </p:nvGrpSpPr>
        <p:grpSpPr>
          <a:xfrm>
            <a:off x="5334000" y="685800"/>
            <a:ext cx="3350327" cy="1600200"/>
            <a:chOff x="5334000" y="685800"/>
            <a:chExt cx="3350327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68" name="TextBox 7167"/>
                <p:cNvSpPr txBox="1"/>
                <p:nvPr/>
              </p:nvSpPr>
              <p:spPr>
                <a:xfrm>
                  <a:off x="6382415" y="813816"/>
                  <a:ext cx="23019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ZA" sz="1400" b="0" i="1" smtClean="0">
                            <a:latin typeface="Cambria Math"/>
                          </a:rPr>
                          <m:t>𝑉</m:t>
                        </m:r>
                        <m:r>
                          <a:rPr lang="en-ZA" sz="1400" b="0" i="1" smtClean="0">
                            <a:latin typeface="Cambria Math"/>
                          </a:rPr>
                          <m:t>−</m:t>
                        </m:r>
                        <m:r>
                          <a:rPr lang="en-ZA" sz="1400" b="0" i="1" smtClean="0">
                            <a:latin typeface="Cambria Math"/>
                          </a:rPr>
                          <m:t>𝐸</m:t>
                        </m:r>
                        <m:r>
                          <a:rPr lang="en-ZA" sz="1400" b="0" i="1" smtClean="0">
                            <a:latin typeface="Cambria Math"/>
                          </a:rPr>
                          <m:t>+</m:t>
                        </m:r>
                        <m:r>
                          <a:rPr lang="en-ZA" sz="1400" b="0" i="1" smtClean="0">
                            <a:latin typeface="Cambria Math"/>
                          </a:rPr>
                          <m:t>𝐹</m:t>
                        </m:r>
                        <m:r>
                          <a:rPr lang="en-ZA" sz="1400" b="0" i="1" smtClean="0">
                            <a:latin typeface="Cambria Math"/>
                          </a:rPr>
                          <m:t>=2−1+0=1</m:t>
                        </m:r>
                      </m:oMath>
                    </m:oMathPara>
                  </a14:m>
                  <a:endParaRPr lang="de-CH" sz="1400" dirty="0"/>
                </a:p>
              </p:txBody>
            </p:sp>
          </mc:Choice>
          <mc:Fallback xmlns="">
            <p:sp>
              <p:nvSpPr>
                <p:cNvPr id="7168" name="TextBox 7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2415" y="813816"/>
                  <a:ext cx="2301912" cy="307777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6380089" y="1828800"/>
                  <a:ext cx="23019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ZA" sz="1400" b="0" i="1" smtClean="0">
                            <a:latin typeface="Cambria Math"/>
                          </a:rPr>
                          <m:t>𝑉</m:t>
                        </m:r>
                        <m:r>
                          <a:rPr lang="en-ZA" sz="1400" b="0" i="1" smtClean="0">
                            <a:latin typeface="Cambria Math"/>
                          </a:rPr>
                          <m:t>−</m:t>
                        </m:r>
                        <m:r>
                          <a:rPr lang="en-ZA" sz="1400" b="0" i="1" smtClean="0">
                            <a:latin typeface="Cambria Math"/>
                          </a:rPr>
                          <m:t>𝐸</m:t>
                        </m:r>
                        <m:r>
                          <a:rPr lang="en-ZA" sz="1400" b="0" i="1" smtClean="0">
                            <a:latin typeface="Cambria Math"/>
                          </a:rPr>
                          <m:t>+</m:t>
                        </m:r>
                        <m:r>
                          <a:rPr lang="en-ZA" sz="1400" b="0" i="1" smtClean="0">
                            <a:latin typeface="Cambria Math"/>
                          </a:rPr>
                          <m:t>𝐹</m:t>
                        </m:r>
                        <m:r>
                          <a:rPr lang="en-ZA" sz="1400" b="0" i="1" smtClean="0">
                            <a:latin typeface="Cambria Math"/>
                          </a:rPr>
                          <m:t>=1−1+0=0</m:t>
                        </m:r>
                      </m:oMath>
                    </m:oMathPara>
                  </a14:m>
                  <a:endParaRPr lang="de-CH" sz="14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0089" y="1828800"/>
                  <a:ext cx="2301912" cy="307777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71" name="Straight Connector 7170"/>
            <p:cNvCxnSpPr/>
            <p:nvPr/>
          </p:nvCxnSpPr>
          <p:spPr>
            <a:xfrm>
              <a:off x="7158579" y="1708666"/>
              <a:ext cx="445950" cy="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Arc 130"/>
            <p:cNvSpPr/>
            <p:nvPr/>
          </p:nvSpPr>
          <p:spPr>
            <a:xfrm>
              <a:off x="6508106" y="1565411"/>
              <a:ext cx="304800" cy="286511"/>
            </a:xfrm>
            <a:prstGeom prst="arc">
              <a:avLst>
                <a:gd name="adj1" fmla="val 16200000"/>
                <a:gd name="adj2" fmla="val 14974026"/>
              </a:avLst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245977" y="152452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 smtClean="0"/>
                <a:t>=</a:t>
              </a:r>
              <a:endParaRPr lang="de-CH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817623" y="1524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 smtClean="0"/>
                <a:t>=</a:t>
              </a:r>
              <a:endParaRPr lang="de-CH" b="1" dirty="0"/>
            </a:p>
          </p:txBody>
        </p:sp>
        <p:pic>
          <p:nvPicPr>
            <p:cNvPr id="9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24" t="6866" r="51121" b="65497"/>
            <a:stretch/>
          </p:blipFill>
          <p:spPr bwMode="auto">
            <a:xfrm>
              <a:off x="5334000" y="685800"/>
              <a:ext cx="917757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>
            <a:off x="5334000" y="2261936"/>
            <a:ext cx="3343065" cy="1700464"/>
            <a:chOff x="5334000" y="2261936"/>
            <a:chExt cx="3343065" cy="1700464"/>
          </a:xfrm>
        </p:grpSpPr>
        <p:sp>
          <p:nvSpPr>
            <p:cNvPr id="150" name="Oval 149"/>
            <p:cNvSpPr/>
            <p:nvPr/>
          </p:nvSpPr>
          <p:spPr>
            <a:xfrm>
              <a:off x="6527153" y="3229853"/>
              <a:ext cx="304800" cy="292608"/>
            </a:xfrm>
            <a:prstGeom prst="ellipse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186" name="Oval 7185"/>
            <p:cNvSpPr/>
            <p:nvPr/>
          </p:nvSpPr>
          <p:spPr>
            <a:xfrm>
              <a:off x="6508105" y="2298175"/>
              <a:ext cx="304800" cy="292608"/>
            </a:xfrm>
            <a:prstGeom prst="ellipse">
              <a:avLst/>
            </a:prstGeom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6375153" y="2643460"/>
                  <a:ext cx="23019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ZA" sz="1400" b="0" i="1" smtClean="0">
                            <a:latin typeface="Cambria Math"/>
                          </a:rPr>
                          <m:t>𝑉</m:t>
                        </m:r>
                        <m:r>
                          <a:rPr lang="en-ZA" sz="1400" b="0" i="1" smtClean="0">
                            <a:latin typeface="Cambria Math"/>
                          </a:rPr>
                          <m:t>−</m:t>
                        </m:r>
                        <m:r>
                          <a:rPr lang="en-ZA" sz="1400" b="0" i="1" smtClean="0">
                            <a:latin typeface="Cambria Math"/>
                          </a:rPr>
                          <m:t>𝐸</m:t>
                        </m:r>
                        <m:r>
                          <a:rPr lang="en-ZA" sz="1400" b="0" i="1" smtClean="0">
                            <a:latin typeface="Cambria Math"/>
                          </a:rPr>
                          <m:t>+</m:t>
                        </m:r>
                        <m:r>
                          <a:rPr lang="en-ZA" sz="1400" b="0" i="1" smtClean="0">
                            <a:latin typeface="Cambria Math"/>
                          </a:rPr>
                          <m:t>𝐹</m:t>
                        </m:r>
                        <m:r>
                          <a:rPr lang="en-ZA" sz="1400" b="0" i="1" smtClean="0">
                            <a:latin typeface="Cambria Math"/>
                          </a:rPr>
                          <m:t>=1−1+1=1</m:t>
                        </m:r>
                      </m:oMath>
                    </m:oMathPara>
                  </a14:m>
                  <a:endParaRPr lang="de-CH" sz="14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153" y="2643460"/>
                  <a:ext cx="2301912" cy="307777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6375153" y="3515010"/>
                  <a:ext cx="23019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ZA" sz="1400" b="0" i="1" smtClean="0">
                            <a:latin typeface="Cambria Math"/>
                          </a:rPr>
                          <m:t>𝑉</m:t>
                        </m:r>
                        <m:r>
                          <a:rPr lang="en-ZA" sz="1400" b="0" i="1" smtClean="0">
                            <a:latin typeface="Cambria Math"/>
                          </a:rPr>
                          <m:t>−</m:t>
                        </m:r>
                        <m:r>
                          <a:rPr lang="en-ZA" sz="1400" b="0" i="1" smtClean="0">
                            <a:latin typeface="Cambria Math"/>
                          </a:rPr>
                          <m:t>𝐸</m:t>
                        </m:r>
                        <m:r>
                          <a:rPr lang="en-ZA" sz="1400" b="0" i="1" smtClean="0">
                            <a:latin typeface="Cambria Math"/>
                          </a:rPr>
                          <m:t>+</m:t>
                        </m:r>
                        <m:r>
                          <a:rPr lang="en-ZA" sz="1400" b="0" i="1" smtClean="0">
                            <a:latin typeface="Cambria Math"/>
                          </a:rPr>
                          <m:t>𝐹</m:t>
                        </m:r>
                        <m:r>
                          <a:rPr lang="en-ZA" sz="1400" b="0" i="1" smtClean="0">
                            <a:latin typeface="Cambria Math"/>
                          </a:rPr>
                          <m:t>=2−1+0=2</m:t>
                        </m:r>
                      </m:oMath>
                    </m:oMathPara>
                  </a14:m>
                  <a:endParaRPr lang="de-CH" sz="1400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153" y="3515010"/>
                  <a:ext cx="2301912" cy="307777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177" name="Group 7176"/>
            <p:cNvGrpSpPr/>
            <p:nvPr/>
          </p:nvGrpSpPr>
          <p:grpSpPr>
            <a:xfrm>
              <a:off x="7179914" y="3176576"/>
              <a:ext cx="353457" cy="374744"/>
              <a:chOff x="7162799" y="5596359"/>
              <a:chExt cx="445951" cy="611698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7162799" y="5903257"/>
                <a:ext cx="434701" cy="304800"/>
              </a:xfrm>
              <a:prstGeom prst="rect">
                <a:avLst/>
              </a:prstGeom>
              <a:pattFill prst="wd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162800" y="5596359"/>
                <a:ext cx="434701" cy="304800"/>
              </a:xfrm>
              <a:prstGeom prst="rect">
                <a:avLst/>
              </a:prstGeom>
              <a:pattFill prst="wdDnDiag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7162800" y="5903257"/>
                <a:ext cx="445950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Arc 119"/>
            <p:cNvSpPr/>
            <p:nvPr/>
          </p:nvSpPr>
          <p:spPr>
            <a:xfrm>
              <a:off x="6508106" y="2303347"/>
              <a:ext cx="304800" cy="286511"/>
            </a:xfrm>
            <a:prstGeom prst="arc">
              <a:avLst>
                <a:gd name="adj1" fmla="val 16200000"/>
                <a:gd name="adj2" fmla="val 14974026"/>
              </a:avLst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7158579" y="2303346"/>
              <a:ext cx="416326" cy="286511"/>
              <a:chOff x="6423299" y="5410200"/>
              <a:chExt cx="445950" cy="306898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6423299" y="5410200"/>
                <a:ext cx="434701" cy="304800"/>
              </a:xfrm>
              <a:prstGeom prst="rect">
                <a:avLst/>
              </a:prstGeom>
              <a:pattFill prst="wdDnDiag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>
                <a:off x="6423299" y="5717098"/>
                <a:ext cx="445950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/>
            <p:cNvSpPr txBox="1"/>
            <p:nvPr/>
          </p:nvSpPr>
          <p:spPr>
            <a:xfrm>
              <a:off x="6817657" y="226193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 smtClean="0"/>
                <a:t>=</a:t>
              </a:r>
              <a:endParaRPr lang="de-CH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245977" y="226246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 smtClean="0"/>
                <a:t>=</a:t>
              </a:r>
              <a:endParaRPr lang="de-CH" b="1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6472576" y="3185130"/>
              <a:ext cx="304800" cy="292608"/>
            </a:xfrm>
            <a:prstGeom prst="ellipse">
              <a:avLst/>
            </a:prstGeom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4" name="Arc 143"/>
            <p:cNvSpPr/>
            <p:nvPr/>
          </p:nvSpPr>
          <p:spPr>
            <a:xfrm>
              <a:off x="6508292" y="3211731"/>
              <a:ext cx="304800" cy="286511"/>
            </a:xfrm>
            <a:prstGeom prst="arc">
              <a:avLst>
                <a:gd name="adj1" fmla="val 16200000"/>
                <a:gd name="adj2" fmla="val 14974026"/>
              </a:avLst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817843" y="31703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 smtClean="0"/>
                <a:t>=</a:t>
              </a:r>
              <a:endParaRPr lang="de-CH" b="1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246163" y="317084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 smtClean="0"/>
                <a:t>=</a:t>
              </a:r>
              <a:endParaRPr lang="de-CH" b="1" dirty="0"/>
            </a:p>
          </p:txBody>
        </p:sp>
        <p:pic>
          <p:nvPicPr>
            <p:cNvPr id="99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24" t="34503" r="51121" b="36543"/>
            <a:stretch/>
          </p:blipFill>
          <p:spPr bwMode="auto">
            <a:xfrm>
              <a:off x="5334000" y="2286000"/>
              <a:ext cx="917757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72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u="sng" dirty="0" smtClean="0"/>
              <a:t>Gauss Bonnet Formula</a:t>
            </a:r>
            <a:endParaRPr lang="de-CH" u="sng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3400" y="2158425"/>
            <a:ext cx="7086600" cy="1800171"/>
            <a:chOff x="533400" y="2158425"/>
            <a:chExt cx="7086600" cy="1800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533400" y="2158425"/>
                  <a:ext cx="7086600" cy="827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ZA" sz="1400" dirty="0" smtClean="0"/>
                    <a:t>Gaussian curvature </a:t>
                  </a:r>
                  <a14:m>
                    <m:oMath xmlns:m="http://schemas.openxmlformats.org/officeDocument/2006/math">
                      <m:r>
                        <a:rPr lang="en-ZA" sz="1400" b="0" i="1" smtClean="0">
                          <a:latin typeface="Cambria Math"/>
                        </a:rPr>
                        <m:t>𝐾</m:t>
                      </m:r>
                      <m:r>
                        <a:rPr lang="en-ZA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ZA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ZA" sz="1400" b="0" i="1" smtClean="0"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ZA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ZA" sz="14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ZA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ZA" sz="1400" b="0" i="1" smtClean="0"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ZA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ZA" sz="1400" b="0" i="1" smtClean="0">
                          <a:latin typeface="Cambria Math"/>
                        </a:rPr>
                        <m:t>      </m:t>
                      </m:r>
                      <m:sSub>
                        <m:sSubPr>
                          <m:ctrlPr>
                            <a:rPr lang="en-ZA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ZA" sz="1400" b="0" i="1" smtClean="0">
                              <a:latin typeface="Cambria Math"/>
                            </a:rPr>
                            <m:t>𝜅</m:t>
                          </m:r>
                        </m:e>
                        <m:sub>
                          <m:r>
                            <a:rPr lang="en-ZA" sz="1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ZA" sz="1400" b="0" i="1" smtClean="0">
                          <a:latin typeface="Cambria Math"/>
                        </a:rPr>
                        <m:t>:</m:t>
                      </m:r>
                    </m:oMath>
                  </a14:m>
                  <a:r>
                    <a:rPr lang="en-ZA" sz="1400" dirty="0" err="1" smtClean="0"/>
                    <a:t>pricipal</a:t>
                  </a:r>
                  <a:r>
                    <a:rPr lang="en-ZA" sz="1400" dirty="0" smtClean="0"/>
                    <a:t> curvatures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ZA" sz="14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ZA" sz="1400" dirty="0" smtClean="0"/>
                    <a:t>Sphere: </a:t>
                  </a:r>
                  <a14:m>
                    <m:oMath xmlns:m="http://schemas.openxmlformats.org/officeDocument/2006/math">
                      <m:r>
                        <a:rPr lang="en-ZA" sz="1400" i="1">
                          <a:latin typeface="Cambria Math"/>
                        </a:rPr>
                        <m:t>𝐾</m:t>
                      </m:r>
                      <m:r>
                        <a:rPr lang="en-ZA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ZA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ZA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ZA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ZA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ZA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ZA" sz="1400" dirty="0" smtClean="0"/>
                    <a:t> everywhere</a:t>
                  </a: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2158425"/>
                  <a:ext cx="7086600" cy="827406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l="-172" t="-735" b="-1471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649819" y="3124200"/>
                  <a:ext cx="5159105" cy="8343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ZA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ZA" sz="1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ZA" sz="1600" i="1">
                                <a:latin typeface="Cambria Math"/>
                              </a:rPr>
                              <m:t>2</m:t>
                            </m:r>
                            <m:r>
                              <a:rPr lang="en-ZA" sz="1600" i="1"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nary>
                          <m:naryPr>
                            <m:ctrlPr>
                              <a:rPr lang="de-CH" sz="16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CH" sz="16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ZA" sz="160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sub>
                          <m:sup>
                            <m:r>
                              <a:rPr lang="en-ZA" sz="1600" i="1">
                                <a:latin typeface="Cambria Math"/>
                              </a:rPr>
                              <m:t> </m:t>
                            </m:r>
                          </m:sup>
                          <m:e>
                            <m:r>
                              <a:rPr lang="en-ZA" sz="1600" i="1">
                                <a:latin typeface="Cambria Math"/>
                              </a:rPr>
                              <m:t>𝐾𝑑𝐴</m:t>
                            </m:r>
                            <m:r>
                              <a:rPr lang="en-ZA" sz="16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ZA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ZA" sz="16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ZA" sz="1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ZA" sz="1600" i="1">
                                    <a:latin typeface="Cambria Math"/>
                                  </a:rPr>
                                  <m:t>𝜋</m:t>
                                </m:r>
                              </m:den>
                            </m:f>
                            <m:nary>
                              <m:naryPr>
                                <m:limLoc m:val="undOvr"/>
                                <m:ctrlPr>
                                  <a:rPr lang="en-ZA" sz="16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en-ZA" sz="16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ZA" sz="16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ZA" sz="1600" b="0" i="1" smtClean="0">
                                    <a:latin typeface="Cambria Math"/>
                                  </a:rPr>
                                  <m:t>𝜋</m:t>
                                </m:r>
                              </m:sup>
                              <m:e>
                                <m:nary>
                                  <m:naryPr>
                                    <m:ctrlPr>
                                      <a:rPr lang="en-ZA" sz="16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ZA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ZA" sz="16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ZA" sz="16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ZA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ZA" sz="1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ZA" sz="1600" b="0" i="1" smtClean="0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ZA" sz="16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ZA" sz="1600" b="0" i="1" smtClean="0">
                                        <a:latin typeface="Cambria Math"/>
                                      </a:rPr>
                                      <m:t>⋅</m:t>
                                    </m:r>
                                    <m:sSup>
                                      <m:sSupPr>
                                        <m:ctrlPr>
                                          <a:rPr lang="en-ZA" sz="16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ZA" sz="1600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ZA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en-ZA" sz="16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ZA" sz="1600" b="0" i="0" smtClean="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ZA" sz="1600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ZA" sz="1600" b="0" i="1" smtClean="0">
                                            <a:latin typeface="Cambria Math"/>
                                          </a:rPr>
                                          <m:t>𝜃</m:t>
                                        </m:r>
                                        <m:r>
                                          <a:rPr lang="en-ZA" sz="1600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nary>
                                <m:r>
                                  <a:rPr lang="en-ZA" sz="16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ZA" sz="1600" b="0" i="1" smtClean="0">
                                    <a:latin typeface="Cambria Math"/>
                                  </a:rPr>
                                  <m:t>𝜙</m:t>
                                </m:r>
                                <m:r>
                                  <a:rPr lang="en-ZA" sz="16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ZA" sz="16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nary>
                            <m:r>
                              <a:rPr lang="en-ZA" sz="1600" b="0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ZA" sz="16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ZA" sz="16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ZA" sz="16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ZA" sz="1600" b="0" i="1" smtClean="0">
                                    <a:latin typeface="Cambria Math"/>
                                  </a:rPr>
                                  <m:t>𝜋</m:t>
                                </m:r>
                              </m:den>
                            </m:f>
                            <m:r>
                              <a:rPr lang="en-ZA" sz="16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ZA" sz="1600" b="0" i="1" smtClean="0">
                                <a:latin typeface="Cambria Math"/>
                              </a:rPr>
                              <m:t>𝜋</m:t>
                            </m:r>
                            <m:r>
                              <a:rPr lang="en-ZA" sz="1600" b="0" i="1" smtClean="0">
                                <a:latin typeface="Cambria Math"/>
                              </a:rPr>
                              <m:t>=2</m:t>
                            </m:r>
                          </m:e>
                        </m:nary>
                      </m:oMath>
                    </m:oMathPara>
                  </a14:m>
                  <a:endParaRPr lang="de-CH" sz="16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9819" y="3124200"/>
                  <a:ext cx="5159105" cy="834396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533400" y="4191000"/>
            <a:ext cx="6705600" cy="1600438"/>
            <a:chOff x="533400" y="4191000"/>
            <a:chExt cx="6705600" cy="1600438"/>
          </a:xfrm>
        </p:grpSpPr>
        <p:sp>
          <p:nvSpPr>
            <p:cNvPr id="71" name="TextBox 70"/>
            <p:cNvSpPr txBox="1"/>
            <p:nvPr/>
          </p:nvSpPr>
          <p:spPr>
            <a:xfrm>
              <a:off x="533400" y="4191000"/>
              <a:ext cx="67056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Torus: Sphere + “negative Sphere” (same curvature as sphere, but with negative sign </a:t>
              </a:r>
              <a:r>
                <a:rPr lang="en-ZA" sz="1400" dirty="0" smtClean="0">
                  <a:sym typeface="Symbol"/>
                </a:rPr>
                <a:t> convex  concave)</a:t>
              </a:r>
            </a:p>
            <a:p>
              <a:r>
                <a:rPr lang="en-ZA" sz="1400" dirty="0">
                  <a:sym typeface="Symbol"/>
                </a:rPr>
                <a:t>	</a:t>
              </a:r>
              <a:endParaRPr lang="en-ZA" sz="1400" dirty="0" smtClean="0">
                <a:sym typeface="Symbol"/>
              </a:endParaRPr>
            </a:p>
            <a:p>
              <a:r>
                <a:rPr lang="en-ZA" sz="1400" dirty="0" smtClean="0">
                  <a:sym typeface="Symbol"/>
                </a:rPr>
                <a:t>	</a:t>
              </a:r>
              <a:endParaRPr lang="en-ZA" sz="1400" dirty="0">
                <a:sym typeface="Symbol"/>
              </a:endParaRPr>
            </a:p>
            <a:p>
              <a:endParaRPr lang="en-ZA" sz="1400" dirty="0" smtClean="0">
                <a:sym typeface="Symbo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>
                  <a:sym typeface="Symbol"/>
                </a:rPr>
                <a:t># handles (holes) = # </a:t>
              </a:r>
              <a:r>
                <a:rPr lang="en-ZA" sz="1400" dirty="0"/>
                <a:t>“negative </a:t>
              </a:r>
              <a:r>
                <a:rPr lang="en-ZA" sz="1400" dirty="0" smtClean="0"/>
                <a:t>Spheres”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>
                  <a:sym typeface="Symbol"/>
                </a:rPr>
                <a:t> Gauss Bonnet formula</a:t>
              </a:r>
              <a:endParaRPr lang="en-ZA" sz="14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2590800" y="4648200"/>
                  <a:ext cx="1730730" cy="6115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ZA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ZA" sz="1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ZA" sz="1600" i="1">
                                <a:latin typeface="Cambria Math"/>
                              </a:rPr>
                              <m:t>2</m:t>
                            </m:r>
                            <m:r>
                              <a:rPr lang="en-ZA" sz="1600" i="1"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nary>
                          <m:naryPr>
                            <m:ctrlPr>
                              <a:rPr lang="de-CH" sz="16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CH" sz="16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n-ZA" sz="160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sub>
                          <m:sup>
                            <m:r>
                              <a:rPr lang="en-ZA" sz="1600" i="1">
                                <a:latin typeface="Cambria Math"/>
                              </a:rPr>
                              <m:t> </m:t>
                            </m:r>
                          </m:sup>
                          <m:e>
                            <m:r>
                              <a:rPr lang="en-ZA" sz="1600" i="1">
                                <a:latin typeface="Cambria Math"/>
                              </a:rPr>
                              <m:t>𝐾𝑑𝐴</m:t>
                            </m:r>
                            <m:r>
                              <a:rPr lang="en-ZA" sz="1600" i="1">
                                <a:latin typeface="Cambria Math"/>
                              </a:rPr>
                              <m:t>=−2</m:t>
                            </m:r>
                          </m:e>
                        </m:nary>
                      </m:oMath>
                    </m:oMathPara>
                  </a14:m>
                  <a:endParaRPr lang="de-CH" sz="160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648200"/>
                  <a:ext cx="1730730" cy="611578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33401" y="914400"/>
            <a:ext cx="7924799" cy="1218152"/>
            <a:chOff x="533401" y="914400"/>
            <a:chExt cx="7924799" cy="1218152"/>
          </a:xfrm>
        </p:grpSpPr>
        <p:sp>
          <p:nvSpPr>
            <p:cNvPr id="5" name="TextBox 4"/>
            <p:cNvSpPr txBox="1"/>
            <p:nvPr/>
          </p:nvSpPr>
          <p:spPr>
            <a:xfrm>
              <a:off x="533401" y="914400"/>
              <a:ext cx="7162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Extension of Euler Formula to curved surfaces (rather than polyhedron)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184693" y="1447800"/>
                  <a:ext cx="5909951" cy="4412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ZA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ZA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ZA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ZA" sz="1600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de-CH" sz="16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CH" sz="16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ZA" sz="1600" b="0" i="0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>
                          <m:r>
                            <a:rPr lang="en-ZA" sz="1600" b="0" i="1" smtClean="0">
                              <a:latin typeface="Cambria Math"/>
                            </a:rPr>
                            <m:t> </m:t>
                          </m:r>
                        </m:sup>
                        <m:e>
                          <m:r>
                            <a:rPr lang="en-ZA" sz="1600" b="0" i="1" smtClean="0">
                              <a:latin typeface="Cambria Math"/>
                            </a:rPr>
                            <m:t>𝐾𝑑𝐴</m:t>
                          </m:r>
                          <m:r>
                            <a:rPr lang="en-ZA" sz="1600" b="0" i="1" smtClean="0">
                              <a:latin typeface="Cambria Math"/>
                            </a:rPr>
                            <m:t>=2(1−</m:t>
                          </m:r>
                          <m:r>
                            <a:rPr lang="en-ZA" sz="16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ZA" sz="1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a14:m>
                  <a:r>
                    <a:rPr lang="de-CH" sz="1600" dirty="0" smtClean="0"/>
                    <a:t>    K=Gaussian curvature, g=genus (# handles)</a:t>
                  </a:r>
                  <a:endParaRPr lang="de-CH" sz="16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4693" y="1447800"/>
                  <a:ext cx="5909951" cy="441275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l="-2165" t="-97222" b="-152778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5" name="Picture 11" descr="Image result for topology sphere with handl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372513"/>
              <a:ext cx="990600" cy="76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58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u="sng" dirty="0" smtClean="0"/>
              <a:t>Berry phase &amp; curvature</a:t>
            </a:r>
            <a:endParaRPr lang="de-CH" u="sng" dirty="0"/>
          </a:p>
        </p:txBody>
      </p:sp>
      <p:grpSp>
        <p:nvGrpSpPr>
          <p:cNvPr id="21" name="Group 20"/>
          <p:cNvGrpSpPr/>
          <p:nvPr/>
        </p:nvGrpSpPr>
        <p:grpSpPr>
          <a:xfrm>
            <a:off x="533401" y="1464528"/>
            <a:ext cx="7772399" cy="1202472"/>
            <a:chOff x="533401" y="1464528"/>
            <a:chExt cx="7772399" cy="12024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33401" y="1464528"/>
                  <a:ext cx="7772399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ZA" sz="1400" dirty="0" smtClean="0"/>
                    <a:t>Take Hamiltonian </a:t>
                  </a:r>
                  <a14:m>
                    <m:oMath xmlns:m="http://schemas.openxmlformats.org/officeDocument/2006/math">
                      <m:r>
                        <a:rPr lang="en-ZA" sz="1400" b="0" i="1" smtClean="0">
                          <a:latin typeface="Cambria Math"/>
                        </a:rPr>
                        <m:t>𝐻</m:t>
                      </m:r>
                      <m:r>
                        <a:rPr lang="en-ZA" sz="1400" b="0" i="1" smtClean="0">
                          <a:latin typeface="Cambria Math"/>
                        </a:rPr>
                        <m:t>[</m:t>
                      </m:r>
                      <m:r>
                        <a:rPr lang="en-ZA" sz="1400" b="1" i="1" smtClean="0">
                          <a:latin typeface="Cambria Math"/>
                        </a:rPr>
                        <m:t>𝑹</m:t>
                      </m:r>
                      <m:r>
                        <a:rPr lang="en-ZA" sz="1400" b="0" i="1" smtClean="0">
                          <a:latin typeface="Cambria Math"/>
                        </a:rPr>
                        <m:t>(</m:t>
                      </m:r>
                      <m:r>
                        <a:rPr lang="en-ZA" sz="1400" b="0" i="1" smtClean="0">
                          <a:latin typeface="Cambria Math"/>
                        </a:rPr>
                        <m:t>𝑡</m:t>
                      </m:r>
                      <m:r>
                        <a:rPr lang="en-ZA" sz="1400" b="0" i="1" smtClean="0">
                          <a:latin typeface="Cambria Math"/>
                        </a:rPr>
                        <m:t>)]</m:t>
                      </m:r>
                    </m:oMath>
                  </a14:m>
                  <a:r>
                    <a:rPr lang="en-ZA" sz="1400" dirty="0" smtClean="0"/>
                    <a:t>with time dependent parameters </a:t>
                  </a:r>
                  <a14:m>
                    <m:oMath xmlns:m="http://schemas.openxmlformats.org/officeDocument/2006/math">
                      <m:r>
                        <a:rPr lang="en-ZA" sz="1400" b="1" i="1">
                          <a:latin typeface="Cambria Math"/>
                        </a:rPr>
                        <m:t>𝑹</m:t>
                      </m:r>
                      <m:r>
                        <a:rPr lang="en-ZA" sz="1400" i="1">
                          <a:latin typeface="Cambria Math"/>
                        </a:rPr>
                        <m:t>(</m:t>
                      </m:r>
                      <m:r>
                        <a:rPr lang="en-ZA" sz="1400" i="1">
                          <a:latin typeface="Cambria Math"/>
                        </a:rPr>
                        <m:t>𝑡</m:t>
                      </m:r>
                      <m:r>
                        <a:rPr lang="en-ZA" sz="1400" i="1">
                          <a:latin typeface="Cambria Math"/>
                        </a:rPr>
                        <m:t>)</m:t>
                      </m:r>
                    </m:oMath>
                  </a14:m>
                  <a:endParaRPr lang="en-ZA" sz="1400" dirty="0" smtClean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ZA" sz="1400" dirty="0" smtClean="0"/>
                    <a:t>Slow evolution (stay in ground state, but phase pickup)</a:t>
                  </a:r>
                </a:p>
                <a:p>
                  <a:r>
                    <a:rPr lang="en-ZA" sz="1400" dirty="0"/>
                    <a:t>	</a:t>
                  </a:r>
                  <a:r>
                    <a:rPr lang="en-ZA" sz="1400" dirty="0" smtClean="0"/>
                    <a:t>Time dependent </a:t>
                  </a:r>
                  <a:r>
                    <a:rPr lang="en-ZA" sz="1400" dirty="0" err="1" smtClean="0"/>
                    <a:t>Schroedinger</a:t>
                  </a:r>
                  <a:r>
                    <a:rPr lang="en-ZA" sz="1400" dirty="0" smtClean="0"/>
                    <a:t> equation: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1" y="1464528"/>
                  <a:ext cx="7772399" cy="738664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l="-157" t="-826" b="-7438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799" y="2213692"/>
              <a:ext cx="5638801" cy="45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TextBox 58"/>
          <p:cNvSpPr txBox="1"/>
          <p:nvPr/>
        </p:nvSpPr>
        <p:spPr>
          <a:xfrm>
            <a:off x="533401" y="838200"/>
            <a:ext cx="777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What is curvature?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Accumulated geometric phase when performing a small loop, divided by the loop area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33400" y="2667000"/>
            <a:ext cx="5793934" cy="796252"/>
            <a:chOff x="533400" y="2667000"/>
            <a:chExt cx="5793934" cy="796252"/>
          </a:xfrm>
        </p:grpSpPr>
        <p:sp>
          <p:nvSpPr>
            <p:cNvPr id="64" name="TextBox 63"/>
            <p:cNvSpPr txBox="1"/>
            <p:nvPr/>
          </p:nvSpPr>
          <p:spPr>
            <a:xfrm>
              <a:off x="533400" y="2667000"/>
              <a:ext cx="563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Multiplying from the left with                               one obtains</a:t>
              </a:r>
            </a:p>
          </p:txBody>
        </p:sp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667000"/>
              <a:ext cx="1309516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464" y="3005554"/>
              <a:ext cx="4094870" cy="457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533400" y="3406103"/>
            <a:ext cx="7162800" cy="965094"/>
            <a:chOff x="533400" y="3406103"/>
            <a:chExt cx="7162800" cy="965094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464" y="3406103"/>
              <a:ext cx="5463736" cy="965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533400" y="3414296"/>
              <a:ext cx="327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Integrate expression: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3400" y="5638800"/>
            <a:ext cx="7239000" cy="323407"/>
            <a:chOff x="533400" y="5638800"/>
            <a:chExt cx="7239000" cy="323407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638801"/>
              <a:ext cx="4495800" cy="32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TextBox 71"/>
            <p:cNvSpPr txBox="1"/>
            <p:nvPr/>
          </p:nvSpPr>
          <p:spPr>
            <a:xfrm>
              <a:off x="533400" y="5638800"/>
              <a:ext cx="327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Some “field” (Berry connection)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3400" y="4385846"/>
            <a:ext cx="6400800" cy="1103531"/>
            <a:chOff x="533400" y="4385846"/>
            <a:chExt cx="6400800" cy="1103531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639" y="4543425"/>
              <a:ext cx="4249561" cy="693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533400" y="4385846"/>
              <a:ext cx="327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err="1" smtClean="0"/>
                <a:t>PhAase</a:t>
              </a:r>
              <a:r>
                <a:rPr lang="en-ZA" sz="1400" dirty="0" smtClean="0"/>
                <a:t> along closed contour: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33400" y="5181600"/>
              <a:ext cx="327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Berry phase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1981200" y="4953000"/>
              <a:ext cx="665339" cy="3978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600325" y="4665839"/>
              <a:ext cx="447999" cy="4479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400" y="6038850"/>
            <a:ext cx="6026591" cy="482335"/>
            <a:chOff x="533400" y="6038850"/>
            <a:chExt cx="6026591" cy="482335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6096000"/>
              <a:ext cx="4350191" cy="354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533400" y="6096000"/>
              <a:ext cx="1780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Berry curvature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2209800" y="6038850"/>
              <a:ext cx="482335" cy="48233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4718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u="sng" dirty="0" smtClean="0"/>
              <a:t>Linear response (Kubo formula)</a:t>
            </a:r>
            <a:endParaRPr lang="de-CH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3401" y="838200"/>
            <a:ext cx="7924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/>
              <a:t>Fluctuation dissipation theorem: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ZA" sz="1400" dirty="0" smtClean="0"/>
              <a:t>Make perturbation to system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ZA" sz="1400" dirty="0" smtClean="0"/>
              <a:t>Monitor (calculate) response / relaxation back to equilibrium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1728311"/>
            <a:ext cx="6172200" cy="1278242"/>
            <a:chOff x="533400" y="1728311"/>
            <a:chExt cx="6172200" cy="1278242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1728311"/>
              <a:ext cx="327659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Need to calculate current density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ZA" sz="1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With electric field: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ZA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And perturbing Hamiltonian: </a:t>
              </a: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662" y="1777833"/>
              <a:ext cx="3309938" cy="260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912" y="2209800"/>
              <a:ext cx="990600" cy="19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2457450"/>
              <a:ext cx="2133600" cy="549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33400" y="3124200"/>
            <a:ext cx="8382000" cy="325826"/>
            <a:chOff x="533400" y="3326249"/>
            <a:chExt cx="8382000" cy="325826"/>
          </a:xfrm>
        </p:grpSpPr>
        <p:sp>
          <p:nvSpPr>
            <p:cNvPr id="10" name="TextBox 9"/>
            <p:cNvSpPr txBox="1"/>
            <p:nvPr/>
          </p:nvSpPr>
          <p:spPr>
            <a:xfrm>
              <a:off x="533400" y="3326249"/>
              <a:ext cx="3356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Expectation for current density:</a:t>
              </a:r>
            </a:p>
          </p:txBody>
        </p:sp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984" y="3344298"/>
              <a:ext cx="2710098" cy="27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10"/>
            <a:stretch/>
          </p:blipFill>
          <p:spPr bwMode="auto">
            <a:xfrm>
              <a:off x="6459270" y="3350064"/>
              <a:ext cx="267649" cy="266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672267" y="3344298"/>
              <a:ext cx="2243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dirty="0" smtClean="0"/>
                <a:t>: Unperturbed ground state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3401" y="4026092"/>
            <a:ext cx="5377248" cy="307777"/>
            <a:chOff x="533401" y="3807023"/>
            <a:chExt cx="5377248" cy="307777"/>
          </a:xfrm>
        </p:grpSpPr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912" y="3807023"/>
              <a:ext cx="25157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33401" y="3807023"/>
              <a:ext cx="304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Slowly turn of field through torus: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3400" y="4410069"/>
            <a:ext cx="7133040" cy="542931"/>
            <a:chOff x="533400" y="4191000"/>
            <a:chExt cx="7133040" cy="542931"/>
          </a:xfrm>
        </p:grpSpPr>
        <p:sp>
          <p:nvSpPr>
            <p:cNvPr id="19" name="TextBox 18"/>
            <p:cNvSpPr txBox="1"/>
            <p:nvPr/>
          </p:nvSpPr>
          <p:spPr>
            <a:xfrm>
              <a:off x="533400" y="4191000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Go to Fourier space, look only at q=0 component (dc response) =&gt; Kubo formula</a:t>
              </a:r>
            </a:p>
          </p:txBody>
        </p:sp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191000"/>
              <a:ext cx="3094440" cy="542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6012556" y="2173069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U = F*s = e*E*s </a:t>
            </a:r>
          </a:p>
          <a:p>
            <a:r>
              <a:rPr lang="de-CH" dirty="0" smtClean="0"/>
              <a:t>    = (e*s/dt)*(E*dt) = j*A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32" y="3450026"/>
            <a:ext cx="2164557" cy="37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4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u="sng" dirty="0" smtClean="0"/>
              <a:t>Kubo </a:t>
            </a:r>
            <a:r>
              <a:rPr lang="de-CH" u="sng" dirty="0" smtClean="0">
                <a:sym typeface="Symbol"/>
              </a:rPr>
              <a:t> Berry </a:t>
            </a:r>
            <a:r>
              <a:rPr lang="de-CH" u="sng" dirty="0">
                <a:sym typeface="Symbol"/>
              </a:rPr>
              <a:t>curvature </a:t>
            </a:r>
            <a:r>
              <a:rPr lang="de-CH" u="sng" dirty="0" smtClean="0">
                <a:sym typeface="Symbol"/>
              </a:rPr>
              <a:t> Chern number</a:t>
            </a:r>
            <a:endParaRPr lang="de-CH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533401" y="812807"/>
            <a:ext cx="5377248" cy="307777"/>
            <a:chOff x="533401" y="3807023"/>
            <a:chExt cx="5377248" cy="307777"/>
          </a:xfrm>
        </p:grpSpPr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912" y="3807023"/>
              <a:ext cx="25157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33401" y="3807023"/>
              <a:ext cx="304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Slowly turn of field through torus: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3400" y="1196784"/>
            <a:ext cx="7133040" cy="542931"/>
            <a:chOff x="533400" y="4191000"/>
            <a:chExt cx="7133040" cy="542931"/>
          </a:xfrm>
        </p:grpSpPr>
        <p:sp>
          <p:nvSpPr>
            <p:cNvPr id="19" name="TextBox 18"/>
            <p:cNvSpPr txBox="1"/>
            <p:nvPr/>
          </p:nvSpPr>
          <p:spPr>
            <a:xfrm>
              <a:off x="533400" y="4191000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Go to Fourier space, look only at q=0 component (dc response) =&gt; Kubo formula</a:t>
              </a:r>
            </a:p>
          </p:txBody>
        </p:sp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191000"/>
              <a:ext cx="3094440" cy="542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33400" y="1760220"/>
            <a:ext cx="8610600" cy="566857"/>
            <a:chOff x="533400" y="1760220"/>
            <a:chExt cx="8610600" cy="566857"/>
          </a:xfrm>
        </p:grpSpPr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106" y="1874832"/>
              <a:ext cx="4660894" cy="452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1219200" y="1839397"/>
              <a:ext cx="2895599" cy="483276"/>
              <a:chOff x="762001" y="4774525"/>
              <a:chExt cx="2895599" cy="483276"/>
            </a:xfrm>
          </p:grpSpPr>
          <p:pic>
            <p:nvPicPr>
              <p:cNvPr id="27" name="Picture 1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906" b="65423"/>
              <a:stretch/>
            </p:blipFill>
            <p:spPr bwMode="auto">
              <a:xfrm>
                <a:off x="762001" y="4774525"/>
                <a:ext cx="1539240" cy="483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39" t="68785" r="44624"/>
              <a:stretch/>
            </p:blipFill>
            <p:spPr bwMode="auto">
              <a:xfrm>
                <a:off x="2474494" y="4813899"/>
                <a:ext cx="1183106" cy="436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188946" y="486918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dirty="0" smtClean="0"/>
                  <a:t>…</a:t>
                </a:r>
                <a:endParaRPr lang="de-CH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33400" y="1760220"/>
              <a:ext cx="3048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At t=0 one obtains: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3400" y="2420183"/>
            <a:ext cx="6945831" cy="904512"/>
            <a:chOff x="533400" y="2420183"/>
            <a:chExt cx="6945831" cy="904512"/>
          </a:xfrm>
        </p:grpSpPr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500" y="2420183"/>
              <a:ext cx="1573731" cy="37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Group 37"/>
            <p:cNvGrpSpPr/>
            <p:nvPr/>
          </p:nvGrpSpPr>
          <p:grpSpPr>
            <a:xfrm>
              <a:off x="533400" y="2435423"/>
              <a:ext cx="6629400" cy="889272"/>
              <a:chOff x="533400" y="2435423"/>
              <a:chExt cx="6629400" cy="889272"/>
            </a:xfrm>
          </p:grpSpPr>
          <p:pic>
            <p:nvPicPr>
              <p:cNvPr id="7182" name="Picture 1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9176" y="2799333"/>
                <a:ext cx="4472940" cy="525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533400" y="2435423"/>
                <a:ext cx="6629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ZA" sz="1400" dirty="0" smtClean="0"/>
                  <a:t>Going back to original </a:t>
                </a:r>
                <a:r>
                  <a:rPr lang="en-ZA" sz="1400" dirty="0" err="1" smtClean="0"/>
                  <a:t>hamiltonian</a:t>
                </a:r>
                <a:r>
                  <a:rPr lang="en-ZA" sz="1400" dirty="0" smtClean="0"/>
                  <a:t>, and using dimensionless phases: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533400" y="3426023"/>
            <a:ext cx="6629400" cy="850422"/>
            <a:chOff x="533400" y="3426023"/>
            <a:chExt cx="6629400" cy="850422"/>
          </a:xfrm>
        </p:grpSpPr>
        <p:pic>
          <p:nvPicPr>
            <p:cNvPr id="7183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733800"/>
              <a:ext cx="4763219" cy="542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533400" y="3426023"/>
              <a:ext cx="6629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Write ground state at t=0 by evolving it from minus infinity: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33400" y="4188023"/>
            <a:ext cx="6629400" cy="866120"/>
            <a:chOff x="533400" y="4188023"/>
            <a:chExt cx="6629400" cy="866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33400" y="4188023"/>
                  <a:ext cx="6629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ZA" sz="1400" dirty="0" smtClean="0"/>
                    <a:t>Take derivative with respect to </a:t>
                  </a:r>
                  <a14:m>
                    <m:oMath xmlns:m="http://schemas.openxmlformats.org/officeDocument/2006/math">
                      <m:r>
                        <a:rPr lang="en-ZA" sz="1400" b="0" i="1" smtClean="0">
                          <a:latin typeface="Cambria Math"/>
                        </a:rPr>
                        <m:t>𝜕</m:t>
                      </m:r>
                      <m:r>
                        <a:rPr lang="en-ZA" sz="1400" b="0" i="1" smtClean="0">
                          <a:latin typeface="Cambria Math"/>
                        </a:rPr>
                        <m:t>/</m:t>
                      </m:r>
                      <m:r>
                        <a:rPr lang="en-ZA" sz="1400" i="1">
                          <a:latin typeface="Cambria Math"/>
                        </a:rPr>
                        <m:t>𝜕</m:t>
                      </m:r>
                      <m:sSub>
                        <m:sSubPr>
                          <m:ctrlPr>
                            <a:rPr lang="en-ZA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ZA" sz="14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ZA" sz="14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ZA" sz="1400" b="0" i="1" smtClean="0">
                          <a:latin typeface="Cambria Math"/>
                        </a:rPr>
                        <m:t> </m:t>
                      </m:r>
                    </m:oMath>
                  </a14:m>
                  <a:endParaRPr lang="en-ZA" sz="1400" b="0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188023"/>
                  <a:ext cx="6629400" cy="307777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l="-184" t="-1961" b="-17647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572001"/>
              <a:ext cx="1426945" cy="48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533400" y="4572001"/>
            <a:ext cx="8534400" cy="1050726"/>
            <a:chOff x="533400" y="4572001"/>
            <a:chExt cx="8534400" cy="1050726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545" y="5064992"/>
              <a:ext cx="3283391" cy="23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1" y="5346700"/>
              <a:ext cx="3352800" cy="27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533400" y="5314950"/>
              <a:ext cx="1780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Berry curvature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3400" y="5029200"/>
              <a:ext cx="3276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Berry connection</a:t>
              </a: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819" y="4839518"/>
              <a:ext cx="977899" cy="450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ight Brace 11"/>
            <p:cNvSpPr/>
            <p:nvPr/>
          </p:nvSpPr>
          <p:spPr>
            <a:xfrm>
              <a:off x="5715000" y="4572001"/>
              <a:ext cx="304800" cy="990599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77100" y="4792533"/>
              <a:ext cx="1790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dirty="0" smtClean="0"/>
                <a:t>(During adiabatic turning on of field)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33400" y="5791200"/>
            <a:ext cx="8267700" cy="875908"/>
            <a:chOff x="533400" y="5791200"/>
            <a:chExt cx="8267700" cy="875908"/>
          </a:xfrm>
        </p:grpSpPr>
        <p:sp>
          <p:nvSpPr>
            <p:cNvPr id="42" name="TextBox 41"/>
            <p:cNvSpPr txBox="1"/>
            <p:nvPr/>
          </p:nvSpPr>
          <p:spPr>
            <a:xfrm>
              <a:off x="533400" y="5791200"/>
              <a:ext cx="6629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DC-field: average phases over 2</a:t>
              </a:r>
              <a:r>
                <a:rPr lang="en-ZA" sz="1400" dirty="0" smtClean="0">
                  <a:latin typeface="Symbol" panose="05050102010706020507" pitchFamily="18" charset="2"/>
                </a:rPr>
                <a:t>p</a:t>
              </a:r>
              <a:r>
                <a:rPr lang="en-ZA" sz="1400" dirty="0" smtClean="0"/>
                <a:t> interval</a:t>
              </a:r>
              <a:endParaRPr lang="en-ZA" sz="1400" b="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052055" y="6094194"/>
                  <a:ext cx="6225045" cy="572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ZA" sz="1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ZA" sz="14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ZA" sz="1400" b="0" i="1" smtClean="0">
                                <a:latin typeface="Cambria Math"/>
                              </a:rPr>
                              <m:t>𝑥𝑦</m:t>
                            </m:r>
                          </m:sub>
                        </m:sSub>
                        <m:r>
                          <a:rPr lang="en-ZA" sz="1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ZA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ZA" sz="1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ZA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ZA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ZA" sz="1400" b="0" i="1" smtClean="0">
                                <a:latin typeface="Cambria Math"/>
                              </a:rPr>
                              <m:t>h</m:t>
                            </m:r>
                          </m:den>
                        </m:f>
                        <m:f>
                          <m:fPr>
                            <m:ctrlPr>
                              <a:rPr lang="en-ZA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ZA" sz="1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ZA" sz="1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ZA" sz="1400" b="0" i="1" smtClean="0"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nary>
                          <m:naryPr>
                            <m:ctrlPr>
                              <a:rPr lang="en-ZA" sz="1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ZA" sz="1400" b="0" i="1" smtClean="0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ZA" sz="1400" b="0" i="1" smtClean="0">
                                <a:latin typeface="Cambria Math"/>
                              </a:rPr>
                              <m:t> </m:t>
                            </m:r>
                          </m:sup>
                          <m:e>
                            <m:r>
                              <a:rPr lang="en-ZA" sz="1400" i="1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ZA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ZA" sz="14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ZA" sz="14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ZA" sz="1400" i="1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ZA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ZA" sz="1400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ZA" sz="14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ZA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ZA" sz="14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ZA" sz="1400" i="1">
                                    <a:latin typeface="Cambria Math"/>
                                  </a:rPr>
                                  <m:t>𝑥𝑦</m:t>
                                </m:r>
                              </m:sub>
                            </m:sSub>
                          </m:e>
                        </m:nary>
                        <m:r>
                          <a:rPr lang="en-ZA" sz="1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ZA" sz="1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ZA" sz="1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ZA" sz="1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ZA" sz="1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ZA" sz="1400" b="0" i="1" smtClean="0">
                                <a:latin typeface="Cambria Math"/>
                              </a:rPr>
                              <m:t>h</m:t>
                            </m:r>
                          </m:den>
                        </m:f>
                        <m:r>
                          <a:rPr lang="en-ZA" sz="1400" b="0" i="1" smtClean="0">
                            <a:latin typeface="Cambria Math"/>
                          </a:rPr>
                          <m:t>𝐶</m:t>
                        </m:r>
                        <m:r>
                          <a:rPr lang="en-ZA" sz="1400" b="0" i="1" smtClean="0">
                            <a:latin typeface="Cambria Math"/>
                          </a:rPr>
                          <m:t>,    </m:t>
                        </m:r>
                        <m:r>
                          <a:rPr lang="en-ZA" sz="1400" b="0" i="1" smtClean="0">
                            <a:latin typeface="Cambria Math"/>
                          </a:rPr>
                          <m:t>𝐶</m:t>
                        </m:r>
                        <m:r>
                          <a:rPr lang="en-ZA" sz="1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ZA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ZA" sz="1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ZA" sz="1400" i="1">
                                <a:latin typeface="Cambria Math"/>
                              </a:rPr>
                              <m:t>2</m:t>
                            </m:r>
                            <m:r>
                              <a:rPr lang="en-ZA" sz="1400" i="1"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nary>
                          <m:naryPr>
                            <m:ctrlPr>
                              <a:rPr lang="en-ZA" sz="1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ZA" sz="1400" i="1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ZA" sz="1400" i="1">
                                <a:latin typeface="Cambria Math"/>
                              </a:rPr>
                              <m:t> 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ZA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ZA" sz="1400" i="1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ZA" sz="1400" i="1">
                                    <a:latin typeface="Cambria Math"/>
                                  </a:rPr>
                                  <m:t>𝑥𝑦</m:t>
                                </m:r>
                              </m:sub>
                            </m:sSub>
                            <m:r>
                              <a:rPr lang="en-ZA" sz="1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ZA" sz="14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n-ZA" sz="1400" b="0" i="0" smtClean="0">
                                <a:latin typeface="Cambria Math"/>
                              </a:rPr>
                              <m:t>Ω</m:t>
                            </m:r>
                          </m:e>
                        </m:nary>
                        <m:r>
                          <a:rPr lang="en-ZA" sz="1400" b="0" i="1" smtClean="0">
                            <a:latin typeface="Cambria Math"/>
                          </a:rPr>
                          <m:t>    ∈</m:t>
                        </m:r>
                        <m:r>
                          <m:rPr>
                            <m:nor/>
                          </m:rPr>
                          <a:rPr lang="de-CH" sz="1400"/>
                          <m:t>ℤ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055" y="6094194"/>
                  <a:ext cx="6225045" cy="572914"/>
                </a:xfrm>
                <a:prstGeom prst="rect">
                  <a:avLst/>
                </a:prstGeom>
                <a:blipFill rotWithShape="1">
                  <a:blip r:embed="rId1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/>
            <p:cNvSpPr txBox="1"/>
            <p:nvPr/>
          </p:nvSpPr>
          <p:spPr>
            <a:xfrm>
              <a:off x="7010400" y="6239407"/>
              <a:ext cx="1790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dirty="0" smtClean="0"/>
                <a:t>C = </a:t>
              </a:r>
              <a:r>
                <a:rPr lang="en-ZA" sz="1400" dirty="0" err="1" smtClean="0"/>
                <a:t>Chern</a:t>
              </a:r>
              <a:r>
                <a:rPr lang="en-ZA" sz="1400" dirty="0" smtClean="0"/>
                <a:t> number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62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Microsoft Office PowerPoint</Application>
  <PresentationFormat>On-screen Show (4:3)</PresentationFormat>
  <Paragraphs>206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PHYS-DOTS-02</dc:creator>
  <cp:lastModifiedBy>PHYS-DOTS-02</cp:lastModifiedBy>
  <cp:revision>216</cp:revision>
  <dcterms:created xsi:type="dcterms:W3CDTF">2006-08-16T00:00:00Z</dcterms:created>
  <dcterms:modified xsi:type="dcterms:W3CDTF">2017-10-02T09:36:34Z</dcterms:modified>
</cp:coreProperties>
</file>