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407" r:id="rId2"/>
    <p:sldId id="349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877325A-D433-4C64-BC68-4DB49FB4BE36}">
          <p14:sldIdLst>
            <p14:sldId id="407"/>
            <p14:sldId id="349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D1D"/>
    <a:srgbClr val="0000FF"/>
    <a:srgbClr val="FF3300"/>
    <a:srgbClr val="FFFFFF"/>
    <a:srgbClr val="FF4343"/>
    <a:srgbClr val="00B0F0"/>
    <a:srgbClr val="AF1919"/>
    <a:srgbClr val="EA2E2E"/>
    <a:srgbClr val="F17373"/>
    <a:srgbClr val="FF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3" autoAdjust="0"/>
    <p:restoredTop sz="95349" autoAdjust="0"/>
  </p:normalViewPr>
  <p:slideViewPr>
    <p:cSldViewPr>
      <p:cViewPr varScale="1">
        <p:scale>
          <a:sx n="126" d="100"/>
          <a:sy n="126" d="100"/>
        </p:scale>
        <p:origin x="9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29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1503" tIns="45752" rIns="91503" bIns="45752" rtlCol="0"/>
          <a:lstStyle>
            <a:lvl1pPr algn="l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AA283D-B8E3-9448-91A2-744442D51FE3}" type="datetimeFigureOut">
              <a:rPr lang="de-CH"/>
              <a:pPr>
                <a:defRPr/>
              </a:pPr>
              <a:t>16.05.2017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1503" tIns="45752" rIns="91503" bIns="45752" rtlCol="0" anchor="b"/>
          <a:lstStyle>
            <a:lvl1pPr algn="l">
              <a:defRPr sz="1200">
                <a:latin typeface="Franklin Gothic Book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42AB1-4B3E-FC46-BFEC-492F7A8FEDD1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066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2" rIns="91503" bIns="4575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B224131-D754-A14D-8338-3AFF765D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6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1pPr>
            <a:lvl2pPr marL="716872" indent="-275720"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2pPr>
            <a:lvl3pPr marL="1102881" indent="-220576"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3pPr>
            <a:lvl4pPr marL="1544033" indent="-220576"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4pPr>
            <a:lvl5pPr marL="1985185" indent="-220576" eaLnBrk="0" hangingPunct="0"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Franklin Gothic Book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63CBF47-7338-E240-95F3-1F589611B366}" type="slidenum">
              <a:rPr lang="en-US" sz="1200">
                <a:latin typeface="Arial" charset="0"/>
                <a:cs typeface="Arial" charset="0"/>
              </a:rPr>
              <a:pPr eaLnBrk="1" hangingPunct="1"/>
              <a:t>1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>
                <a:ea typeface="MS PGothic" charset="0"/>
              </a:rPr>
              <a:t>Logo of PASPS9 conference</a:t>
            </a:r>
          </a:p>
          <a:p>
            <a:pPr eaLnBrk="1" hangingPunct="1"/>
            <a:endParaRPr lang="de-DE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4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4131-D754-A14D-8338-3AFF765D62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224131-D754-A14D-8338-3AFF765D62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0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ader"/>
          <p:cNvPicPr>
            <a:picLocks noChangeAspect="1" noChangeArrowheads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1" t="15779" r="9355" b="75854"/>
          <a:stretch>
            <a:fillRect/>
          </a:stretch>
        </p:blipFill>
        <p:spPr bwMode="auto">
          <a:xfrm>
            <a:off x="0" y="0"/>
            <a:ext cx="9144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412876"/>
            <a:ext cx="7772400" cy="1470025"/>
          </a:xfrm>
        </p:spPr>
        <p:txBody>
          <a:bodyPr/>
          <a:lstStyle>
            <a:lvl1pPr algn="ctr">
              <a:defRPr b="1"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340225"/>
            <a:ext cx="6400800" cy="1609726"/>
          </a:xfrm>
        </p:spPr>
        <p:txBody>
          <a:bodyPr/>
          <a:lstStyle>
            <a:lvl1pPr marL="0" indent="0" algn="r">
              <a:buFont typeface="Wingdings 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32588" y="64087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7BD87-1466-E744-B25C-6967FC9FD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59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96325-B5D5-304B-B794-2ACB67C40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52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2" y="-171450"/>
            <a:ext cx="2017713" cy="6192838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-171450"/>
            <a:ext cx="5905500" cy="6192838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A886-5CCE-8D4D-BE65-364F35876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0770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-171450"/>
            <a:ext cx="7643813" cy="1143000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135063"/>
            <a:ext cx="3884612" cy="4886326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135063"/>
            <a:ext cx="3884613" cy="4886326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8251-E841-DE4A-9C2E-F0B7A1EBE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549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0FE1-FE64-6D44-9EAB-EA3A10CE2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553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29D2-834A-D944-8320-09AA6645C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95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135063"/>
            <a:ext cx="3884612" cy="4886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2" y="1135063"/>
            <a:ext cx="3884613" cy="4886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68C06-9742-1B40-8980-BB4D18EF5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99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6551E-C1B3-A14A-8D0F-5B74A67D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61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48EB3-2511-AE43-964D-DFC3825EC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65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D094A-2900-884E-9910-F71C14077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346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ADDB7-D5C4-594C-9BEA-8C5600D8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788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7BBFB-E47E-5A44-AE29-06390FAAD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334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header"/>
          <p:cNvPicPr>
            <a:picLocks noChangeAspect="1" noChangeArrowheads="1"/>
          </p:cNvPicPr>
          <p:nvPr/>
        </p:nvPicPr>
        <p:blipFill>
          <a:blip r:embed="rId1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0" t="77298" r="1395" b="12366"/>
          <a:stretch>
            <a:fillRect/>
          </a:stretch>
        </p:blipFill>
        <p:spPr bwMode="auto">
          <a:xfrm>
            <a:off x="-23813" y="6219825"/>
            <a:ext cx="8226426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171450"/>
            <a:ext cx="7643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35063"/>
            <a:ext cx="79216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11863" y="6408738"/>
            <a:ext cx="20161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CCECE"/>
                </a:solidFill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19.9.11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87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400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CE5522F9-B925-EE4C-9E66-CAE89DA34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68313" y="765175"/>
            <a:ext cx="8675687" cy="71438"/>
          </a:xfrm>
          <a:prstGeom prst="rect">
            <a:avLst/>
          </a:prstGeom>
          <a:gradFill rotWithShape="1">
            <a:gsLst>
              <a:gs pos="0">
                <a:srgbClr val="470000">
                  <a:alpha val="0"/>
                </a:srgbClr>
              </a:gs>
              <a:gs pos="100000">
                <a:srgbClr val="99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de-DE" altLang="en-US" smtClean="0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44" r:id="rId3"/>
    <p:sldLayoutId id="2147484645" r:id="rId4"/>
    <p:sldLayoutId id="2147484646" r:id="rId5"/>
    <p:sldLayoutId id="2147484647" r:id="rId6"/>
    <p:sldLayoutId id="2147484648" r:id="rId7"/>
    <p:sldLayoutId id="2147484649" r:id="rId8"/>
    <p:sldLayoutId id="2147484650" r:id="rId9"/>
    <p:sldLayoutId id="2147484651" r:id="rId10"/>
    <p:sldLayoutId id="2147484652" r:id="rId11"/>
    <p:sldLayoutId id="2147484653" r:id="rId12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D5C"/>
        </a:buClr>
        <a:buSzPct val="75000"/>
        <a:buFont typeface="Arial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Font typeface="Arial" charset="0"/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4DE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Spin</a:t>
            </a:r>
            <a:r>
              <a:rPr lang="en-US" dirty="0" smtClean="0"/>
              <a:t>-orbit interaction in a dual gated </a:t>
            </a:r>
            <a:r>
              <a:rPr lang="en-US" dirty="0" err="1" smtClean="0"/>
              <a:t>InAs</a:t>
            </a:r>
            <a:r>
              <a:rPr lang="en-US" dirty="0" smtClean="0"/>
              <a:t>/</a:t>
            </a:r>
            <a:r>
              <a:rPr lang="en-US" dirty="0" err="1" smtClean="0"/>
              <a:t>GaSb</a:t>
            </a:r>
            <a:r>
              <a:rPr lang="en-US" dirty="0" smtClean="0"/>
              <a:t> quantum well</a:t>
            </a:r>
            <a:endParaRPr lang="de-C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38065" y="2882901"/>
            <a:ext cx="6264696" cy="384919"/>
          </a:xfrm>
        </p:spPr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Beukman</a:t>
            </a:r>
            <a:r>
              <a:rPr lang="en-US" dirty="0" smtClean="0"/>
              <a:t> et al. (</a:t>
            </a:r>
            <a:r>
              <a:rPr lang="en-US" dirty="0" err="1" smtClean="0"/>
              <a:t>Kouwenhoven</a:t>
            </a:r>
            <a:r>
              <a:rPr lang="en-US" dirty="0" smtClean="0"/>
              <a:t> Group) arXiv:1704.03482</a:t>
            </a:r>
            <a:endParaRPr lang="de-CH" dirty="0"/>
          </a:p>
        </p:txBody>
      </p:sp>
      <p:sp>
        <p:nvSpPr>
          <p:cNvPr id="5" name="TextBox 4"/>
          <p:cNvSpPr txBox="1"/>
          <p:nvPr/>
        </p:nvSpPr>
        <p:spPr>
          <a:xfrm>
            <a:off x="684213" y="5661248"/>
            <a:ext cx="2698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Kris </a:t>
            </a:r>
            <a:r>
              <a:rPr lang="en-US" dirty="0" err="1" smtClean="0"/>
              <a:t>Cerveny</a:t>
            </a:r>
            <a:endParaRPr lang="en-US" dirty="0" smtClean="0"/>
          </a:p>
          <a:p>
            <a:r>
              <a:rPr lang="en-US" dirty="0" smtClean="0"/>
              <a:t>19.05.2017</a:t>
            </a:r>
          </a:p>
          <a:p>
            <a:r>
              <a:rPr lang="en-US" dirty="0" smtClean="0"/>
              <a:t>Friday Group Meeting Talk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33904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Magnetoresistance Data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908720"/>
            <a:ext cx="1944216" cy="5285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762" y="850256"/>
            <a:ext cx="355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Traces with and without beating</a:t>
            </a:r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36364"/>
            <a:ext cx="2286000" cy="2457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55762" y="1378151"/>
                <a:ext cx="5009833" cy="1230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,1−3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=1.7∙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de-CH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de-CH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𝑍𝐹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,4−5</m:t>
                        </m:r>
                      </m:sub>
                    </m:sSub>
                  </m:oMath>
                </a14:m>
                <a:r>
                  <a:rPr lang="de-CH" dirty="0" smtClean="0"/>
                  <a:t> </a:t>
                </a:r>
                <a:r>
                  <a:rPr lang="de-CH" dirty="0" smtClean="0">
                    <a:sym typeface="Wingdings" panose="05000000000000000000" pitchFamily="2" charset="2"/>
                  </a:rPr>
                  <a:t> no beating  no ZFDD extractable</a:t>
                </a:r>
                <a:br>
                  <a:rPr lang="de-CH" dirty="0" smtClean="0">
                    <a:sym typeface="Wingdings" panose="05000000000000000000" pitchFamily="2" charset="2"/>
                  </a:rPr>
                </a:br>
                <a:endParaRPr lang="de-CH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sym typeface="Wingdings" panose="05000000000000000000" pitchFamily="2" charset="2"/>
                  </a:rPr>
                  <a:t>Non</a:t>
                </a:r>
                <a:r>
                  <a:rPr lang="en-US" dirty="0" smtClean="0">
                    <a:sym typeface="Wingdings" panose="05000000000000000000" pitchFamily="2" charset="2"/>
                  </a:rPr>
                  <a:t>-monotonic behavior!</a:t>
                </a:r>
                <a:endParaRPr lang="de-CH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62" y="1378151"/>
                <a:ext cx="5009833" cy="1230209"/>
              </a:xfrm>
              <a:prstGeom prst="rect">
                <a:avLst/>
              </a:prstGeom>
              <a:blipFill rotWithShape="0">
                <a:blip r:embed="rId4"/>
                <a:stretch>
                  <a:fillRect l="-852" r="-365" b="-693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5762" y="2779307"/>
            <a:ext cx="669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Band structure calculations agree qualitatively for first 10 points</a:t>
            </a:r>
            <a:endParaRPr lang="de-CH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4" y="3389938"/>
            <a:ext cx="2063441" cy="2651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69" y="3717314"/>
            <a:ext cx="1638300" cy="124777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4195713" y="3645024"/>
            <a:ext cx="1263203" cy="360040"/>
          </a:xfrm>
          <a:prstGeom prst="line">
            <a:avLst/>
          </a:prstGeom>
          <a:ln>
            <a:solidFill>
              <a:srgbClr val="FF1D1D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4195713" y="4341201"/>
            <a:ext cx="1281157" cy="311935"/>
          </a:xfrm>
          <a:prstGeom prst="line">
            <a:avLst/>
          </a:prstGeom>
          <a:ln>
            <a:solidFill>
              <a:srgbClr val="FF1D1D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563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Lack of Beating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" y="1124744"/>
                <a:ext cx="8267263" cy="944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Two possible reasons: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Strong asymmetry between spin species determines visibility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24744"/>
                <a:ext cx="8267263" cy="944746"/>
              </a:xfrm>
              <a:prstGeom prst="rect">
                <a:avLst/>
              </a:prstGeom>
              <a:blipFill rotWithShape="0">
                <a:blip r:embed="rId2"/>
                <a:stretch>
                  <a:fillRect l="-442" t="-3896" r="-442" b="-779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00257" y="2400827"/>
                <a:ext cx="3962623" cy="4966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𝑆𝑑𝐻</m:t>
                        </m:r>
                      </m:sub>
                    </m:sSub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CH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CH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𝑒𝐵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de-CH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r>
                  <a:rPr lang="de-CH" dirty="0" smtClean="0"/>
                  <a:t> 		[5]</a:t>
                </a:r>
                <a:endParaRPr lang="de-CH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257" y="2400827"/>
                <a:ext cx="3962623" cy="496611"/>
              </a:xfrm>
              <a:prstGeom prst="rect">
                <a:avLst/>
              </a:prstGeom>
              <a:blipFill rotWithShape="0">
                <a:blip r:embed="rId3"/>
                <a:stretch>
                  <a:fillRect l="-154" r="-2615" b="-864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923928" y="6301921"/>
            <a:ext cx="3460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[5] J. Luo et al., PRB,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41,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(1990)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[6] F.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Nichele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et al., 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ArXiv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(2016), 1605.01241</a:t>
            </a:r>
            <a:endParaRPr lang="de-CH" sz="1400" dirty="0" smtClean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55458" y="3140968"/>
                <a:ext cx="7430945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When approaching hybrid. </a:t>
                </a:r>
                <a:r>
                  <a:rPr lang="en-US" dirty="0"/>
                  <a:t>g</a:t>
                </a:r>
                <a:r>
                  <a:rPr lang="en-US" dirty="0" smtClean="0"/>
                  <a:t>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CH" dirty="0" smtClean="0"/>
                  <a:t> and </a:t>
                </a:r>
                <a14:m>
                  <m:oMath xmlns:m="http://schemas.openxmlformats.org/officeDocument/2006/math">
                    <m:r>
                      <a:rPr lang="de-CH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de-CH" dirty="0" smtClean="0"/>
                  <a:t> are very dissimilar </a:t>
                </a:r>
                <a:br>
                  <a:rPr lang="de-CH" dirty="0" smtClean="0"/>
                </a:br>
                <a:r>
                  <a:rPr lang="de-CH" dirty="0" smtClean="0"/>
                  <a:t>	</a:t>
                </a:r>
                <a:r>
                  <a:rPr lang="de-CH" dirty="0" smtClean="0">
                    <a:sym typeface="Wingdings" panose="05000000000000000000" pitchFamily="2" charset="2"/>
                  </a:rPr>
                  <a:t> visibility reduced below experimental detection limits</a:t>
                </a:r>
                <a:br>
                  <a:rPr lang="de-CH" dirty="0" smtClean="0">
                    <a:sym typeface="Wingdings" panose="05000000000000000000" pitchFamily="2" charset="2"/>
                  </a:rPr>
                </a:br>
                <a:endParaRPr lang="de-CH" dirty="0" smtClean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Energy window with single spin band present [6]</a:t>
                </a:r>
                <a:br>
                  <a:rPr lang="en-US" dirty="0" smtClean="0"/>
                </a:br>
                <a:endParaRPr lang="en-US" dirty="0" smtClean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No beating possible</a:t>
                </a:r>
                <a:br>
                  <a:rPr lang="en-US" dirty="0" smtClean="0"/>
                </a:b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They can not determine which is the cause</a:t>
                </a:r>
                <a:endParaRPr lang="de-CH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8" y="3140968"/>
                <a:ext cx="7430945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574" t="-1319" b="-316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282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56792"/>
            <a:ext cx="70180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of SOI in </a:t>
            </a:r>
            <a:r>
              <a:rPr lang="en-US" dirty="0" err="1" smtClean="0"/>
              <a:t>InAs</a:t>
            </a:r>
            <a:r>
              <a:rPr lang="en-US" dirty="0" smtClean="0"/>
              <a:t>/</a:t>
            </a:r>
            <a:r>
              <a:rPr lang="en-US" dirty="0" err="1" smtClean="0"/>
              <a:t>GaSb</a:t>
            </a:r>
            <a:r>
              <a:rPr lang="en-US" dirty="0" smtClean="0"/>
              <a:t> DQW by top and back gating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Tunable in electron-only regime </a:t>
            </a:r>
            <a:r>
              <a:rPr lang="en-US" dirty="0" smtClean="0">
                <a:sym typeface="Wingdings" panose="05000000000000000000" pitchFamily="2" charset="2"/>
              </a:rPr>
              <a:t> extract </a:t>
            </a:r>
            <a:r>
              <a:rPr lang="en-US" dirty="0" err="1" smtClean="0">
                <a:sym typeface="Wingdings" panose="05000000000000000000" pitchFamily="2" charset="2"/>
              </a:rPr>
              <a:t>Rashba</a:t>
            </a:r>
            <a:r>
              <a:rPr lang="en-US" dirty="0" smtClean="0">
                <a:sym typeface="Wingdings" panose="05000000000000000000" pitchFamily="2" charset="2"/>
              </a:rPr>
              <a:t> and </a:t>
            </a:r>
            <a:r>
              <a:rPr lang="en-US" dirty="0" err="1" smtClean="0">
                <a:sym typeface="Wingdings" panose="05000000000000000000" pitchFamily="2" charset="2"/>
              </a:rPr>
              <a:t>Dresselhaus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Non-monotonic spin splitting behavior in two carriers regime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	 crossing of spin bands due to hybridization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9593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3688" y="2564904"/>
            <a:ext cx="4673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Thanks for listening!!</a:t>
            </a:r>
            <a:endParaRPr lang="de-CH" sz="4000" dirty="0"/>
          </a:p>
        </p:txBody>
      </p:sp>
    </p:spTree>
    <p:extLst>
      <p:ext uri="{BB962C8B-B14F-4D97-AF65-F5344CB8AC3E}">
        <p14:creationId xmlns:p14="http://schemas.microsoft.com/office/powerpoint/2010/main" val="2634866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779" y="908720"/>
            <a:ext cx="3320769" cy="48257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308304" y="2780928"/>
                <a:ext cx="900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CH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780928"/>
                <a:ext cx="900568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405" r="-5405" b="-17391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879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333500"/>
            <a:ext cx="65913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95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4942309" cy="440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84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4619946" cy="49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7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3" descr="C:\Users\Pirmin\Documents\Cropper Captures\CropperCapture[8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615944" cy="44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1365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i="1" dirty="0"/>
              <a:t>Christopher Schierholz – Rashba Spin-Orbit Interaction in Low and High Magnetic Fields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2845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de-CH" altLang="en-US" dirty="0" smtClean="0"/>
              <a:t>Introduction</a:t>
            </a:r>
            <a:endParaRPr lang="de-CH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68047" y="4437112"/>
                <a:ext cx="710277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Investigates SOI in dual-gated </a:t>
                </a:r>
                <a:r>
                  <a:rPr lang="en-US" dirty="0" err="1" smtClean="0"/>
                  <a:t>InAs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GaSb</a:t>
                </a:r>
                <a:r>
                  <a:rPr lang="en-US" dirty="0" smtClean="0"/>
                  <a:t> quantum well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Tune between single and double carrier regimes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CH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CH" dirty="0" smtClean="0"/>
                  <a:t> + holes)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Analyze </a:t>
                </a:r>
                <a:r>
                  <a:rPr lang="en-US" dirty="0" smtClean="0"/>
                  <a:t>difference in density of SO split bands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Extract zero-field density difference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𝑍𝐹</m:t>
                        </m:r>
                      </m:sub>
                    </m:sSub>
                  </m:oMath>
                </a14:m>
                <a:endParaRPr lang="de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SOI near hybridization gap</a:t>
                </a:r>
                <a:endParaRPr lang="de-CH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47" y="4437112"/>
                <a:ext cx="7102778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601" t="-2479" b="-578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" y="971550"/>
            <a:ext cx="15038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Motivation:</a:t>
            </a:r>
            <a:endParaRPr lang="de-CH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1772816"/>
            <a:ext cx="74390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InAs</a:t>
            </a:r>
            <a:r>
              <a:rPr lang="en-US" dirty="0" smtClean="0"/>
              <a:t> and </a:t>
            </a:r>
            <a:r>
              <a:rPr lang="en-US" dirty="0" err="1" smtClean="0"/>
              <a:t>GaSb</a:t>
            </a:r>
            <a:r>
              <a:rPr lang="en-US" dirty="0" smtClean="0"/>
              <a:t> have strong SOI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Rashba</a:t>
            </a:r>
            <a:r>
              <a:rPr lang="en-US" dirty="0" smtClean="0"/>
              <a:t> strength tunable with gating for </a:t>
            </a:r>
            <a:r>
              <a:rPr lang="en-US" dirty="0" err="1" smtClean="0"/>
              <a:t>InAs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of SOI necessary for spintronic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SOI + large g-factor + inducible superconductivity ingredients for </a:t>
            </a:r>
            <a:br>
              <a:rPr lang="en-US" dirty="0" smtClean="0"/>
            </a:br>
            <a:r>
              <a:rPr lang="en-US" dirty="0" smtClean="0"/>
              <a:t>topological superconducting phase</a:t>
            </a:r>
            <a:endParaRPr lang="de-CH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835966"/>
            <a:ext cx="1601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Experiment:</a:t>
            </a:r>
            <a:endParaRPr lang="de-CH" sz="2200" b="1" dirty="0"/>
          </a:p>
        </p:txBody>
      </p:sp>
    </p:spTree>
    <p:extLst>
      <p:ext uri="{BB962C8B-B14F-4D97-AF65-F5344CB8AC3E}">
        <p14:creationId xmlns:p14="http://schemas.microsoft.com/office/powerpoint/2010/main" val="2185693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InAs</a:t>
            </a:r>
            <a:r>
              <a:rPr lang="en-US" dirty="0" smtClean="0"/>
              <a:t>/</a:t>
            </a:r>
            <a:r>
              <a:rPr lang="en-US" dirty="0" err="1" smtClean="0"/>
              <a:t>GaSb</a:t>
            </a:r>
            <a:r>
              <a:rPr lang="en-US" dirty="0" smtClean="0"/>
              <a:t> DQW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76" y="1492079"/>
            <a:ext cx="3342524" cy="40822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" y="2052582"/>
                <a:ext cx="5192768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InAs + </a:t>
                </a:r>
                <a:r>
                  <a:rPr lang="en-US" dirty="0" err="1" smtClean="0"/>
                  <a:t>GaSb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Interesting band structure [1]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>
                    <a:sym typeface="Wingdings" panose="05000000000000000000" pitchFamily="2" charset="2"/>
                  </a:rPr>
                  <a:t>GaSb</a:t>
                </a:r>
                <a:r>
                  <a:rPr lang="en-US" dirty="0" smtClean="0">
                    <a:sym typeface="Wingdings" panose="05000000000000000000" pitchFamily="2" charset="2"/>
                  </a:rPr>
                  <a:t> valence band maximum higher in energy 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than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InAs</a:t>
                </a:r>
                <a:r>
                  <a:rPr lang="en-US" dirty="0" smtClean="0">
                    <a:sym typeface="Wingdings" panose="05000000000000000000" pitchFamily="2" charset="2"/>
                  </a:rPr>
                  <a:t> conduction band minimum [2]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Energy range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in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InAs</a:t>
                </a:r>
                <a:r>
                  <a:rPr lang="en-US" dirty="0" smtClean="0">
                    <a:sym typeface="Wingdings" panose="05000000000000000000" pitchFamily="2" charset="2"/>
                  </a:rPr>
                  <a:t> coexist with holes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from the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GaSb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n-US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Strong coupling 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-hole hybridization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	 gap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r>
                  <a:rPr lang="en-US" dirty="0" smtClean="0">
                    <a:sym typeface="Wingdings" panose="05000000000000000000" pitchFamily="2" charset="2"/>
                  </a:rPr>
                  <a:t>	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2582"/>
                <a:ext cx="5192768" cy="3139321"/>
              </a:xfrm>
              <a:prstGeom prst="rect">
                <a:avLst/>
              </a:prstGeom>
              <a:blipFill rotWithShape="0">
                <a:blip r:embed="rId4"/>
                <a:stretch>
                  <a:fillRect l="-704" t="-1165" r="-235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8095" y="6272935"/>
            <a:ext cx="2763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[1] F. Qu et al., PRL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115,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(2015)</a:t>
            </a:r>
            <a:endParaRPr lang="de-CH" sz="1400" dirty="0" smtClean="0">
              <a:solidFill>
                <a:schemeClr val="bg1"/>
              </a:solidFill>
              <a:latin typeface="+mj-lt"/>
            </a:endParaRPr>
          </a:p>
          <a:p>
            <a:r>
              <a:rPr lang="de-CH" sz="1400" dirty="0" smtClean="0">
                <a:solidFill>
                  <a:schemeClr val="bg1"/>
                </a:solidFill>
                <a:latin typeface="+mj-lt"/>
              </a:rPr>
              <a:t>[2] H. Kroemer, Physica E 20 (2004) 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3808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59" y="2708920"/>
            <a:ext cx="3600450" cy="3381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971550"/>
            <a:ext cx="58316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</a:t>
            </a:r>
            <a:r>
              <a:rPr lang="el-GR" dirty="0" smtClean="0"/>
              <a:t>μ</a:t>
            </a:r>
            <a:r>
              <a:rPr lang="en-US" dirty="0" smtClean="0"/>
              <a:t>m x 80</a:t>
            </a:r>
            <a:r>
              <a:rPr lang="el-GR" dirty="0" smtClean="0"/>
              <a:t>μ</a:t>
            </a:r>
            <a:r>
              <a:rPr lang="en-US" dirty="0" smtClean="0"/>
              <a:t>m Hall bar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300mK Measurements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GaSb</a:t>
            </a:r>
            <a:r>
              <a:rPr lang="en-US" dirty="0" smtClean="0"/>
              <a:t> substrate lattice matched with subsequent layers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 no need for thick buffer as with GaAs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 better coupling between BG and wells!</a:t>
            </a:r>
            <a:endParaRPr lang="de-CH" dirty="0"/>
          </a:p>
        </p:txBody>
      </p:sp>
      <p:sp>
        <p:nvSpPr>
          <p:cNvPr id="8" name="TextBox 7"/>
          <p:cNvSpPr txBox="1"/>
          <p:nvPr/>
        </p:nvSpPr>
        <p:spPr>
          <a:xfrm>
            <a:off x="4279106" y="6400800"/>
            <a:ext cx="2418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[1] F. Qu et al., PRL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115,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(2015)</a:t>
            </a:r>
            <a:endParaRPr lang="de-CH" sz="1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137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de-CH" dirty="0" smtClean="0"/>
                  <a:t> 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</m:sSub>
                  </m:oMath>
                </a14:m>
                <a:endParaRPr lang="de-CH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213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93" y="2060848"/>
            <a:ext cx="3343275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8778" y="1470903"/>
            <a:ext cx="252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2T out of plane magnet</a:t>
            </a:r>
            <a:endParaRPr lang="de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2112548"/>
                <a:ext cx="477970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en-US" dirty="0" smtClean="0"/>
                  <a:t> (dashed lines)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de-CH" dirty="0" smtClean="0"/>
                  <a:t> inside gap</a:t>
                </a:r>
                <a:br>
                  <a:rPr lang="de-CH" dirty="0" smtClean="0"/>
                </a:br>
                <a:endParaRPr lang="de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Green line separates single- and dual-carrier</a:t>
                </a:r>
                <a:br>
                  <a:rPr lang="en-US" dirty="0" smtClean="0"/>
                </a:br>
                <a:r>
                  <a:rPr lang="en-US" dirty="0" smtClean="0"/>
                  <a:t>regimes</a:t>
                </a:r>
                <a:br>
                  <a:rPr lang="en-US" dirty="0" smtClean="0"/>
                </a:b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</m:oMath>
                </a14:m>
                <a:r>
                  <a:rPr lang="de-CH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CH" dirty="0" smtClean="0"/>
                  <a:t> mobility highest</a:t>
                </a:r>
                <a:br>
                  <a:rPr lang="de-CH" dirty="0" smtClean="0"/>
                </a:br>
                <a:r>
                  <a:rPr lang="de-CH" dirty="0" smtClean="0"/>
                  <a:t>Line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ΙΙ</m:t>
                    </m:r>
                  </m:oMath>
                </a14:m>
                <a:r>
                  <a:rPr lang="de-CH" dirty="0" smtClean="0"/>
                  <a:t>: close to hybridization gap</a:t>
                </a:r>
                <a:endParaRPr lang="de-CH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12548"/>
                <a:ext cx="4779706" cy="2031325"/>
              </a:xfrm>
              <a:prstGeom prst="rect">
                <a:avLst/>
              </a:prstGeom>
              <a:blipFill rotWithShape="0">
                <a:blip r:embed="rId4"/>
                <a:stretch>
                  <a:fillRect l="-765" t="-1802" r="-510" b="-390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41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-298048"/>
            <a:ext cx="7643813" cy="1252280"/>
          </a:xfrm>
        </p:spPr>
        <p:txBody>
          <a:bodyPr/>
          <a:lstStyle/>
          <a:p>
            <a:pPr algn="ctr"/>
            <a:r>
              <a:rPr lang="en-US" dirty="0" smtClean="0"/>
              <a:t>Electron-only Regime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39" y="1196752"/>
            <a:ext cx="3764437" cy="48874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796136" y="827420"/>
                <a:ext cx="33284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Trace along line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</m:oMath>
                </a14:m>
                <a:r>
                  <a:rPr lang="de-CH" dirty="0" smtClean="0"/>
                  <a:t> (fixed density)</a:t>
                </a:r>
                <a:endParaRPr lang="de-CH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827420"/>
                <a:ext cx="332843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48" t="-10000" b="-26667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83568" y="1012086"/>
                <a:ext cx="4444615" cy="391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Clear </a:t>
                </a:r>
                <a:r>
                  <a:rPr lang="en-US" dirty="0" err="1" smtClean="0"/>
                  <a:t>SdH</a:t>
                </a:r>
                <a:r>
                  <a:rPr lang="en-US" dirty="0" smtClean="0"/>
                  <a:t> oscillations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</m:oMath>
                </a14:m>
                <a:r>
                  <a:rPr lang="de-CH" dirty="0" smtClean="0"/>
                  <a:t> </a:t>
                </a:r>
                <a:br>
                  <a:rPr lang="de-CH" dirty="0" smtClean="0"/>
                </a:br>
                <a:r>
                  <a:rPr lang="de-CH" dirty="0" smtClean="0">
                    <a:sym typeface="Wingdings" panose="05000000000000000000" pitchFamily="2" charset="2"/>
                  </a:rPr>
                  <a:t> beating pattern 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CH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  <m:sub>
                        <m:r>
                          <a:rPr lang="de-CH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SdH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osc</a:t>
                </a:r>
                <a:r>
                  <a:rPr lang="en-US" dirty="0" smtClean="0"/>
                  <a:t>. for each spin band periodic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System favors one SO eigenstate</a:t>
                </a:r>
                <a:br>
                  <a:rPr lang="en-US" dirty="0" smtClean="0"/>
                </a:b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△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𝑍𝐹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△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𝑍𝐹𝑆𝑆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△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𝑍𝐹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endParaRPr lang="de-CH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12086"/>
                <a:ext cx="4444615" cy="3916265"/>
              </a:xfrm>
              <a:prstGeom prst="rect">
                <a:avLst/>
              </a:prstGeom>
              <a:blipFill rotWithShape="0">
                <a:blip r:embed="rId4"/>
                <a:stretch>
                  <a:fillRect l="-823" t="-77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89127" y="1015514"/>
                <a:ext cx="4875053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Trends from 1-10:</a:t>
                </a:r>
                <a:br>
                  <a:rPr lang="en-US" dirty="0" smtClean="0"/>
                </a:b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Extra frequency peak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Asymmetry between beats </a:t>
                </a:r>
                <a:br>
                  <a:rPr lang="en-US" dirty="0" smtClean="0"/>
                </a:br>
                <a:r>
                  <a:rPr lang="en-US" dirty="0" smtClean="0"/>
                  <a:t>(amplitude and oscillation #)</a:t>
                </a:r>
                <a:br>
                  <a:rPr lang="en-US" dirty="0" smtClean="0"/>
                </a:b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Decreased spacing of peaks </a:t>
                </a:r>
                <a:br>
                  <a:rPr lang="en-US" dirty="0" smtClean="0"/>
                </a:br>
                <a:r>
                  <a:rPr lang="en-US" dirty="0" smtClean="0"/>
                  <a:t>(decreasing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△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𝑍𝐹</m:t>
                        </m:r>
                      </m:sub>
                    </m:sSub>
                  </m:oMath>
                </a14:m>
                <a:r>
                  <a:rPr lang="de-CH" dirty="0" smtClean="0"/>
                  <a:t>)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Increasing # of oscillations in A &amp; B </a:t>
                </a:r>
                <a:br>
                  <a:rPr lang="en-US" dirty="0" smtClean="0"/>
                </a:br>
                <a:r>
                  <a:rPr lang="en-US" dirty="0" smtClean="0">
                    <a:sym typeface="Wingdings" panose="05000000000000000000" pitchFamily="2" charset="2"/>
                  </a:rPr>
                  <a:t> nodes pushed to lower B fields</a:t>
                </a:r>
                <a:endParaRPr lang="de-CH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27" y="1015514"/>
                <a:ext cx="4875053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750" t="-1279" r="-125" b="-255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994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Center Frequency Peak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908720"/>
            <a:ext cx="1303114" cy="5077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72" y="908720"/>
            <a:ext cx="61882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Emergent central peak does </a:t>
            </a:r>
            <a:r>
              <a:rPr lang="en-US" b="1" i="1" dirty="0" smtClean="0"/>
              <a:t>not</a:t>
            </a:r>
            <a:r>
              <a:rPr lang="en-US" dirty="0" smtClean="0"/>
              <a:t> correspond to a density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possible mechanisms can cause extra freq. components: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Magnetic inter-</a:t>
            </a:r>
            <a:r>
              <a:rPr lang="en-US" dirty="0" err="1" smtClean="0"/>
              <a:t>subband</a:t>
            </a:r>
            <a:r>
              <a:rPr lang="en-US" dirty="0" smtClean="0"/>
              <a:t>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Magnetophonon</a:t>
            </a:r>
            <a:r>
              <a:rPr lang="en-US" dirty="0" smtClean="0"/>
              <a:t> resonances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Magnetic breakdown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6072" y="908720"/>
            <a:ext cx="692644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Emergent central peak does </a:t>
            </a:r>
            <a:r>
              <a:rPr lang="en-US" b="1" i="1" dirty="0" smtClean="0"/>
              <a:t>not</a:t>
            </a:r>
            <a:r>
              <a:rPr lang="en-US" dirty="0" smtClean="0"/>
              <a:t> correspond to a density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possible mechanisms can cause extra freq. components: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strike="sngStrik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 smtClean="0"/>
              <a:t>Magnetic inter-</a:t>
            </a:r>
            <a:r>
              <a:rPr lang="en-US" strike="sngStrike" dirty="0" err="1" smtClean="0"/>
              <a:t>subband</a:t>
            </a:r>
            <a:r>
              <a:rPr lang="en-US" strike="sngStrike" dirty="0" smtClean="0"/>
              <a:t>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trike="sngStrike" dirty="0" err="1" smtClean="0"/>
              <a:t>Magnetophonon</a:t>
            </a:r>
            <a:r>
              <a:rPr lang="en-US" strike="sngStrike" dirty="0" smtClean="0"/>
              <a:t> resonances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Magnetic breakdown: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 Carriers tunneling between spin polarized Fermi-surfaces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851" y="3915361"/>
            <a:ext cx="2231117" cy="195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2004304" cy="20646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0220" y="6400800"/>
            <a:ext cx="4509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[Schematics] W. G. Chambers, Proc. Phys. Soc., Vol 84, 1964</a:t>
            </a:r>
            <a:endParaRPr lang="de-CH" sz="14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31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Simulation vs Measurement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08720"/>
            <a:ext cx="3328054" cy="5301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1" y="1795696"/>
            <a:ext cx="4724400" cy="866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3888" y="6290974"/>
            <a:ext cx="464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[4] R. Winkler, Spin-orbit Coupling Effects in Two-dimensional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Electron and Hole Systems, Springer 2003</a:t>
            </a:r>
            <a:endParaRPr lang="de-CH" sz="1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333752"/>
            <a:ext cx="5170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Compare data to QM LL simulations with the MB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mechanism [4]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760973" y="5447188"/>
                <a:ext cx="27280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CH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=0.04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=−11.5</m:t>
                      </m:r>
                    </m:oMath>
                  </m:oMathPara>
                </a14:m>
                <a:endParaRPr lang="de-CH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73" y="5447188"/>
                <a:ext cx="272805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671" r="-1790" b="-28889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39552" y="1196752"/>
                <a:ext cx="44614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Solve for LL energies and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96752"/>
                <a:ext cx="446141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58" t="-8197" b="-2459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29540" y="1359518"/>
                <a:ext cx="1757661" cy="8723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=28.5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𝑚𝑒𝑉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𝒎𝒆𝑽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de-CH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540" y="1359518"/>
                <a:ext cx="1757661" cy="872355"/>
              </a:xfrm>
              <a:prstGeom prst="rect">
                <a:avLst/>
              </a:prstGeom>
              <a:blipFill rotWithShape="0">
                <a:blip r:embed="rId6"/>
                <a:stretch>
                  <a:fillRect l="-4167" t="-2797" r="-4514" b="-769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57200" y="1105724"/>
                <a:ext cx="2829749" cy="1241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Parameter tuning yields: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𝑚𝑒𝑉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=28.5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𝑚𝑒𝑉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Å</m:t>
                      </m:r>
                    </m:oMath>
                  </m:oMathPara>
                </a14:m>
                <a:endParaRPr lang="de-CH" dirty="0"/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𝒎𝒆𝑽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Å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de-CH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05724"/>
                <a:ext cx="2829749" cy="1241687"/>
              </a:xfrm>
              <a:prstGeom prst="rect">
                <a:avLst/>
              </a:prstGeom>
              <a:blipFill rotWithShape="0">
                <a:blip r:embed="rId7"/>
                <a:stretch>
                  <a:fillRect l="-1724" t="-2451" b="-980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08326" y="5763854"/>
            <a:ext cx="5157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</a:rPr>
              <a:t>Cubic </a:t>
            </a:r>
            <a:r>
              <a:rPr lang="en-US" b="1" i="1" dirty="0" err="1" smtClean="0">
                <a:solidFill>
                  <a:srgbClr val="FFC000"/>
                </a:solidFill>
              </a:rPr>
              <a:t>Dresselhaus</a:t>
            </a:r>
            <a:r>
              <a:rPr lang="en-US" b="1" i="1" dirty="0" smtClean="0">
                <a:solidFill>
                  <a:srgbClr val="FFC000"/>
                </a:solidFill>
              </a:rPr>
              <a:t> term set to zero for good fits!?!?</a:t>
            </a:r>
            <a:endParaRPr lang="de-CH" b="1" i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858275" y="3095475"/>
                <a:ext cx="2573974" cy="804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CH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2D systems:</a:t>
                </a:r>
                <a:br>
                  <a:rPr lang="de-CH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CH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;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CH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275" y="3095475"/>
                <a:ext cx="2573974" cy="804131"/>
              </a:xfrm>
              <a:prstGeom prst="rect">
                <a:avLst/>
              </a:prstGeom>
              <a:blipFill rotWithShape="0">
                <a:blip r:embed="rId8"/>
                <a:stretch>
                  <a:fillRect l="-5687" t="-10606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457844" y="4473636"/>
            <a:ext cx="333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 Valid for infinite square well…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1497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 Carrier Regime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2D0FE1-FE64-6D44-9EAB-EA3A10CE29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836712"/>
            <a:ext cx="3343275" cy="3276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2672" y="977294"/>
                <a:ext cx="5685211" cy="3139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C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CH" dirty="0" smtClean="0"/>
                  <a:t> in InAs present with holes in GaSb simultaneously</a:t>
                </a:r>
                <a:br>
                  <a:rPr lang="de-CH" dirty="0" smtClean="0"/>
                </a:br>
                <a:endParaRPr lang="de-CH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Investigate influence of hybridization 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𝑍𝐹</m:t>
                        </m:r>
                      </m:sub>
                    </m:sSub>
                  </m:oMath>
                </a14:m>
                <a:r>
                  <a:rPr lang="de-CH" dirty="0" smtClean="0"/>
                  <a:t> through</a:t>
                </a:r>
                <a:br>
                  <a:rPr lang="de-CH" dirty="0" smtClean="0"/>
                </a:br>
                <a:r>
                  <a:rPr lang="de-CH" dirty="0" smtClean="0"/>
                  <a:t>magnetoresistance traces on line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Hole concentration increases from point 1 to 13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:r>
                  <a:rPr lang="en-US" dirty="0" smtClean="0">
                    <a:sym typeface="Wingdings" panose="05000000000000000000" pitchFamily="2" charset="2"/>
                  </a:rPr>
                  <a:t> 13: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h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near hybrid. gap</a:t>
                </a:r>
                <a:br>
                  <a:rPr lang="en-US" dirty="0" smtClean="0"/>
                </a:br>
                <a:r>
                  <a:rPr lang="en-US" dirty="0" smtClean="0"/>
                  <a:t>		</a:t>
                </a:r>
                <a:endParaRPr lang="de-CH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72" y="977294"/>
                <a:ext cx="5685211" cy="3139321"/>
              </a:xfrm>
              <a:prstGeom prst="rect">
                <a:avLst/>
              </a:prstGeom>
              <a:blipFill rotWithShape="0">
                <a:blip r:embed="rId3"/>
                <a:stretch>
                  <a:fillRect l="-643" t="-971" r="-322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212" y="4365104"/>
            <a:ext cx="16383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4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Master">
  <a:themeElements>
    <a:clrScheme name="New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>
            <a:alphaModFix amt="85000"/>
          </a:blip>
          <a:srcRect/>
          <a:stretch>
            <a:fillRect r="-807500"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anklin Gothic Book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>
            <a:alphaModFix amt="85000"/>
          </a:blip>
          <a:srcRect/>
          <a:stretch>
            <a:fillRect r="-807500"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Franklin Gothic Book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New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385</Words>
  <Application>Microsoft Office PowerPoint</Application>
  <PresentationFormat>On-screen Show (4:3)</PresentationFormat>
  <Paragraphs>120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Angsana New</vt:lpstr>
      <vt:lpstr>Arial</vt:lpstr>
      <vt:lpstr>Calibri</vt:lpstr>
      <vt:lpstr>Cambria Math</vt:lpstr>
      <vt:lpstr>Franklin Gothic Book</vt:lpstr>
      <vt:lpstr>Tahoma</vt:lpstr>
      <vt:lpstr>Wingdings</vt:lpstr>
      <vt:lpstr>Wingdings 2</vt:lpstr>
      <vt:lpstr>NewMaster</vt:lpstr>
      <vt:lpstr>Spin-orbit interaction in a dual gated InAs/GaSb quantum well</vt:lpstr>
      <vt:lpstr>Introduction</vt:lpstr>
      <vt:lpstr>InAs/GaSb DQW</vt:lpstr>
      <vt:lpstr>Sample</vt:lpstr>
      <vt:lpstr>R_xx as function of V_(tg/bg)</vt:lpstr>
      <vt:lpstr>Electron-only Regime</vt:lpstr>
      <vt:lpstr>Center Frequency Peak</vt:lpstr>
      <vt:lpstr>Simulation vs Measurement</vt:lpstr>
      <vt:lpstr>Two Carrier Regime</vt:lpstr>
      <vt:lpstr>Magnetoresistance Data</vt:lpstr>
      <vt:lpstr>Lack of Beating</vt:lpstr>
      <vt:lpstr>Conclusion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Basel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Dependence of the Dresselhaus SOI depending on the quantum well width</dc:title>
  <dc:creator>Pirmin Weigele</dc:creator>
  <cp:lastModifiedBy>Kris</cp:lastModifiedBy>
  <cp:revision>1526</cp:revision>
  <cp:lastPrinted>2017-03-20T15:08:26Z</cp:lastPrinted>
  <dcterms:created xsi:type="dcterms:W3CDTF">2010-03-28T12:13:11Z</dcterms:created>
  <dcterms:modified xsi:type="dcterms:W3CDTF">2017-05-19T10:44:12Z</dcterms:modified>
</cp:coreProperties>
</file>