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18" r:id="rId4"/>
    <p:sldId id="304" r:id="rId5"/>
    <p:sldId id="319" r:id="rId6"/>
    <p:sldId id="323" r:id="rId7"/>
    <p:sldId id="324" r:id="rId8"/>
    <p:sldId id="325" r:id="rId9"/>
    <p:sldId id="326" r:id="rId10"/>
    <p:sldId id="296" r:id="rId11"/>
    <p:sldId id="320" r:id="rId12"/>
    <p:sldId id="321" r:id="rId13"/>
    <p:sldId id="32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86EE8-5ED2-4D4F-A046-E7656955379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F7B3-5019-43F8-A855-1D2346A4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6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A607-FBAF-4E59-A844-5440459C845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53852" y="5517232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12.01.2018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Taras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Patlatiuk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Zumbühl</a:t>
            </a:r>
            <a:r>
              <a:rPr lang="en-US" sz="1200" dirty="0" smtClean="0">
                <a:solidFill>
                  <a:schemeClr val="tx1"/>
                </a:solidFill>
              </a:rPr>
              <a:t> Group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9064" y="2132856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Spin wave </a:t>
            </a:r>
            <a:r>
              <a:rPr lang="en-US" sz="2800" b="1" dirty="0" smtClean="0"/>
              <a:t>(magnons) transport </a:t>
            </a:r>
            <a:r>
              <a:rPr lang="en-US" sz="2800" b="1" dirty="0"/>
              <a:t>in a quantum Hall </a:t>
            </a:r>
            <a:r>
              <a:rPr lang="en-US" sz="2800" b="1" dirty="0" err="1"/>
              <a:t>ferromagnet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979712" y="335699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D. S. </a:t>
            </a:r>
            <a:r>
              <a:rPr lang="es-ES" dirty="0" err="1" smtClean="0"/>
              <a:t>Wei</a:t>
            </a:r>
            <a:r>
              <a:rPr lang="es-ES" dirty="0" smtClean="0"/>
              <a:t>, </a:t>
            </a:r>
            <a:r>
              <a:rPr lang="es-ES" dirty="0"/>
              <a:t>T. Van der </a:t>
            </a:r>
            <a:r>
              <a:rPr lang="es-ES" dirty="0" err="1" smtClean="0"/>
              <a:t>Sar</a:t>
            </a:r>
            <a:r>
              <a:rPr lang="es-ES" dirty="0" smtClean="0"/>
              <a:t>, </a:t>
            </a:r>
            <a:r>
              <a:rPr lang="es-ES" dirty="0"/>
              <a:t>S. H. </a:t>
            </a:r>
            <a:r>
              <a:rPr lang="es-ES" dirty="0" smtClean="0"/>
              <a:t>Lee, </a:t>
            </a:r>
            <a:r>
              <a:rPr lang="es-ES" dirty="0"/>
              <a:t>K. </a:t>
            </a:r>
            <a:r>
              <a:rPr lang="es-ES" dirty="0" err="1" smtClean="0"/>
              <a:t>Watanabe</a:t>
            </a:r>
            <a:r>
              <a:rPr lang="es-ES" dirty="0" smtClean="0"/>
              <a:t>, </a:t>
            </a:r>
            <a:r>
              <a:rPr lang="es-ES" dirty="0"/>
              <a:t>T. </a:t>
            </a:r>
            <a:r>
              <a:rPr lang="es-ES" dirty="0" err="1" smtClean="0"/>
              <a:t>Taniguchi</a:t>
            </a:r>
            <a:r>
              <a:rPr lang="es-ES" dirty="0" smtClean="0"/>
              <a:t>, </a:t>
            </a:r>
            <a:r>
              <a:rPr lang="es-ES" dirty="0"/>
              <a:t>B.I. </a:t>
            </a:r>
            <a:r>
              <a:rPr lang="es-ES" dirty="0" err="1" smtClean="0"/>
              <a:t>Halperin</a:t>
            </a:r>
            <a:r>
              <a:rPr lang="es-ES" dirty="0" smtClean="0"/>
              <a:t>, </a:t>
            </a:r>
            <a:r>
              <a:rPr lang="es-ES" dirty="0"/>
              <a:t>&amp; A. </a:t>
            </a:r>
            <a:r>
              <a:rPr lang="es-ES" dirty="0" err="1" smtClean="0"/>
              <a:t>Yacoby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41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01622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Magnon generation, propagation,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Unimpeded propagation </a:t>
            </a:r>
            <a:r>
              <a:rPr lang="en-US" sz="2400" dirty="0"/>
              <a:t>through </a:t>
            </a:r>
            <a:r>
              <a:rPr lang="en-US" sz="2400" dirty="0" smtClean="0"/>
              <a:t>ν=0/ν=1 interface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Magnon </a:t>
            </a:r>
            <a:r>
              <a:rPr lang="en-US" sz="2400" dirty="0"/>
              <a:t>propagation through insulating canted </a:t>
            </a:r>
            <a:r>
              <a:rPr lang="en-US" sz="2400" dirty="0" err="1"/>
              <a:t>antiferromagnet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Magnons in quantum Hall </a:t>
            </a:r>
            <a:r>
              <a:rPr lang="en-US" dirty="0" err="1" smtClean="0"/>
              <a:t>ferromagnet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C:\Users\DiDi\AppData\Local\Microsoft\Windows\INetCache\Content.Word\Fig1_V7-01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858983" cy="440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41"/>
            <a:ext cx="8229600" cy="1143000"/>
          </a:xfrm>
        </p:spPr>
        <p:txBody>
          <a:bodyPr/>
          <a:lstStyle/>
          <a:p>
            <a:r>
              <a:rPr lang="en-US" dirty="0" smtClean="0"/>
              <a:t>Non-local CAF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DiDi\AppData\Local\Microsoft\Windows\INetCache\Content.Word\Fig4_nu0_V5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99" y="1772816"/>
            <a:ext cx="6939306" cy="464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4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6" y="620688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6" y="1772816"/>
            <a:ext cx="8229600" cy="413732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Spin waves transmit information without displacing charge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Study highly correlated states (</a:t>
            </a:r>
            <a:r>
              <a:rPr lang="en-US" sz="2400" dirty="0" err="1" smtClean="0"/>
              <a:t>frac</a:t>
            </a:r>
            <a:r>
              <a:rPr lang="en-US" sz="2400" dirty="0" smtClean="0"/>
              <a:t>. QH, bilayer graphene)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Spin superfluidity in Canted Antiferromagnet (CAF)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Bose-Einstein condensate of magnons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Magnons are charge-neutral</a:t>
            </a:r>
            <a:r>
              <a:rPr lang="en-US" sz="2000" dirty="0"/>
              <a:t>: challenging to detect and </a:t>
            </a:r>
            <a:r>
              <a:rPr lang="en-US" sz="2000" dirty="0" smtClean="0"/>
              <a:t>study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Device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0468" y="2091296"/>
            <a:ext cx="4695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hBN</a:t>
            </a:r>
            <a:r>
              <a:rPr lang="en-US" sz="2000" dirty="0" smtClean="0"/>
              <a:t>/graphene/</a:t>
            </a:r>
            <a:r>
              <a:rPr lang="en-US" sz="2000" dirty="0" err="1" smtClean="0"/>
              <a:t>hBN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Scale bar: </a:t>
            </a:r>
            <a:r>
              <a:rPr lang="en-US" sz="2000" dirty="0"/>
              <a:t>1 </a:t>
            </a:r>
            <a:r>
              <a:rPr lang="en-US" sz="2000" dirty="0" smtClean="0"/>
              <a:t>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Dashed white lines: graphene flake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Solid yellow: leads (</a:t>
            </a:r>
            <a:r>
              <a:rPr lang="en-US" sz="2000" dirty="0" err="1" smtClean="0"/>
              <a:t>Ti</a:t>
            </a:r>
            <a:r>
              <a:rPr lang="en-US" sz="2000" dirty="0" smtClean="0"/>
              <a:t>/Au)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Transparent yellow: top gates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6C9A4B3-5F4A-49AE-A0FC-C6CB41379D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8" r="55534" b="7596"/>
          <a:stretch/>
        </p:blipFill>
        <p:spPr>
          <a:xfrm>
            <a:off x="5311428" y="1742008"/>
            <a:ext cx="2642880" cy="1549617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6C9A4B3-5F4A-49AE-A0FC-C6CB41379D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8" t="16179"/>
          <a:stretch/>
        </p:blipFill>
        <p:spPr>
          <a:xfrm>
            <a:off x="4932040" y="4293096"/>
            <a:ext cx="3401656" cy="1706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292797"/>
            <a:ext cx="354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graphene </a:t>
            </a:r>
            <a:r>
              <a:rPr lang="en-US" sz="2400" dirty="0"/>
              <a:t>(small SOI) -&gt; </a:t>
            </a:r>
            <a:r>
              <a:rPr lang="en-US" sz="2400" dirty="0" smtClean="0"/>
              <a:t>long-lived spin waves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Spin wave generation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0128" y="1772816"/>
            <a:ext cx="4074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Bulk in tuned to ν </a:t>
            </a:r>
            <a:r>
              <a:rPr lang="en-US" dirty="0"/>
              <a:t>= </a:t>
            </a:r>
            <a:r>
              <a:rPr lang="en-US" dirty="0" smtClean="0"/>
              <a:t>1 (ferromagnetic)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doping: additional edge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 wave excitation energy: </a:t>
            </a:r>
            <a:r>
              <a:rPr lang="en-US" i="1" dirty="0" smtClean="0"/>
              <a:t>E</a:t>
            </a:r>
            <a:r>
              <a:rPr lang="en-US" baseline="-25000" dirty="0" smtClean="0"/>
              <a:t>Z</a:t>
            </a:r>
            <a:r>
              <a:rPr lang="en-US" dirty="0" smtClean="0"/>
              <a:t>=</a:t>
            </a:r>
            <a:r>
              <a:rPr lang="en-US" i="1" dirty="0" err="1" smtClean="0"/>
              <a:t>gµ</a:t>
            </a:r>
            <a:r>
              <a:rPr lang="en-US" baseline="-25000" dirty="0" err="1" smtClean="0"/>
              <a:t>B</a:t>
            </a:r>
            <a:r>
              <a:rPr lang="en-US" i="1" dirty="0" err="1" smtClean="0"/>
              <a:t>B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µ</a:t>
            </a:r>
            <a:r>
              <a:rPr lang="en-US" dirty="0"/>
              <a:t> = -</a:t>
            </a:r>
            <a:r>
              <a:rPr lang="en-US" i="1" dirty="0" err="1" smtClean="0"/>
              <a:t>eV</a:t>
            </a:r>
            <a:r>
              <a:rPr lang="en-US" baseline="-25000" dirty="0" err="1" smtClean="0"/>
              <a:t>dc</a:t>
            </a:r>
            <a:endParaRPr lang="en-US" i="1" dirty="0">
              <a:latin typeface="Cambria Math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Reverse process affect conductance</a:t>
            </a:r>
          </a:p>
          <a:p>
            <a:r>
              <a:rPr lang="en-US" dirty="0" smtClean="0"/>
              <a:t>             (redistribute chemical pot.)</a:t>
            </a:r>
          </a:p>
        </p:txBody>
      </p:sp>
      <p:pic>
        <p:nvPicPr>
          <p:cNvPr id="10" name="Picture 9" descr="C:\Users\DiDi\AppData\Local\Microsoft\Windows\INetCache\Content.Word\Fig1_V7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8" b="63096"/>
          <a:stretch/>
        </p:blipFill>
        <p:spPr bwMode="auto">
          <a:xfrm>
            <a:off x="683568" y="1606283"/>
            <a:ext cx="2403215" cy="18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iDi\AppData\Local\Microsoft\Windows\INetCache\Content.Word\Fig1_V7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7" r="62998"/>
          <a:stretch/>
        </p:blipFill>
        <p:spPr bwMode="auto">
          <a:xfrm>
            <a:off x="683568" y="3501008"/>
            <a:ext cx="2403215" cy="308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:\Users\DiDi\AppData\Local\Microsoft\Windows\INetCache\Content.Word\Fig1_V7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28193" r="4154" b="50799"/>
          <a:stretch/>
        </p:blipFill>
        <p:spPr bwMode="auto">
          <a:xfrm>
            <a:off x="4479450" y="4145212"/>
            <a:ext cx="4227802" cy="22268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6" name="Picture 2" descr="B:\Work\wire\Taras\presentations\FMM 12.01.18\model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67" y="4293095"/>
            <a:ext cx="4187825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:\Work\wire\Taras\presentations\FMM 12.01.18\model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39" y="4298974"/>
            <a:ext cx="4187825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086783" y="2465311"/>
            <a:ext cx="125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not equilibrate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086782" y="4869160"/>
            <a:ext cx="125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Equilibrate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3131840" y="3717032"/>
            <a:ext cx="0" cy="2654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31840" y="2209056"/>
            <a:ext cx="0" cy="112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Verification using top gate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6C9A4B3-5F4A-49AE-A0FC-C6CB41379D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r="55289"/>
          <a:stretch/>
        </p:blipFill>
        <p:spPr>
          <a:xfrm>
            <a:off x="6198046" y="1630918"/>
            <a:ext cx="2657450" cy="1798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8D466B0-DEB1-4AC8-B597-F11D4F2BD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7" y="3551902"/>
            <a:ext cx="7047906" cy="27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Tilted magnetic field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C:\Users\DiDi\AppData\Local\Microsoft\Windows\INetCache\Content.Word\Fig1_V7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7" t="49025"/>
          <a:stretch/>
        </p:blipFill>
        <p:spPr bwMode="auto">
          <a:xfrm>
            <a:off x="3420683" y="2204864"/>
            <a:ext cx="5723317" cy="350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51521" y="2276872"/>
            <a:ext cx="295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Relevant field: </a:t>
            </a:r>
            <a:r>
              <a:rPr lang="en-US" dirty="0"/>
              <a:t> total </a:t>
            </a:r>
            <a:r>
              <a:rPr lang="en-US" dirty="0" smtClean="0"/>
              <a:t>B </a:t>
            </a:r>
          </a:p>
          <a:p>
            <a:r>
              <a:rPr lang="en-US" dirty="0"/>
              <a:t>	</a:t>
            </a:r>
            <a:r>
              <a:rPr lang="en-US" i="1" dirty="0" smtClean="0"/>
              <a:t>E</a:t>
            </a:r>
            <a:r>
              <a:rPr lang="en-US" baseline="-25000" dirty="0" smtClean="0"/>
              <a:t>Z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err="1" smtClean="0"/>
              <a:t>gµ</a:t>
            </a:r>
            <a:r>
              <a:rPr lang="en-US" baseline="-25000" dirty="0" err="1" smtClean="0"/>
              <a:t>B</a:t>
            </a:r>
            <a:r>
              <a:rPr lang="en-US" i="1" dirty="0" err="1" smtClean="0"/>
              <a:t>B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study: only depends on </a:t>
            </a:r>
            <a:r>
              <a:rPr lang="en-US" i="1" dirty="0"/>
              <a:t>B</a:t>
            </a:r>
            <a:r>
              <a:rPr lang="en-US" baseline="-25000" dirty="0" smtClean="0">
                <a:latin typeface="Cambria Math"/>
                <a:ea typeface="Cambria Math"/>
              </a:rPr>
              <a:t>⟘ </a:t>
            </a:r>
            <a:r>
              <a:rPr lang="en-US" dirty="0" smtClean="0"/>
              <a:t>(exchange gap excitations)</a:t>
            </a:r>
          </a:p>
        </p:txBody>
      </p:sp>
    </p:spTree>
    <p:extLst>
      <p:ext uri="{BB962C8B-B14F-4D97-AF65-F5344CB8AC3E}">
        <p14:creationId xmlns:p14="http://schemas.microsoft.com/office/powerpoint/2010/main" val="2801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Two terminal conductance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DiDi\AppData\Local\Microsoft\Windows\INetCache\Content.Word\Fig1_V7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8"/>
          <a:stretch/>
        </p:blipFill>
        <p:spPr bwMode="auto">
          <a:xfrm>
            <a:off x="5940152" y="1700808"/>
            <a:ext cx="2376263" cy="47372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7544" y="2054771"/>
                <a:ext cx="4634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baseline="-25000" dirty="0" smtClean="0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- amount of redistributed chemical potential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54771"/>
                <a:ext cx="463479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5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65527" y="2852936"/>
                <a:ext cx="3442033" cy="71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/>
                            <m:t>d</m:t>
                          </m:r>
                          <m:r>
                            <a:rPr lang="en-US" i="1"/>
                            <m:t>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/>
                            <m:t>d</m:t>
                          </m:r>
                          <m:r>
                            <a:rPr lang="en-US" i="1"/>
                            <m:t>𝑉</m:t>
                          </m:r>
                        </m:den>
                      </m:f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C</m:t>
                              </m:r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Q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1+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𝜀</m:t>
                                  </m:r>
                                </m:e>
                                <m:sub>
                                  <m:r>
                                    <a:rPr lang="en-US" i="1"/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r>
                                <a:rPr lang="en-US" i="1"/>
                                <m:t>𝜇</m:t>
                              </m:r>
                            </m:den>
                          </m:f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𝜀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r>
                                <a:rPr lang="en-US" i="1"/>
                                <m:t>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7" y="2852936"/>
                <a:ext cx="3442033" cy="7192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67544" y="3884785"/>
                <a:ext cx="53171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baseline="-25000" dirty="0" smtClean="0"/>
                  <a:t>i  </a:t>
                </a:r>
                <a:r>
                  <a:rPr lang="en-US" dirty="0" smtClean="0"/>
                  <a:t>-proportional to the amount of absorbed magnons</a:t>
                </a:r>
              </a:p>
              <a:p>
                <a:r>
                  <a:rPr lang="en-US" dirty="0" smtClean="0"/>
                  <a:t>Closer to the generation – stronger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baseline="-25000" dirty="0"/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84785"/>
                <a:ext cx="5317161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03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7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Relative magnon absorption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3528" y="1845668"/>
                <a:ext cx="3442033" cy="71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/>
                            <m:t>d</m:t>
                          </m:r>
                          <m:r>
                            <a:rPr lang="en-US" i="1"/>
                            <m:t>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/>
                            <m:t>d</m:t>
                          </m:r>
                          <m:r>
                            <a:rPr lang="en-US" i="1"/>
                            <m:t>𝑉</m:t>
                          </m:r>
                        </m:den>
                      </m:f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C</m:t>
                              </m:r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Q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1+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𝜀</m:t>
                                  </m:r>
                                </m:e>
                                <m:sub>
                                  <m:r>
                                    <a:rPr lang="en-US" i="1"/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r>
                                <a:rPr lang="en-US" i="1"/>
                                <m:t>𝜇</m:t>
                              </m:r>
                            </m:den>
                          </m:f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𝜀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/>
                                <m:t>d</m:t>
                              </m:r>
                              <m:r>
                                <a:rPr lang="en-US" i="1"/>
                                <m:t>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5668"/>
                <a:ext cx="3442033" cy="7192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40152" y="2020620"/>
            <a:ext cx="151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I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V</a:t>
            </a:r>
            <a:r>
              <a:rPr lang="en-US" dirty="0"/>
              <a:t> = </a:t>
            </a:r>
            <a:r>
              <a:rPr lang="en-US" dirty="0" err="1"/>
              <a:t>d</a:t>
            </a:r>
            <a:r>
              <a:rPr lang="en-US" i="1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/d</a:t>
            </a:r>
            <a:r>
              <a:rPr lang="en-US" i="1" dirty="0"/>
              <a:t>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7943" y="2020620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-</a:t>
            </a:r>
            <a:r>
              <a:rPr lang="en-US" i="1" dirty="0"/>
              <a:t> I</a:t>
            </a:r>
            <a:r>
              <a:rPr lang="en-US" dirty="0"/>
              <a:t>/</a:t>
            </a:r>
            <a:r>
              <a:rPr lang="en-US" i="1" dirty="0"/>
              <a:t>e </a:t>
            </a:r>
            <a:endParaRPr lang="en-US" dirty="0"/>
          </a:p>
        </p:txBody>
      </p:sp>
      <p:pic>
        <p:nvPicPr>
          <p:cNvPr id="11" name="Picture 10" descr="C:\Users\DiDi\AppData\Local\Microsoft\Windows\INetCache\Content.Word\device_conductance_V7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27"/>
          <a:stretch/>
        </p:blipFill>
        <p:spPr bwMode="auto">
          <a:xfrm>
            <a:off x="508911" y="2931790"/>
            <a:ext cx="2291439" cy="331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iDi\AppData\Local\Microsoft\Windows\INetCache\Content.Word\device_conductance_V7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38895" r="46846"/>
          <a:stretch/>
        </p:blipFill>
        <p:spPr bwMode="auto">
          <a:xfrm>
            <a:off x="2849116" y="4221088"/>
            <a:ext cx="1866900" cy="202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iDi\AppData\Local\Microsoft\Windows\INetCache\Content.Word\device_conductance_V7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5"/>
          <a:stretch/>
        </p:blipFill>
        <p:spPr bwMode="auto">
          <a:xfrm>
            <a:off x="4823804" y="2931790"/>
            <a:ext cx="3636628" cy="331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Non-local voltage signal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DiDi\AppData\Local\Microsoft\Windows\INetCache\Content.Word\non_local_signal_C3_C2_V5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8" y="1614399"/>
            <a:ext cx="7204072" cy="5069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961096" y="4883568"/>
            <a:ext cx="280831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65104" y="2211880"/>
            <a:ext cx="792088" cy="2261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38823" y="2219256"/>
            <a:ext cx="305385" cy="2261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11960" y="1609416"/>
            <a:ext cx="3888432" cy="3274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20000</TotalTime>
  <Words>342</Words>
  <Application>Microsoft Office PowerPoint</Application>
  <PresentationFormat>On-screen Show (4:3)</PresentationFormat>
  <Paragraphs>62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Motivation</vt:lpstr>
      <vt:lpstr>Device</vt:lpstr>
      <vt:lpstr>Spin wave generation</vt:lpstr>
      <vt:lpstr>Verification using top gate</vt:lpstr>
      <vt:lpstr>Tilted magnetic field</vt:lpstr>
      <vt:lpstr>Two terminal conductance</vt:lpstr>
      <vt:lpstr>Relative magnon absorption</vt:lpstr>
      <vt:lpstr>Non-local voltage signal</vt:lpstr>
      <vt:lpstr>Conclusion</vt:lpstr>
      <vt:lpstr>PowerPoint Presentation</vt:lpstr>
      <vt:lpstr>Magnons in quantum Hall ferromagnet</vt:lpstr>
      <vt:lpstr>Non-local CAF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CEO-wires measurements</dc:title>
  <dc:creator>Taras</dc:creator>
  <cp:lastModifiedBy>Taras</cp:lastModifiedBy>
  <cp:revision>282</cp:revision>
  <dcterms:created xsi:type="dcterms:W3CDTF">2015-03-11T13:30:00Z</dcterms:created>
  <dcterms:modified xsi:type="dcterms:W3CDTF">2018-01-12T12:11:24Z</dcterms:modified>
</cp:coreProperties>
</file>