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65" r:id="rId4"/>
    <p:sldId id="273" r:id="rId5"/>
    <p:sldId id="267" r:id="rId6"/>
    <p:sldId id="257" r:id="rId7"/>
    <p:sldId id="268" r:id="rId8"/>
    <p:sldId id="260" r:id="rId9"/>
    <p:sldId id="269" r:id="rId10"/>
    <p:sldId id="258" r:id="rId11"/>
    <p:sldId id="263" r:id="rId12"/>
    <p:sldId id="259" r:id="rId13"/>
    <p:sldId id="264" r:id="rId14"/>
    <p:sldId id="271" r:id="rId15"/>
    <p:sldId id="272" r:id="rId16"/>
    <p:sldId id="274" r:id="rId17"/>
    <p:sldId id="261" r:id="rId18"/>
    <p:sldId id="262" r:id="rId19"/>
    <p:sldId id="270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4660"/>
  </p:normalViewPr>
  <p:slideViewPr>
    <p:cSldViewPr showGuides="1">
      <p:cViewPr>
        <p:scale>
          <a:sx n="125" d="100"/>
          <a:sy n="125" d="100"/>
        </p:scale>
        <p:origin x="-1152" y="6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F705-11F9-4E5B-B188-FF2FEA539C22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E9047-A9E7-4187-BD6D-1135E543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F25C2-08E8-4165-871B-9068E0F5D31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CBE3-5DFC-4021-973D-E1DDAB0A5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9CBE3-5DFC-4021-973D-E1DDAB0A5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9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9CBE3-5DFC-4021-973D-E1DDAB0A5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7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0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8" y="0"/>
            <a:ext cx="9209314" cy="8367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329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3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9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DC4-CC20-480B-B811-9A64F1B61B0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6287" y="6381328"/>
            <a:ext cx="9260115" cy="4984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028" y="0"/>
            <a:ext cx="9209314" cy="9807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6018"/>
            <a:ext cx="8229600" cy="5147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453336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8DC4-CC20-480B-B811-9A64F1B61B0B}" type="datetimeFigureOut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453336"/>
            <a:ext cx="7272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272" y="6453336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275D-786A-4B04-A28E-904193EF0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5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0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4187" y="2852936"/>
            <a:ext cx="4392488" cy="1057672"/>
          </a:xfrm>
        </p:spPr>
        <p:txBody>
          <a:bodyPr>
            <a:normAutofit/>
          </a:bodyPr>
          <a:lstStyle/>
          <a:p>
            <a:r>
              <a:rPr lang="de-CH" dirty="0" smtClean="0"/>
              <a:t>FAM 8.12.2017</a:t>
            </a:r>
          </a:p>
          <a:p>
            <a:r>
              <a:rPr lang="de-CH" dirty="0" smtClean="0"/>
              <a:t>Leon Camenzind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62515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653696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CH" sz="2800" dirty="0" smtClean="0"/>
                  <a:t>2. Calibrated </a:t>
                </a:r>
                <a:r>
                  <a:rPr lang="de-CH" sz="2800" dirty="0" smtClean="0"/>
                  <a:t>charge-stability </a:t>
                </a:r>
                <a:r>
                  <a:rPr lang="de-CH" sz="2800" dirty="0" smtClean="0"/>
                  <a:t>diagram</a:t>
                </a:r>
                <a:br>
                  <a:rPr lang="de-CH" sz="2800" dirty="0" smtClean="0"/>
                </a:br>
                <a:r>
                  <a:rPr lang="de-CH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8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de-CH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CH" sz="2800" b="0" i="1" smtClean="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800" dirty="0" smtClean="0"/>
                  <a:t> and barriers</a:t>
                </a:r>
                <a:endParaRPr lang="en-US" sz="2800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7" b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22587" y="1860618"/>
                <a:ext cx="3754760" cy="16127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2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de-CH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= </a:t>
                </a:r>
                <a:r>
                  <a:rPr lang="de-CH" sz="2200" dirty="0" smtClean="0"/>
                  <a:t>adding of second electron into shell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CH" sz="2200" b="0" i="1" smtClean="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200" dirty="0" smtClean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2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2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CH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CH" sz="2200" b="0" i="1" smtClean="0">
                        <a:latin typeface="Cambria Math"/>
                      </a:rPr>
                      <m:t>=</m:t>
                    </m:r>
                    <m:r>
                      <a:rPr lang="de-CH" sz="22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CH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CH" sz="2200" i="1">
                        <a:latin typeface="Cambria Math"/>
                      </a:rPr>
                      <m:t>=</m:t>
                    </m:r>
                    <m:r>
                      <a:rPr lang="de-CH" sz="22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22587" y="1860618"/>
                <a:ext cx="3754760" cy="1612775"/>
              </a:xfrm>
              <a:blipFill rotWithShape="1">
                <a:blip r:embed="rId3"/>
                <a:stretch>
                  <a:fillRect l="-194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53136" y="1124744"/>
            <a:ext cx="507727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2295"/>
            <a:ext cx="4381102" cy="458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>
              <a:xfrm>
                <a:off x="5072768" y="3933056"/>
                <a:ext cx="3891719" cy="1756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CH" sz="2000" dirty="0" smtClean="0"/>
                  <a:t>Change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sz="20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000" dirty="0"/>
                  <a:t>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sz="2000" i="1">
                            <a:latin typeface="Cambria Math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000" dirty="0" smtClean="0"/>
                  <a:t> (other TB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unaffected)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/>
                          </a:rPr>
                          <m:t>𝛿</m:t>
                        </m:r>
                        <m:sSup>
                          <m:sSupPr>
                            <m:ctrlPr>
                              <a:rPr lang="de-CH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de-CH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CH" sz="20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de-CH" sz="2000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de-CH" sz="2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de-CH" sz="2000" b="0" i="1" smtClean="0">
                        <a:latin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de-CH" sz="2000" b="0" i="0" smtClean="0">
                        <a:latin typeface="Cambria Math"/>
                      </a:rPr>
                      <m:t>exp</m:t>
                    </m:r>
                    <m:r>
                      <a:rPr lang="de-CH" sz="2000" b="0" i="1" smtClean="0">
                        <a:latin typeface="Cambria Math"/>
                      </a:rPr>
                      <m:t>⁡(</m:t>
                    </m:r>
                    <m:sSup>
                      <m:sSupPr>
                        <m:ctrlPr>
                          <a:rPr lang="de-CH" sz="20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e-CH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CH" sz="20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de-CH" sz="2000" i="1">
                                <a:latin typeface="Cambria Math"/>
                              </a:rPr>
                              <m:t>𝑖𝑗</m:t>
                            </m:r>
                          </m:sub>
                          <m:sup/>
                        </m:sSubSup>
                      </m:e>
                      <m:sup>
                        <m:r>
                          <a:rPr lang="de-CH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68" y="3933056"/>
                <a:ext cx="3891719" cy="1756791"/>
              </a:xfrm>
              <a:prstGeom prst="rect">
                <a:avLst/>
              </a:prstGeom>
              <a:blipFill rotWithShape="1">
                <a:blip r:embed="rId6"/>
                <a:stretch>
                  <a:fillRect l="-1252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72769" y="1352295"/>
            <a:ext cx="2716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b="1" dirty="0" smtClean="0"/>
              <a:t>Virtual plunger gate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153966" y="3468363"/>
            <a:ext cx="261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b="1" dirty="0" smtClean="0"/>
              <a:t>Virtual barrier gate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63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Simulations of collective Coulomb blockade</a:t>
            </a:r>
            <a:br>
              <a:rPr lang="en-US" sz="2800" b="1" dirty="0"/>
            </a:br>
            <a:r>
              <a:rPr lang="en-US" sz="2800" b="1" dirty="0"/>
              <a:t>for the simplified Hubbard model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09120"/>
                <a:ext cx="8229600" cy="180459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de-CH" sz="2000" dirty="0" smtClean="0"/>
                  <a:t>Here: no inter-dot Coulomb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de-CH" sz="2000" i="1" dirty="0" smtClean="0">
                        <a:latin typeface="Cambria Math"/>
                      </a:rPr>
                      <m:t>𝑡</m:t>
                    </m:r>
                    <m:r>
                      <a:rPr lang="de-CH" sz="20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de-CH" sz="2000" dirty="0" smtClean="0"/>
                  <a:t>: addition peaks triple degenerated (same addition cost)</a:t>
                </a:r>
              </a:p>
              <a:p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/>
                      </a:rPr>
                      <m:t>𝑡</m:t>
                    </m:r>
                    <m:r>
                      <a:rPr lang="de-CH" sz="2000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z="2000" dirty="0" smtClean="0"/>
                  <a:t>: peaks split into “</a:t>
                </a:r>
                <a:r>
                  <a:rPr lang="en-US" sz="2000" dirty="0" err="1" smtClean="0"/>
                  <a:t>miniband</a:t>
                </a:r>
                <a:r>
                  <a:rPr lang="en-US" sz="2000" dirty="0" smtClean="0"/>
                  <a:t>”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breakdown of Coulomb blockade in dots. But energy still gapped.</a:t>
                </a:r>
                <a:br>
                  <a:rPr lang="en-US" sz="2000" dirty="0" smtClean="0"/>
                </a:br>
                <a:r>
                  <a:rPr lang="en-US" sz="2000" dirty="0" smtClean="0"/>
                  <a:t>Delocalized electrons: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no good quantum number anymore.</a:t>
                </a:r>
              </a:p>
              <a:p>
                <a:r>
                  <a:rPr lang="de-CH" sz="2000" dirty="0" smtClean="0"/>
                  <a:t>Merging of bands</a:t>
                </a:r>
              </a:p>
              <a:p>
                <a:r>
                  <a:rPr lang="de-CH" sz="2000" dirty="0" smtClean="0"/>
                  <a:t>Limit: Merging into one large </a:t>
                </a:r>
                <a:r>
                  <a:rPr lang="de-CH" sz="2000" dirty="0" smtClean="0"/>
                  <a:t>dot</a:t>
                </a:r>
                <a:endParaRPr lang="de-CH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09120"/>
                <a:ext cx="8229600" cy="1804594"/>
              </a:xfrm>
              <a:blipFill rotWithShape="1">
                <a:blip r:embed="rId2"/>
                <a:stretch>
                  <a:fillRect l="-296" t="-304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12822" cy="309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16311" y="982906"/>
                <a:ext cx="34182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300" i="1" dirty="0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311" y="982906"/>
                <a:ext cx="341825" cy="2923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48264" y="841156"/>
                <a:ext cx="73334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300" i="1" dirty="0" smtClean="0">
                          <a:latin typeface="Cambria Math"/>
                        </a:rPr>
                        <m:t>2</m:t>
                      </m:r>
                      <m:r>
                        <a:rPr lang="de-CH" sz="1300" i="1" dirty="0" smtClean="0">
                          <a:latin typeface="Cambria Math"/>
                        </a:rPr>
                        <m:t>𝑈</m:t>
                      </m:r>
                      <m:r>
                        <a:rPr lang="de-CH" sz="1300" b="0" i="1" dirty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CH" sz="1300" b="0" i="0" dirty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841156"/>
                <a:ext cx="733341" cy="2923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70059" y="836712"/>
                <a:ext cx="73334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300" i="1" dirty="0">
                          <a:latin typeface="Cambria Math"/>
                        </a:rPr>
                        <m:t>3</m:t>
                      </m:r>
                      <m:r>
                        <a:rPr lang="de-CH" sz="1300" i="1" dirty="0" smtClean="0">
                          <a:latin typeface="Cambria Math"/>
                        </a:rPr>
                        <m:t>𝑈</m:t>
                      </m:r>
                      <m:r>
                        <a:rPr lang="de-CH" sz="1300" b="0" i="1" dirty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CH" sz="1300" b="0" i="0" dirty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059" y="836712"/>
                <a:ext cx="733342" cy="2923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7314935" y="1133544"/>
            <a:ext cx="137385" cy="207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7826457" y="1129100"/>
            <a:ext cx="210273" cy="260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79571" y="1212460"/>
            <a:ext cx="137385" cy="207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07904" y="1063769"/>
            <a:ext cx="1881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Electron addition spectrum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7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9028" y="-576064"/>
            <a:ext cx="9209314" cy="836712"/>
          </a:xfrm>
        </p:spPr>
        <p:txBody>
          <a:bodyPr/>
          <a:lstStyle/>
          <a:p>
            <a:r>
              <a:rPr lang="de-CH" dirty="0" smtClean="0"/>
              <a:t>Collective Coulomb blockade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6"/>
              <p:cNvSpPr txBox="1">
                <a:spLocks/>
              </p:cNvSpPr>
              <p:nvPr/>
            </p:nvSpPr>
            <p:spPr>
              <a:xfrm>
                <a:off x="457200" y="3548990"/>
                <a:ext cx="8363272" cy="21122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CH" sz="2000" dirty="0" smtClean="0"/>
                  <a:t>Homogenious filling by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CH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CH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𝑎𝑣𝑔</m:t>
                        </m:r>
                      </m:sub>
                    </m:sSub>
                    <m:r>
                      <a:rPr lang="de-CH" sz="2000" b="0" i="1" smtClean="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de-CH" sz="20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23</m:t>
                        </m:r>
                      </m:sub>
                    </m:sSub>
                    <m:r>
                      <a:rPr lang="de-CH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CH" sz="20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>
                    <a:sym typeface="Wingdings" pitchFamily="2" charset="2"/>
                  </a:rPr>
                  <a:t>:</a:t>
                </a:r>
                <a:r>
                  <a:rPr lang="en-US" sz="2000" dirty="0" smtClean="0">
                    <a:sym typeface="Wingdings" pitchFamily="2" charset="2"/>
                  </a:rPr>
                  <a:t> inter-capacitance lifts degeneracy of addition peak at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/>
                        <a:sym typeface="Wingdings" pitchFamily="2" charset="2"/>
                      </a:rPr>
                      <m:t>𝑡</m:t>
                    </m:r>
                    <m:r>
                      <a:rPr lang="de-CH" sz="2000" b="0" i="1" smtClean="0">
                        <a:latin typeface="Cambria Math"/>
                        <a:sym typeface="Wingdings" pitchFamily="2" charset="2"/>
                      </a:rPr>
                      <m:t>=0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de-CH" sz="2000" b="0" i="1" dirty="0" smtClean="0">
                        <a:latin typeface="Cambria Math"/>
                      </a:rPr>
                      <m:t>𝑡</m:t>
                    </m:r>
                    <m:r>
                      <a:rPr lang="de-CH" sz="2000" b="0" i="1" dirty="0" smtClean="0">
                        <a:latin typeface="Cambria Math"/>
                      </a:rPr>
                      <m:t>≠0</m:t>
                    </m:r>
                  </m:oMath>
                </a14:m>
                <a:r>
                  <a:rPr lang="de-CH" sz="2000" dirty="0" smtClean="0"/>
                  <a:t>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CH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CH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CH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CH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becomes bad quantum number.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 smtClean="0"/>
                  <a:t>GS superposition of different charge states</a:t>
                </a:r>
              </a:p>
              <a:p>
                <a:r>
                  <a:rPr lang="de-CH" sz="2000" dirty="0" smtClean="0"/>
                  <a:t>Minibands collapse </a:t>
                </a:r>
                <a:r>
                  <a:rPr lang="de-CH" sz="2000" dirty="0" smtClean="0">
                    <a:sym typeface="Wingdings" pitchFamily="2" charset="2"/>
                  </a:rPr>
                  <a:t> from Mott insulator to metallic state</a:t>
                </a:r>
              </a:p>
              <a:p>
                <a:r>
                  <a:rPr lang="de-CH" sz="2000" dirty="0" smtClean="0">
                    <a:sym typeface="Wingdings" pitchFamily="2" charset="2"/>
                  </a:rPr>
                  <a:t>Comparison to theory:  </a:t>
                </a:r>
                <a:r>
                  <a:rPr lang="de-CH" sz="2000" dirty="0" smtClean="0"/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CH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de-CH" sz="2000" i="1">
                                <a:latin typeface="Cambria Math"/>
                              </a:rPr>
                              <m:t>𝑖𝑗</m:t>
                            </m:r>
                            <m:r>
                              <a:rPr lang="de-CH" sz="20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de-CH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0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de-CH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calc</a:t>
                </a:r>
                <a:r>
                  <a:rPr lang="en-US" sz="2000" dirty="0" smtClean="0"/>
                  <a:t>. from extended Hubbard model.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9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48990"/>
                <a:ext cx="8363272" cy="2112258"/>
              </a:xfrm>
              <a:prstGeom prst="rect">
                <a:avLst/>
              </a:prstGeom>
              <a:blipFill rotWithShape="1">
                <a:blip r:embed="rId2"/>
                <a:stretch>
                  <a:fillRect l="-510" t="-3458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5514"/>
            <a:ext cx="8167158" cy="24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39537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Collective Coulomb blockade physics in the </a:t>
            </a:r>
            <a:r>
              <a:rPr lang="en-US" b="1" dirty="0" smtClean="0"/>
              <a:t>Fermi–Hubbard phase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Transport signatures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545041" y="1990166"/>
            <a:ext cx="1378496" cy="1684784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8" y="1061850"/>
            <a:ext cx="2894856" cy="259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20528"/>
            <a:ext cx="2935208" cy="261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174832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/>
                        </a:rPr>
                        <m:t>𝑡</m:t>
                      </m:r>
                      <m:r>
                        <a:rPr lang="de-CH" b="0" i="1" smtClean="0">
                          <a:latin typeface="Cambria Math"/>
                        </a:rPr>
                        <m:t> ~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4832"/>
                <a:ext cx="73052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4715852"/>
                <a:ext cx="815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/>
                        </a:rPr>
                        <m:t>𝑡</m:t>
                      </m:r>
                      <m:r>
                        <a:rPr lang="de-CH" b="0" i="1" smtClean="0">
                          <a:latin typeface="Cambria Math"/>
                        </a:rPr>
                        <m:t>≠ 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15852"/>
                <a:ext cx="81548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7"/>
          <p:cNvSpPr txBox="1">
            <a:spLocks/>
          </p:cNvSpPr>
          <p:nvPr/>
        </p:nvSpPr>
        <p:spPr>
          <a:xfrm>
            <a:off x="4283968" y="3789040"/>
            <a:ext cx="4038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7"/>
              <p:cNvSpPr txBox="1">
                <a:spLocks/>
              </p:cNvSpPr>
              <p:nvPr/>
            </p:nvSpPr>
            <p:spPr>
              <a:xfrm>
                <a:off x="3779912" y="5449808"/>
                <a:ext cx="4392490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CH" sz="2200" i="1" dirty="0" smtClean="0">
                        <a:latin typeface="Cambria Math"/>
                      </a:rPr>
                      <m:t>~</m:t>
                    </m:r>
                  </m:oMath>
                </a14:m>
                <a:r>
                  <a:rPr lang="de-CH" sz="2200" dirty="0" smtClean="0"/>
                  <a:t> large dot: collective Coulomb blockade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449808"/>
                <a:ext cx="4392490" cy="720080"/>
              </a:xfrm>
              <a:prstGeom prst="rect">
                <a:avLst/>
              </a:prstGeom>
              <a:blipFill rotWithShape="1">
                <a:blip r:embed="rId6"/>
                <a:stretch>
                  <a:fillRect l="-1664" t="-9322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892480" y="1772816"/>
            <a:ext cx="1050796" cy="2294385"/>
            <a:chOff x="3733895" y="1061850"/>
            <a:chExt cx="1050796" cy="22943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55" r="32909" b="-2857"/>
            <a:stretch/>
          </p:blipFill>
          <p:spPr bwMode="auto">
            <a:xfrm>
              <a:off x="3733895" y="1061850"/>
              <a:ext cx="1050796" cy="229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4386456" y="1196752"/>
              <a:ext cx="0" cy="1944216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H="1">
            <a:off x="3059832" y="27809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5896" y="2636912"/>
                <a:ext cx="1581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:r>
                  <a:rPr lang="en-US" dirty="0" err="1" smtClean="0"/>
                  <a:t>miniband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636912"/>
                <a:ext cx="158178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30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07904" y="1990166"/>
                <a:ext cx="1781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in in Mott gap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990166"/>
                <a:ext cx="1781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0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7" r="-1"/>
          <a:stretch/>
        </p:blipFill>
        <p:spPr bwMode="auto">
          <a:xfrm rot="16200000">
            <a:off x="5358531" y="2107979"/>
            <a:ext cx="361151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>
            <a:stCxn id="12" idx="3"/>
          </p:cNvCxnSpPr>
          <p:nvPr/>
        </p:nvCxnSpPr>
        <p:spPr>
          <a:xfrm flipH="1" flipV="1">
            <a:off x="3059832" y="2174832"/>
            <a:ext cx="64807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5488904" y="2174832"/>
            <a:ext cx="2107432" cy="831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5217676" y="2821578"/>
            <a:ext cx="2306652" cy="75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03848" y="4221088"/>
            <a:ext cx="324036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34948" y="3851934"/>
            <a:ext cx="3409260" cy="1608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060848"/>
                <a:ext cx="8229600" cy="3892826"/>
              </a:xfrm>
            </p:spPr>
            <p:txBody>
              <a:bodyPr/>
              <a:lstStyle/>
              <a:p>
                <a:r>
                  <a:rPr lang="de-CH" dirty="0" smtClean="0"/>
                  <a:t>From </a:t>
                </a:r>
                <a:r>
                  <a:rPr lang="de-CH" b="1" dirty="0" smtClean="0"/>
                  <a:t>isolated to collective Coulomb blockade </a:t>
                </a:r>
                <a:r>
                  <a:rPr lang="de-CH" dirty="0" smtClean="0"/>
                  <a:t>by increasing hopping term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de-CH" dirty="0" smtClean="0"/>
                  <a:t>Proof of concept for </a:t>
                </a:r>
                <a:r>
                  <a:rPr lang="de-CH" b="1" dirty="0" smtClean="0"/>
                  <a:t>completely separeted tuning</a:t>
                </a:r>
                <a:r>
                  <a:rPr lang="de-CH" dirty="0" smtClean="0"/>
                  <a:t> of involved energies</a:t>
                </a:r>
              </a:p>
              <a:p>
                <a:r>
                  <a:rPr lang="de-CH" dirty="0" smtClean="0"/>
                  <a:t>Proof of a </a:t>
                </a:r>
                <a:r>
                  <a:rPr lang="de-CH" b="1" dirty="0" smtClean="0"/>
                  <a:t>quantum simulator</a:t>
                </a:r>
                <a:r>
                  <a:rPr lang="de-CH" dirty="0" smtClean="0"/>
                  <a:t> for a many-body problem in a semiconductor quantum dot array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060848"/>
                <a:ext cx="8229600" cy="3892826"/>
              </a:xfrm>
              <a:blipFill rotWithShape="1">
                <a:blip r:embed="rId2"/>
                <a:stretch>
                  <a:fillRect l="-1037" t="-12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0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 dirty="0" smtClean="0"/>
              <a:t>Thank you for your attention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3d Orbitals</a:t>
            </a:r>
            <a:endParaRPr lang="en-US" dirty="0"/>
          </a:p>
        </p:txBody>
      </p:sp>
      <p:pic>
        <p:nvPicPr>
          <p:cNvPr id="4" name="Picture 2" descr="Bildergebnis für 3D orbit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07" y="1794410"/>
            <a:ext cx="4915586" cy="37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Miniband</a:t>
            </a:r>
            <a:r>
              <a:rPr lang="en-US" b="1" dirty="0"/>
              <a:t> width and electron temperature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5966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8254"/>
            <a:ext cx="6581924" cy="22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Determining lever arm and tunnel coupling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3820"/>
            <a:ext cx="4038600" cy="27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2204864"/>
                <a:ext cx="93397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04864"/>
                <a:ext cx="933974" cy="391646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720" y="2204864"/>
                <a:ext cx="93397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204864"/>
                <a:ext cx="933974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9872" y="2204864"/>
                <a:ext cx="93397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204864"/>
                <a:ext cx="933974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6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Model parameters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821716" cy="32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1840" y="1556792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latin typeface="Cambria Math"/>
                        </a:rPr>
                        <m:t>𝑡</m:t>
                      </m:r>
                      <m:r>
                        <a:rPr lang="de-CH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556792"/>
                <a:ext cx="76418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80112" y="1556792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latin typeface="Cambria Math"/>
                        </a:rPr>
                        <m:t>𝑡</m:t>
                      </m:r>
                      <m:r>
                        <a:rPr lang="de-CH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556792"/>
                <a:ext cx="76418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6462464" y="1959288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66520" y="1674818"/>
                <a:ext cx="21419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de-CH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CH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de-CH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de-CH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de-CH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de-CH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de-CH" dirty="0" smtClean="0"/>
                  <a:t>weight in superposition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20" y="1674818"/>
                <a:ext cx="2141983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56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18" y="3573016"/>
            <a:ext cx="7381342" cy="2952328"/>
          </a:xfrm>
        </p:spPr>
        <p:txBody>
          <a:bodyPr>
            <a:normAutofit lnSpcReduction="10000"/>
          </a:bodyPr>
          <a:lstStyle/>
          <a:p>
            <a:r>
              <a:rPr lang="de-CH" sz="2400" dirty="0" smtClean="0"/>
              <a:t>Technical: Calibration routines </a:t>
            </a:r>
            <a:r>
              <a:rPr lang="de-CH" sz="2400" dirty="0" smtClean="0">
                <a:sym typeface="Wingdings" panose="05000000000000000000" pitchFamily="2" charset="2"/>
              </a:rPr>
              <a:t>--&gt; scaling up</a:t>
            </a:r>
            <a:br>
              <a:rPr lang="de-CH" sz="2400" dirty="0" smtClean="0">
                <a:sym typeface="Wingdings" panose="05000000000000000000" pitchFamily="2" charset="2"/>
              </a:rPr>
            </a:br>
            <a:r>
              <a:rPr lang="de-CH" sz="2400" dirty="0" smtClean="0">
                <a:sym typeface="Wingdings" panose="05000000000000000000" pitchFamily="2" charset="2"/>
              </a:rPr>
              <a:t>(paradigm for «virtual gates»)</a:t>
            </a:r>
            <a:r>
              <a:rPr lang="de-CH" dirty="0" smtClean="0">
                <a:sym typeface="Wingdings" panose="05000000000000000000" pitchFamily="2" charset="2"/>
              </a:rPr>
              <a:t/>
            </a:r>
            <a:br>
              <a:rPr lang="de-CH" dirty="0" smtClean="0">
                <a:sym typeface="Wingdings" panose="05000000000000000000" pitchFamily="2" charset="2"/>
              </a:rPr>
            </a:br>
            <a:r>
              <a:rPr lang="de-CH" sz="1600" dirty="0" smtClean="0">
                <a:sym typeface="Wingdings" panose="05000000000000000000" pitchFamily="2" charset="2"/>
              </a:rPr>
              <a:t>Baart et al., APL108 (2016)</a:t>
            </a:r>
            <a:br>
              <a:rPr lang="de-CH" sz="1600" dirty="0" smtClean="0">
                <a:sym typeface="Wingdings" panose="05000000000000000000" pitchFamily="2" charset="2"/>
              </a:rPr>
            </a:br>
            <a:r>
              <a:rPr lang="de-CH" sz="1600" dirty="0" smtClean="0">
                <a:sym typeface="Wingdings" panose="05000000000000000000" pitchFamily="2" charset="2"/>
              </a:rPr>
              <a:t>«</a:t>
            </a:r>
            <a:r>
              <a:rPr lang="en-US" sz="1600" dirty="0">
                <a:sym typeface="Wingdings" panose="05000000000000000000" pitchFamily="2" charset="2"/>
              </a:rPr>
              <a:t>Computer-automated tuning of semiconductor double quantum dots into the </a:t>
            </a:r>
            <a:r>
              <a:rPr lang="en-US" sz="1600" dirty="0" smtClean="0">
                <a:sym typeface="Wingdings" panose="05000000000000000000" pitchFamily="2" charset="2"/>
              </a:rPr>
              <a:t>single electron regime</a:t>
            </a:r>
            <a:r>
              <a:rPr lang="de-CH" sz="1600" dirty="0" smtClean="0">
                <a:sym typeface="Wingdings" panose="05000000000000000000" pitchFamily="2" charset="2"/>
              </a:rPr>
              <a:t>»</a:t>
            </a:r>
            <a:br>
              <a:rPr lang="de-CH" sz="1600" dirty="0" smtClean="0">
                <a:sym typeface="Wingdings" panose="05000000000000000000" pitchFamily="2" charset="2"/>
              </a:rPr>
            </a:br>
            <a:endParaRPr lang="de-CH" sz="1600" dirty="0" smtClean="0">
              <a:sym typeface="Wingdings" panose="05000000000000000000" pitchFamily="2" charset="2"/>
            </a:endParaRPr>
          </a:p>
          <a:p>
            <a:r>
              <a:rPr lang="de-CH" sz="2400" dirty="0" smtClean="0">
                <a:sym typeface="Wingdings" panose="05000000000000000000" pitchFamily="2" charset="2"/>
              </a:rPr>
              <a:t>Isolated vs. collective Coulomb blockade</a:t>
            </a:r>
            <a:br>
              <a:rPr lang="de-CH" sz="2400" dirty="0" smtClean="0">
                <a:sym typeface="Wingdings" panose="05000000000000000000" pitchFamily="2" charset="2"/>
              </a:rPr>
            </a:br>
            <a:r>
              <a:rPr lang="de-CH" sz="1600" dirty="0" smtClean="0">
                <a:sym typeface="Wingdings" panose="05000000000000000000" pitchFamily="2" charset="2"/>
              </a:rPr>
              <a:t>Stafford and Das Sarma, PRL72 </a:t>
            </a:r>
            <a:r>
              <a:rPr lang="de-CH" sz="1600" dirty="0" smtClean="0">
                <a:sym typeface="Wingdings" panose="05000000000000000000" pitchFamily="2" charset="2"/>
              </a:rPr>
              <a:t>(1994): </a:t>
            </a:r>
            <a:r>
              <a:rPr lang="de-CH" sz="1600" dirty="0" smtClean="0">
                <a:sym typeface="Wingdings" panose="05000000000000000000" pitchFamily="2" charset="2"/>
              </a:rPr>
              <a:t/>
            </a:r>
            <a:br>
              <a:rPr lang="de-CH" sz="1600" dirty="0" smtClean="0">
                <a:sym typeface="Wingdings" panose="05000000000000000000" pitchFamily="2" charset="2"/>
              </a:rPr>
            </a:br>
            <a:r>
              <a:rPr lang="de-CH" sz="1600" dirty="0" smtClean="0">
                <a:sym typeface="Wingdings" panose="05000000000000000000" pitchFamily="2" charset="2"/>
              </a:rPr>
              <a:t>«</a:t>
            </a:r>
            <a:r>
              <a:rPr lang="en-US" sz="1600" dirty="0" smtClean="0"/>
              <a:t>Collective </a:t>
            </a:r>
            <a:r>
              <a:rPr lang="en-US" sz="1600" dirty="0"/>
              <a:t>Coulomb Blockade in an Array of Quantum </a:t>
            </a:r>
            <a:r>
              <a:rPr lang="en-US" sz="1600" dirty="0" smtClean="0"/>
              <a:t>Dots: A </a:t>
            </a:r>
            <a:r>
              <a:rPr lang="en-US" sz="1600" dirty="0"/>
              <a:t>Mott-Hubbard </a:t>
            </a:r>
            <a:r>
              <a:rPr lang="en-US" sz="1600" dirty="0" smtClean="0"/>
              <a:t>Approach”</a:t>
            </a:r>
            <a:endParaRPr lang="de-CH" sz="1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69187"/>
            <a:ext cx="3387838" cy="136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8507" y="3212976"/>
            <a:ext cx="3393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Cold atoms: </a:t>
            </a:r>
            <a:r>
              <a:rPr lang="en-US" sz="1400" dirty="0" err="1" smtClean="0"/>
              <a:t>Landig</a:t>
            </a:r>
            <a:r>
              <a:rPr lang="en-US" sz="1400" dirty="0" smtClean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Nature 532 (2016)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27984" y="2533667"/>
            <a:ext cx="86409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2"/>
          <a:stretch/>
        </p:blipFill>
        <p:spPr bwMode="auto">
          <a:xfrm>
            <a:off x="5745222" y="1772816"/>
            <a:ext cx="2397740" cy="173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845096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 smtClean="0"/>
              <a:t>Establish </a:t>
            </a:r>
            <a:r>
              <a:rPr lang="de-CH" sz="2800" b="1" dirty="0" smtClean="0"/>
              <a:t>quantum dot arrays</a:t>
            </a:r>
            <a:r>
              <a:rPr lang="de-CH" sz="2800" dirty="0" smtClean="0"/>
              <a:t> as </a:t>
            </a:r>
            <a:r>
              <a:rPr lang="de-CH" sz="2800" b="1" dirty="0" smtClean="0"/>
              <a:t>quantum simulatons plattform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Fermi-Hubbard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11560" y="2996952"/>
                <a:ext cx="5150705" cy="99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CH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de-CH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𝑡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CH" sz="2000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de-CH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de-CH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CH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/>
                              </m:sSubSup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</m:nary>
                      <m:r>
                        <a:rPr lang="de-CH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𝑈</m:t>
                      </m:r>
                      <m:nary>
                        <m:naryPr>
                          <m:chr m:val="∑"/>
                          <m:ctrlPr>
                            <a:rPr lang="de-CH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de-CH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96952"/>
                <a:ext cx="5150705" cy="9930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497838" y="4412326"/>
                <a:ext cx="23927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de-CH" i="1" dirty="0" smtClean="0">
                    <a:latin typeface="Cambria Math" panose="02040503050406030204" pitchFamily="18" charset="0"/>
                  </a:rPr>
                  <a:t>:</a:t>
                </a:r>
                <a:r>
                  <a:rPr lang="de-CH" i="1" dirty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nearest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neighbor</a:t>
                </a:r>
                <a:endParaRPr lang="de-CH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8" y="4412326"/>
                <a:ext cx="239270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0000" r="-17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pieren 29"/>
          <p:cNvGrpSpPr/>
          <p:nvPr/>
        </p:nvGrpSpPr>
        <p:grpSpPr>
          <a:xfrm>
            <a:off x="2476528" y="1124744"/>
            <a:ext cx="3960440" cy="1011365"/>
            <a:chOff x="2123728" y="2741611"/>
            <a:chExt cx="3960440" cy="1011365"/>
          </a:xfrm>
        </p:grpSpPr>
        <p:cxnSp>
          <p:nvCxnSpPr>
            <p:cNvPr id="8" name="Gerader Verbinder 7"/>
            <p:cNvCxnSpPr/>
            <p:nvPr/>
          </p:nvCxnSpPr>
          <p:spPr>
            <a:xfrm>
              <a:off x="2123728" y="3501008"/>
              <a:ext cx="3960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5291840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35816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779792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023768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267744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V="1">
              <a:off x="2555776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V="1">
              <a:off x="3302526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flipV="1">
              <a:off x="4049276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V="1">
              <a:off x="4769356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V="1">
              <a:off x="5580112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4860032" y="3284984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ihandform 23"/>
            <p:cNvSpPr/>
            <p:nvPr/>
          </p:nvSpPr>
          <p:spPr>
            <a:xfrm>
              <a:off x="5004048" y="3060061"/>
              <a:ext cx="389128" cy="152915"/>
            </a:xfrm>
            <a:custGeom>
              <a:avLst/>
              <a:gdLst>
                <a:gd name="connsiteX0" fmla="*/ 0 w 414528"/>
                <a:gd name="connsiteY0" fmla="*/ 201276 h 201276"/>
                <a:gd name="connsiteX1" fmla="*/ 195072 w 414528"/>
                <a:gd name="connsiteY1" fmla="*/ 108 h 201276"/>
                <a:gd name="connsiteX2" fmla="*/ 414528 w 414528"/>
                <a:gd name="connsiteY2" fmla="*/ 170796 h 201276"/>
                <a:gd name="connsiteX3" fmla="*/ 414528 w 414528"/>
                <a:gd name="connsiteY3" fmla="*/ 170796 h 201276"/>
                <a:gd name="connsiteX4" fmla="*/ 414528 w 414528"/>
                <a:gd name="connsiteY4" fmla="*/ 170796 h 201276"/>
                <a:gd name="connsiteX0" fmla="*/ 0 w 452628"/>
                <a:gd name="connsiteY0" fmla="*/ 201276 h 213976"/>
                <a:gd name="connsiteX1" fmla="*/ 195072 w 452628"/>
                <a:gd name="connsiteY1" fmla="*/ 108 h 213976"/>
                <a:gd name="connsiteX2" fmla="*/ 414528 w 452628"/>
                <a:gd name="connsiteY2" fmla="*/ 170796 h 213976"/>
                <a:gd name="connsiteX3" fmla="*/ 414528 w 452628"/>
                <a:gd name="connsiteY3" fmla="*/ 170796 h 213976"/>
                <a:gd name="connsiteX4" fmla="*/ 452628 w 452628"/>
                <a:gd name="connsiteY4" fmla="*/ 213976 h 213976"/>
                <a:gd name="connsiteX0" fmla="*/ 0 w 478028"/>
                <a:gd name="connsiteY0" fmla="*/ 201283 h 213983"/>
                <a:gd name="connsiteX1" fmla="*/ 195072 w 478028"/>
                <a:gd name="connsiteY1" fmla="*/ 115 h 213983"/>
                <a:gd name="connsiteX2" fmla="*/ 414528 w 478028"/>
                <a:gd name="connsiteY2" fmla="*/ 170803 h 213983"/>
                <a:gd name="connsiteX3" fmla="*/ 478028 w 478028"/>
                <a:gd name="connsiteY3" fmla="*/ 66663 h 213983"/>
                <a:gd name="connsiteX4" fmla="*/ 452628 w 478028"/>
                <a:gd name="connsiteY4" fmla="*/ 213983 h 213983"/>
                <a:gd name="connsiteX0" fmla="*/ 0 w 452628"/>
                <a:gd name="connsiteY0" fmla="*/ 201302 h 214002"/>
                <a:gd name="connsiteX1" fmla="*/ 195072 w 452628"/>
                <a:gd name="connsiteY1" fmla="*/ 134 h 214002"/>
                <a:gd name="connsiteX2" fmla="*/ 414528 w 452628"/>
                <a:gd name="connsiteY2" fmla="*/ 170822 h 214002"/>
                <a:gd name="connsiteX3" fmla="*/ 452628 w 452628"/>
                <a:gd name="connsiteY3" fmla="*/ 214002 h 214002"/>
                <a:gd name="connsiteX0" fmla="*/ 0 w 414528"/>
                <a:gd name="connsiteY0" fmla="*/ 201302 h 201302"/>
                <a:gd name="connsiteX1" fmla="*/ 195072 w 414528"/>
                <a:gd name="connsiteY1" fmla="*/ 134 h 201302"/>
                <a:gd name="connsiteX2" fmla="*/ 414528 w 414528"/>
                <a:gd name="connsiteY2" fmla="*/ 170822 h 201302"/>
                <a:gd name="connsiteX0" fmla="*/ 0 w 429768"/>
                <a:gd name="connsiteY0" fmla="*/ 201169 h 201169"/>
                <a:gd name="connsiteX1" fmla="*/ 195072 w 429768"/>
                <a:gd name="connsiteY1" fmla="*/ 1 h 201169"/>
                <a:gd name="connsiteX2" fmla="*/ 429768 w 429768"/>
                <a:gd name="connsiteY2" fmla="*/ 198629 h 201169"/>
                <a:gd name="connsiteX0" fmla="*/ 0 w 396748"/>
                <a:gd name="connsiteY0" fmla="*/ 201175 h 201175"/>
                <a:gd name="connsiteX1" fmla="*/ 195072 w 396748"/>
                <a:gd name="connsiteY1" fmla="*/ 7 h 201175"/>
                <a:gd name="connsiteX2" fmla="*/ 396748 w 396748"/>
                <a:gd name="connsiteY2" fmla="*/ 193555 h 201175"/>
                <a:gd name="connsiteX0" fmla="*/ 0 w 396748"/>
                <a:gd name="connsiteY0" fmla="*/ 201177 h 201177"/>
                <a:gd name="connsiteX1" fmla="*/ 195072 w 396748"/>
                <a:gd name="connsiteY1" fmla="*/ 9 h 201177"/>
                <a:gd name="connsiteX2" fmla="*/ 396748 w 396748"/>
                <a:gd name="connsiteY2" fmla="*/ 193557 h 201177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52915 h 152915"/>
                <a:gd name="connsiteX1" fmla="*/ 192532 w 389128"/>
                <a:gd name="connsiteY1" fmla="*/ 7 h 152915"/>
                <a:gd name="connsiteX2" fmla="*/ 389128 w 389128"/>
                <a:gd name="connsiteY2" fmla="*/ 147835 h 1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128" h="152915">
                  <a:moveTo>
                    <a:pt x="0" y="152915"/>
                  </a:moveTo>
                  <a:cubicBezTo>
                    <a:pt x="42672" y="44711"/>
                    <a:pt x="127677" y="854"/>
                    <a:pt x="192532" y="7"/>
                  </a:cubicBezTo>
                  <a:cubicBezTo>
                    <a:pt x="257387" y="-840"/>
                    <a:pt x="351282" y="76630"/>
                    <a:pt x="389128" y="14783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t</a:t>
              </a:r>
              <a:endParaRPr lang="en-GB" dirty="0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4235830" y="3060061"/>
              <a:ext cx="389128" cy="152915"/>
            </a:xfrm>
            <a:custGeom>
              <a:avLst/>
              <a:gdLst>
                <a:gd name="connsiteX0" fmla="*/ 0 w 414528"/>
                <a:gd name="connsiteY0" fmla="*/ 201276 h 201276"/>
                <a:gd name="connsiteX1" fmla="*/ 195072 w 414528"/>
                <a:gd name="connsiteY1" fmla="*/ 108 h 201276"/>
                <a:gd name="connsiteX2" fmla="*/ 414528 w 414528"/>
                <a:gd name="connsiteY2" fmla="*/ 170796 h 201276"/>
                <a:gd name="connsiteX3" fmla="*/ 414528 w 414528"/>
                <a:gd name="connsiteY3" fmla="*/ 170796 h 201276"/>
                <a:gd name="connsiteX4" fmla="*/ 414528 w 414528"/>
                <a:gd name="connsiteY4" fmla="*/ 170796 h 201276"/>
                <a:gd name="connsiteX0" fmla="*/ 0 w 452628"/>
                <a:gd name="connsiteY0" fmla="*/ 201276 h 213976"/>
                <a:gd name="connsiteX1" fmla="*/ 195072 w 452628"/>
                <a:gd name="connsiteY1" fmla="*/ 108 h 213976"/>
                <a:gd name="connsiteX2" fmla="*/ 414528 w 452628"/>
                <a:gd name="connsiteY2" fmla="*/ 170796 h 213976"/>
                <a:gd name="connsiteX3" fmla="*/ 414528 w 452628"/>
                <a:gd name="connsiteY3" fmla="*/ 170796 h 213976"/>
                <a:gd name="connsiteX4" fmla="*/ 452628 w 452628"/>
                <a:gd name="connsiteY4" fmla="*/ 213976 h 213976"/>
                <a:gd name="connsiteX0" fmla="*/ 0 w 478028"/>
                <a:gd name="connsiteY0" fmla="*/ 201283 h 213983"/>
                <a:gd name="connsiteX1" fmla="*/ 195072 w 478028"/>
                <a:gd name="connsiteY1" fmla="*/ 115 h 213983"/>
                <a:gd name="connsiteX2" fmla="*/ 414528 w 478028"/>
                <a:gd name="connsiteY2" fmla="*/ 170803 h 213983"/>
                <a:gd name="connsiteX3" fmla="*/ 478028 w 478028"/>
                <a:gd name="connsiteY3" fmla="*/ 66663 h 213983"/>
                <a:gd name="connsiteX4" fmla="*/ 452628 w 478028"/>
                <a:gd name="connsiteY4" fmla="*/ 213983 h 213983"/>
                <a:gd name="connsiteX0" fmla="*/ 0 w 452628"/>
                <a:gd name="connsiteY0" fmla="*/ 201302 h 214002"/>
                <a:gd name="connsiteX1" fmla="*/ 195072 w 452628"/>
                <a:gd name="connsiteY1" fmla="*/ 134 h 214002"/>
                <a:gd name="connsiteX2" fmla="*/ 414528 w 452628"/>
                <a:gd name="connsiteY2" fmla="*/ 170822 h 214002"/>
                <a:gd name="connsiteX3" fmla="*/ 452628 w 452628"/>
                <a:gd name="connsiteY3" fmla="*/ 214002 h 214002"/>
                <a:gd name="connsiteX0" fmla="*/ 0 w 414528"/>
                <a:gd name="connsiteY0" fmla="*/ 201302 h 201302"/>
                <a:gd name="connsiteX1" fmla="*/ 195072 w 414528"/>
                <a:gd name="connsiteY1" fmla="*/ 134 h 201302"/>
                <a:gd name="connsiteX2" fmla="*/ 414528 w 414528"/>
                <a:gd name="connsiteY2" fmla="*/ 170822 h 201302"/>
                <a:gd name="connsiteX0" fmla="*/ 0 w 429768"/>
                <a:gd name="connsiteY0" fmla="*/ 201169 h 201169"/>
                <a:gd name="connsiteX1" fmla="*/ 195072 w 429768"/>
                <a:gd name="connsiteY1" fmla="*/ 1 h 201169"/>
                <a:gd name="connsiteX2" fmla="*/ 429768 w 429768"/>
                <a:gd name="connsiteY2" fmla="*/ 198629 h 201169"/>
                <a:gd name="connsiteX0" fmla="*/ 0 w 396748"/>
                <a:gd name="connsiteY0" fmla="*/ 201175 h 201175"/>
                <a:gd name="connsiteX1" fmla="*/ 195072 w 396748"/>
                <a:gd name="connsiteY1" fmla="*/ 7 h 201175"/>
                <a:gd name="connsiteX2" fmla="*/ 396748 w 396748"/>
                <a:gd name="connsiteY2" fmla="*/ 193555 h 201175"/>
                <a:gd name="connsiteX0" fmla="*/ 0 w 396748"/>
                <a:gd name="connsiteY0" fmla="*/ 201177 h 201177"/>
                <a:gd name="connsiteX1" fmla="*/ 195072 w 396748"/>
                <a:gd name="connsiteY1" fmla="*/ 9 h 201177"/>
                <a:gd name="connsiteX2" fmla="*/ 396748 w 396748"/>
                <a:gd name="connsiteY2" fmla="*/ 193557 h 201177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52915 h 152915"/>
                <a:gd name="connsiteX1" fmla="*/ 192532 w 389128"/>
                <a:gd name="connsiteY1" fmla="*/ 7 h 152915"/>
                <a:gd name="connsiteX2" fmla="*/ 389128 w 389128"/>
                <a:gd name="connsiteY2" fmla="*/ 147835 h 1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128" h="152915">
                  <a:moveTo>
                    <a:pt x="0" y="152915"/>
                  </a:moveTo>
                  <a:cubicBezTo>
                    <a:pt x="42672" y="44711"/>
                    <a:pt x="127677" y="854"/>
                    <a:pt x="192532" y="7"/>
                  </a:cubicBezTo>
                  <a:cubicBezTo>
                    <a:pt x="257387" y="-840"/>
                    <a:pt x="351282" y="76630"/>
                    <a:pt x="389128" y="14783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3490346" y="3060061"/>
              <a:ext cx="389128" cy="152915"/>
            </a:xfrm>
            <a:custGeom>
              <a:avLst/>
              <a:gdLst>
                <a:gd name="connsiteX0" fmla="*/ 0 w 414528"/>
                <a:gd name="connsiteY0" fmla="*/ 201276 h 201276"/>
                <a:gd name="connsiteX1" fmla="*/ 195072 w 414528"/>
                <a:gd name="connsiteY1" fmla="*/ 108 h 201276"/>
                <a:gd name="connsiteX2" fmla="*/ 414528 w 414528"/>
                <a:gd name="connsiteY2" fmla="*/ 170796 h 201276"/>
                <a:gd name="connsiteX3" fmla="*/ 414528 w 414528"/>
                <a:gd name="connsiteY3" fmla="*/ 170796 h 201276"/>
                <a:gd name="connsiteX4" fmla="*/ 414528 w 414528"/>
                <a:gd name="connsiteY4" fmla="*/ 170796 h 201276"/>
                <a:gd name="connsiteX0" fmla="*/ 0 w 452628"/>
                <a:gd name="connsiteY0" fmla="*/ 201276 h 213976"/>
                <a:gd name="connsiteX1" fmla="*/ 195072 w 452628"/>
                <a:gd name="connsiteY1" fmla="*/ 108 h 213976"/>
                <a:gd name="connsiteX2" fmla="*/ 414528 w 452628"/>
                <a:gd name="connsiteY2" fmla="*/ 170796 h 213976"/>
                <a:gd name="connsiteX3" fmla="*/ 414528 w 452628"/>
                <a:gd name="connsiteY3" fmla="*/ 170796 h 213976"/>
                <a:gd name="connsiteX4" fmla="*/ 452628 w 452628"/>
                <a:gd name="connsiteY4" fmla="*/ 213976 h 213976"/>
                <a:gd name="connsiteX0" fmla="*/ 0 w 478028"/>
                <a:gd name="connsiteY0" fmla="*/ 201283 h 213983"/>
                <a:gd name="connsiteX1" fmla="*/ 195072 w 478028"/>
                <a:gd name="connsiteY1" fmla="*/ 115 h 213983"/>
                <a:gd name="connsiteX2" fmla="*/ 414528 w 478028"/>
                <a:gd name="connsiteY2" fmla="*/ 170803 h 213983"/>
                <a:gd name="connsiteX3" fmla="*/ 478028 w 478028"/>
                <a:gd name="connsiteY3" fmla="*/ 66663 h 213983"/>
                <a:gd name="connsiteX4" fmla="*/ 452628 w 478028"/>
                <a:gd name="connsiteY4" fmla="*/ 213983 h 213983"/>
                <a:gd name="connsiteX0" fmla="*/ 0 w 452628"/>
                <a:gd name="connsiteY0" fmla="*/ 201302 h 214002"/>
                <a:gd name="connsiteX1" fmla="*/ 195072 w 452628"/>
                <a:gd name="connsiteY1" fmla="*/ 134 h 214002"/>
                <a:gd name="connsiteX2" fmla="*/ 414528 w 452628"/>
                <a:gd name="connsiteY2" fmla="*/ 170822 h 214002"/>
                <a:gd name="connsiteX3" fmla="*/ 452628 w 452628"/>
                <a:gd name="connsiteY3" fmla="*/ 214002 h 214002"/>
                <a:gd name="connsiteX0" fmla="*/ 0 w 414528"/>
                <a:gd name="connsiteY0" fmla="*/ 201302 h 201302"/>
                <a:gd name="connsiteX1" fmla="*/ 195072 w 414528"/>
                <a:gd name="connsiteY1" fmla="*/ 134 h 201302"/>
                <a:gd name="connsiteX2" fmla="*/ 414528 w 414528"/>
                <a:gd name="connsiteY2" fmla="*/ 170822 h 201302"/>
                <a:gd name="connsiteX0" fmla="*/ 0 w 429768"/>
                <a:gd name="connsiteY0" fmla="*/ 201169 h 201169"/>
                <a:gd name="connsiteX1" fmla="*/ 195072 w 429768"/>
                <a:gd name="connsiteY1" fmla="*/ 1 h 201169"/>
                <a:gd name="connsiteX2" fmla="*/ 429768 w 429768"/>
                <a:gd name="connsiteY2" fmla="*/ 198629 h 201169"/>
                <a:gd name="connsiteX0" fmla="*/ 0 w 396748"/>
                <a:gd name="connsiteY0" fmla="*/ 201175 h 201175"/>
                <a:gd name="connsiteX1" fmla="*/ 195072 w 396748"/>
                <a:gd name="connsiteY1" fmla="*/ 7 h 201175"/>
                <a:gd name="connsiteX2" fmla="*/ 396748 w 396748"/>
                <a:gd name="connsiteY2" fmla="*/ 193555 h 201175"/>
                <a:gd name="connsiteX0" fmla="*/ 0 w 396748"/>
                <a:gd name="connsiteY0" fmla="*/ 201177 h 201177"/>
                <a:gd name="connsiteX1" fmla="*/ 195072 w 396748"/>
                <a:gd name="connsiteY1" fmla="*/ 9 h 201177"/>
                <a:gd name="connsiteX2" fmla="*/ 396748 w 396748"/>
                <a:gd name="connsiteY2" fmla="*/ 193557 h 201177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52915 h 152915"/>
                <a:gd name="connsiteX1" fmla="*/ 192532 w 389128"/>
                <a:gd name="connsiteY1" fmla="*/ 7 h 152915"/>
                <a:gd name="connsiteX2" fmla="*/ 389128 w 389128"/>
                <a:gd name="connsiteY2" fmla="*/ 147835 h 1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128" h="152915">
                  <a:moveTo>
                    <a:pt x="0" y="152915"/>
                  </a:moveTo>
                  <a:cubicBezTo>
                    <a:pt x="42672" y="44711"/>
                    <a:pt x="127677" y="854"/>
                    <a:pt x="192532" y="7"/>
                  </a:cubicBezTo>
                  <a:cubicBezTo>
                    <a:pt x="257387" y="-840"/>
                    <a:pt x="351282" y="76630"/>
                    <a:pt x="389128" y="14783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2729306" y="3060061"/>
              <a:ext cx="389128" cy="152915"/>
            </a:xfrm>
            <a:custGeom>
              <a:avLst/>
              <a:gdLst>
                <a:gd name="connsiteX0" fmla="*/ 0 w 414528"/>
                <a:gd name="connsiteY0" fmla="*/ 201276 h 201276"/>
                <a:gd name="connsiteX1" fmla="*/ 195072 w 414528"/>
                <a:gd name="connsiteY1" fmla="*/ 108 h 201276"/>
                <a:gd name="connsiteX2" fmla="*/ 414528 w 414528"/>
                <a:gd name="connsiteY2" fmla="*/ 170796 h 201276"/>
                <a:gd name="connsiteX3" fmla="*/ 414528 w 414528"/>
                <a:gd name="connsiteY3" fmla="*/ 170796 h 201276"/>
                <a:gd name="connsiteX4" fmla="*/ 414528 w 414528"/>
                <a:gd name="connsiteY4" fmla="*/ 170796 h 201276"/>
                <a:gd name="connsiteX0" fmla="*/ 0 w 452628"/>
                <a:gd name="connsiteY0" fmla="*/ 201276 h 213976"/>
                <a:gd name="connsiteX1" fmla="*/ 195072 w 452628"/>
                <a:gd name="connsiteY1" fmla="*/ 108 h 213976"/>
                <a:gd name="connsiteX2" fmla="*/ 414528 w 452628"/>
                <a:gd name="connsiteY2" fmla="*/ 170796 h 213976"/>
                <a:gd name="connsiteX3" fmla="*/ 414528 w 452628"/>
                <a:gd name="connsiteY3" fmla="*/ 170796 h 213976"/>
                <a:gd name="connsiteX4" fmla="*/ 452628 w 452628"/>
                <a:gd name="connsiteY4" fmla="*/ 213976 h 213976"/>
                <a:gd name="connsiteX0" fmla="*/ 0 w 478028"/>
                <a:gd name="connsiteY0" fmla="*/ 201283 h 213983"/>
                <a:gd name="connsiteX1" fmla="*/ 195072 w 478028"/>
                <a:gd name="connsiteY1" fmla="*/ 115 h 213983"/>
                <a:gd name="connsiteX2" fmla="*/ 414528 w 478028"/>
                <a:gd name="connsiteY2" fmla="*/ 170803 h 213983"/>
                <a:gd name="connsiteX3" fmla="*/ 478028 w 478028"/>
                <a:gd name="connsiteY3" fmla="*/ 66663 h 213983"/>
                <a:gd name="connsiteX4" fmla="*/ 452628 w 478028"/>
                <a:gd name="connsiteY4" fmla="*/ 213983 h 213983"/>
                <a:gd name="connsiteX0" fmla="*/ 0 w 452628"/>
                <a:gd name="connsiteY0" fmla="*/ 201302 h 214002"/>
                <a:gd name="connsiteX1" fmla="*/ 195072 w 452628"/>
                <a:gd name="connsiteY1" fmla="*/ 134 h 214002"/>
                <a:gd name="connsiteX2" fmla="*/ 414528 w 452628"/>
                <a:gd name="connsiteY2" fmla="*/ 170822 h 214002"/>
                <a:gd name="connsiteX3" fmla="*/ 452628 w 452628"/>
                <a:gd name="connsiteY3" fmla="*/ 214002 h 214002"/>
                <a:gd name="connsiteX0" fmla="*/ 0 w 414528"/>
                <a:gd name="connsiteY0" fmla="*/ 201302 h 201302"/>
                <a:gd name="connsiteX1" fmla="*/ 195072 w 414528"/>
                <a:gd name="connsiteY1" fmla="*/ 134 h 201302"/>
                <a:gd name="connsiteX2" fmla="*/ 414528 w 414528"/>
                <a:gd name="connsiteY2" fmla="*/ 170822 h 201302"/>
                <a:gd name="connsiteX0" fmla="*/ 0 w 429768"/>
                <a:gd name="connsiteY0" fmla="*/ 201169 h 201169"/>
                <a:gd name="connsiteX1" fmla="*/ 195072 w 429768"/>
                <a:gd name="connsiteY1" fmla="*/ 1 h 201169"/>
                <a:gd name="connsiteX2" fmla="*/ 429768 w 429768"/>
                <a:gd name="connsiteY2" fmla="*/ 198629 h 201169"/>
                <a:gd name="connsiteX0" fmla="*/ 0 w 396748"/>
                <a:gd name="connsiteY0" fmla="*/ 201175 h 201175"/>
                <a:gd name="connsiteX1" fmla="*/ 195072 w 396748"/>
                <a:gd name="connsiteY1" fmla="*/ 7 h 201175"/>
                <a:gd name="connsiteX2" fmla="*/ 396748 w 396748"/>
                <a:gd name="connsiteY2" fmla="*/ 193555 h 201175"/>
                <a:gd name="connsiteX0" fmla="*/ 0 w 396748"/>
                <a:gd name="connsiteY0" fmla="*/ 201177 h 201177"/>
                <a:gd name="connsiteX1" fmla="*/ 195072 w 396748"/>
                <a:gd name="connsiteY1" fmla="*/ 9 h 201177"/>
                <a:gd name="connsiteX2" fmla="*/ 396748 w 396748"/>
                <a:gd name="connsiteY2" fmla="*/ 193557 h 201177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52915 h 152915"/>
                <a:gd name="connsiteX1" fmla="*/ 192532 w 389128"/>
                <a:gd name="connsiteY1" fmla="*/ 7 h 152915"/>
                <a:gd name="connsiteX2" fmla="*/ 389128 w 389128"/>
                <a:gd name="connsiteY2" fmla="*/ 147835 h 1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128" h="152915">
                  <a:moveTo>
                    <a:pt x="0" y="152915"/>
                  </a:moveTo>
                  <a:cubicBezTo>
                    <a:pt x="42672" y="44711"/>
                    <a:pt x="127677" y="854"/>
                    <a:pt x="192532" y="7"/>
                  </a:cubicBezTo>
                  <a:cubicBezTo>
                    <a:pt x="257387" y="-840"/>
                    <a:pt x="351282" y="76630"/>
                    <a:pt x="389128" y="14783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055886" y="2741611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t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 28"/>
              <p:cNvSpPr/>
              <p:nvPr/>
            </p:nvSpPr>
            <p:spPr>
              <a:xfrm>
                <a:off x="411712" y="4797152"/>
                <a:ext cx="3959482" cy="466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CH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de-CH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 smtClean="0"/>
                  <a:t>: </a:t>
                </a:r>
                <a:r>
                  <a:rPr lang="en-GB" i="1" dirty="0"/>
                  <a:t>Fermionic </a:t>
                </a:r>
                <a:r>
                  <a:rPr lang="en-GB" i="1" dirty="0" smtClean="0"/>
                  <a:t>creation/annihilation op.</a:t>
                </a:r>
                <a:endParaRPr lang="en-GB" i="1" dirty="0"/>
              </a:p>
            </p:txBody>
          </p:sp>
        </mc:Choice>
        <mc:Fallback xmlns="">
          <p:sp>
            <p:nvSpPr>
              <p:cNvPr id="2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2" y="4797152"/>
                <a:ext cx="3959482" cy="466090"/>
              </a:xfrm>
              <a:prstGeom prst="rect">
                <a:avLst/>
              </a:prstGeom>
              <a:blipFill rotWithShape="1">
                <a:blip r:embed="rId4"/>
                <a:stretch>
                  <a:fillRect r="-616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feld 30"/>
          <p:cNvSpPr txBox="1"/>
          <p:nvPr/>
        </p:nvSpPr>
        <p:spPr>
          <a:xfrm>
            <a:off x="4934837" y="217926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+U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81662" y="2548601"/>
            <a:ext cx="142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Tight-binding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41108" y="2526592"/>
            <a:ext cx="17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On-site coulomb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4"/>
              <p:cNvSpPr/>
              <p:nvPr/>
            </p:nvSpPr>
            <p:spPr>
              <a:xfrm>
                <a:off x="5122156" y="4223822"/>
                <a:ext cx="3227487" cy="198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i="1" dirty="0" smtClean="0">
                    <a:latin typeface="Cambria Math" panose="02040503050406030204" pitchFamily="18" charset="0"/>
                  </a:rPr>
                  <a:t>Spin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density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operator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for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site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CH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CH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i="1" dirty="0" smtClean="0"/>
                  <a:t>Dot occupation operator: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de-CH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CH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CH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CH" b="0" i="1" dirty="0" smtClean="0"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CH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3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156" y="4223822"/>
                <a:ext cx="3227487" cy="1980350"/>
              </a:xfrm>
              <a:prstGeom prst="rect">
                <a:avLst/>
              </a:prstGeom>
              <a:blipFill rotWithShape="1">
                <a:blip r:embed="rId5"/>
                <a:stretch>
                  <a:fillRect l="-1509" t="-1846" r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8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Mott-Hubbard Insulator</a:t>
            </a:r>
            <a:endParaRPr lang="en-US" dirty="0"/>
          </a:p>
        </p:txBody>
      </p:sp>
      <p:pic>
        <p:nvPicPr>
          <p:cNvPr id="6" name="Picture 2" descr="Bildergebnis für mott gap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83768" y="2358172"/>
            <a:ext cx="4038600" cy="292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112474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</a:t>
            </a:r>
            <a:r>
              <a:rPr lang="en-US" dirty="0"/>
              <a:t>metal oxides are insulators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Tight-Binding/LCAO </a:t>
            </a:r>
            <a:r>
              <a:rPr lang="de-CH" dirty="0" smtClean="0">
                <a:sym typeface="Wingdings" panose="05000000000000000000" pitchFamily="2" charset="2"/>
              </a:rPr>
              <a:t> metal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+ Hubbard U </a:t>
            </a:r>
            <a:r>
              <a:rPr lang="en-US" dirty="0" smtClean="0">
                <a:sym typeface="Wingdings" panose="05000000000000000000" pitchFamily="2" charset="2"/>
              </a:rPr>
              <a:t> insulator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71800" y="5445224"/>
                <a:ext cx="2659639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b="0" dirty="0" smtClean="0"/>
                  <a:t>Mott gap: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</a:rPr>
                          <m:t>𝑔𝑎𝑝</m:t>
                        </m:r>
                      </m:sub>
                    </m:sSub>
                    <m:r>
                      <a:rPr lang="de-CH" b="0" i="1" smtClean="0">
                        <a:latin typeface="Cambria Math"/>
                      </a:rPr>
                      <m:t> ~ </m:t>
                    </m:r>
                    <m:r>
                      <a:rPr lang="de-CH" b="0" i="1" smtClean="0">
                        <a:latin typeface="Cambria Math"/>
                      </a:rPr>
                      <m:t>𝑈</m:t>
                    </m:r>
                    <m:r>
                      <a:rPr lang="de-CH" b="0" i="1" smtClean="0">
                        <a:latin typeface="Cambria Math"/>
                      </a:rPr>
                      <m:t>−2</m:t>
                    </m:r>
                    <m:r>
                      <a:rPr lang="de-CH" b="0" i="1" smtClean="0">
                        <a:latin typeface="Cambria Math"/>
                      </a:rPr>
                      <m:t>𝑧𝑡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445224"/>
                <a:ext cx="2659639" cy="391902"/>
              </a:xfrm>
              <a:prstGeom prst="rect">
                <a:avLst/>
              </a:prstGeom>
              <a:blipFill rotWithShape="1">
                <a:blip r:embed="rId3"/>
                <a:stretch>
                  <a:fillRect l="-2064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11760" y="2136280"/>
            <a:ext cx="373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NiO: competiion U and t in 3d orbitals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Extented Fermi-Hubbard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11560" y="2996952"/>
                <a:ext cx="6753067" cy="99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CH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de-CH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𝑡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CH" sz="2000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de-CH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de-CH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CH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/>
                              </m:sSubSup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CH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</m:nary>
                      <m:r>
                        <a:rPr lang="de-CH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𝑈</m:t>
                      </m:r>
                      <m:nary>
                        <m:naryPr>
                          <m:chr m:val="∑"/>
                          <m:ctrlPr>
                            <a:rPr lang="de-CH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de-CH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nary>
                      <m:r>
                        <a:rPr lang="de-CH" sz="20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CH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sz="20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CH" sz="2000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de-CH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sz="200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CH" sz="20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de-CH" sz="2000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de-CH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CH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de-CH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sz="2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996952"/>
                <a:ext cx="6753067" cy="9930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5122156" y="4223822"/>
                <a:ext cx="3227487" cy="198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CH" i="1" dirty="0" smtClean="0">
                    <a:latin typeface="Cambria Math" panose="02040503050406030204" pitchFamily="18" charset="0"/>
                  </a:rPr>
                  <a:t>Spin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density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operator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for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site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CH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CH" i="1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i="1" dirty="0" smtClean="0"/>
                  <a:t>Dot occupation operator: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dirty="0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de-CH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CH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CH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CH" b="0" i="1" dirty="0" smtClean="0"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CH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156" y="4223822"/>
                <a:ext cx="3227487" cy="1980350"/>
              </a:xfrm>
              <a:prstGeom prst="rect">
                <a:avLst/>
              </a:prstGeom>
              <a:blipFill rotWithShape="1">
                <a:blip r:embed="rId3"/>
                <a:stretch>
                  <a:fillRect l="-1509" t="-1846" r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639788" y="4091924"/>
                <a:ext cx="23927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CH" i="1">
                            <a:latin typeface="Cambria Math"/>
                          </a:rPr>
                        </m:ctrlPr>
                      </m:d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de-CH" i="1" dirty="0" smtClean="0">
                    <a:latin typeface="Cambria Math" panose="02040503050406030204" pitchFamily="18" charset="0"/>
                  </a:rPr>
                  <a:t>:</a:t>
                </a:r>
                <a:r>
                  <a:rPr lang="de-CH" i="1" dirty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nearest</a:t>
                </a:r>
                <a:r>
                  <a:rPr lang="de-CH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CH" i="1" dirty="0" err="1" smtClean="0">
                    <a:latin typeface="Cambria Math" panose="02040503050406030204" pitchFamily="18" charset="0"/>
                  </a:rPr>
                  <a:t>neighbor</a:t>
                </a:r>
                <a:endParaRPr lang="de-CH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88" y="4091924"/>
                <a:ext cx="239270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9836" r="-178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pieren 29"/>
          <p:cNvGrpSpPr/>
          <p:nvPr/>
        </p:nvGrpSpPr>
        <p:grpSpPr>
          <a:xfrm>
            <a:off x="2476528" y="1124744"/>
            <a:ext cx="3960440" cy="1011365"/>
            <a:chOff x="2123728" y="2741611"/>
            <a:chExt cx="3960440" cy="1011365"/>
          </a:xfrm>
        </p:grpSpPr>
        <p:cxnSp>
          <p:nvCxnSpPr>
            <p:cNvPr id="8" name="Gerader Verbinder 7"/>
            <p:cNvCxnSpPr/>
            <p:nvPr/>
          </p:nvCxnSpPr>
          <p:spPr>
            <a:xfrm>
              <a:off x="2123728" y="3501008"/>
              <a:ext cx="3960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5291840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35816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779792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023768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267744" y="3212976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V="1">
              <a:off x="2555776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V="1">
              <a:off x="3302526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flipV="1">
              <a:off x="4049276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V="1">
              <a:off x="4769356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V="1">
              <a:off x="5580112" y="3284437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4860032" y="3284984"/>
              <a:ext cx="0" cy="3818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ihandform 23"/>
            <p:cNvSpPr/>
            <p:nvPr/>
          </p:nvSpPr>
          <p:spPr>
            <a:xfrm>
              <a:off x="5004048" y="3060061"/>
              <a:ext cx="389128" cy="152915"/>
            </a:xfrm>
            <a:custGeom>
              <a:avLst/>
              <a:gdLst>
                <a:gd name="connsiteX0" fmla="*/ 0 w 414528"/>
                <a:gd name="connsiteY0" fmla="*/ 201276 h 201276"/>
                <a:gd name="connsiteX1" fmla="*/ 195072 w 414528"/>
                <a:gd name="connsiteY1" fmla="*/ 108 h 201276"/>
                <a:gd name="connsiteX2" fmla="*/ 414528 w 414528"/>
                <a:gd name="connsiteY2" fmla="*/ 170796 h 201276"/>
                <a:gd name="connsiteX3" fmla="*/ 414528 w 414528"/>
                <a:gd name="connsiteY3" fmla="*/ 170796 h 201276"/>
                <a:gd name="connsiteX4" fmla="*/ 414528 w 414528"/>
                <a:gd name="connsiteY4" fmla="*/ 170796 h 201276"/>
                <a:gd name="connsiteX0" fmla="*/ 0 w 452628"/>
                <a:gd name="connsiteY0" fmla="*/ 201276 h 213976"/>
                <a:gd name="connsiteX1" fmla="*/ 195072 w 452628"/>
                <a:gd name="connsiteY1" fmla="*/ 108 h 213976"/>
                <a:gd name="connsiteX2" fmla="*/ 414528 w 452628"/>
                <a:gd name="connsiteY2" fmla="*/ 170796 h 213976"/>
                <a:gd name="connsiteX3" fmla="*/ 414528 w 452628"/>
                <a:gd name="connsiteY3" fmla="*/ 170796 h 213976"/>
                <a:gd name="connsiteX4" fmla="*/ 452628 w 452628"/>
                <a:gd name="connsiteY4" fmla="*/ 213976 h 213976"/>
                <a:gd name="connsiteX0" fmla="*/ 0 w 478028"/>
                <a:gd name="connsiteY0" fmla="*/ 201283 h 213983"/>
                <a:gd name="connsiteX1" fmla="*/ 195072 w 478028"/>
                <a:gd name="connsiteY1" fmla="*/ 115 h 213983"/>
                <a:gd name="connsiteX2" fmla="*/ 414528 w 478028"/>
                <a:gd name="connsiteY2" fmla="*/ 170803 h 213983"/>
                <a:gd name="connsiteX3" fmla="*/ 478028 w 478028"/>
                <a:gd name="connsiteY3" fmla="*/ 66663 h 213983"/>
                <a:gd name="connsiteX4" fmla="*/ 452628 w 478028"/>
                <a:gd name="connsiteY4" fmla="*/ 213983 h 213983"/>
                <a:gd name="connsiteX0" fmla="*/ 0 w 452628"/>
                <a:gd name="connsiteY0" fmla="*/ 201302 h 214002"/>
                <a:gd name="connsiteX1" fmla="*/ 195072 w 452628"/>
                <a:gd name="connsiteY1" fmla="*/ 134 h 214002"/>
                <a:gd name="connsiteX2" fmla="*/ 414528 w 452628"/>
                <a:gd name="connsiteY2" fmla="*/ 170822 h 214002"/>
                <a:gd name="connsiteX3" fmla="*/ 452628 w 452628"/>
                <a:gd name="connsiteY3" fmla="*/ 214002 h 214002"/>
                <a:gd name="connsiteX0" fmla="*/ 0 w 414528"/>
                <a:gd name="connsiteY0" fmla="*/ 201302 h 201302"/>
                <a:gd name="connsiteX1" fmla="*/ 195072 w 414528"/>
                <a:gd name="connsiteY1" fmla="*/ 134 h 201302"/>
                <a:gd name="connsiteX2" fmla="*/ 414528 w 414528"/>
                <a:gd name="connsiteY2" fmla="*/ 170822 h 201302"/>
                <a:gd name="connsiteX0" fmla="*/ 0 w 429768"/>
                <a:gd name="connsiteY0" fmla="*/ 201169 h 201169"/>
                <a:gd name="connsiteX1" fmla="*/ 195072 w 429768"/>
                <a:gd name="connsiteY1" fmla="*/ 1 h 201169"/>
                <a:gd name="connsiteX2" fmla="*/ 429768 w 429768"/>
                <a:gd name="connsiteY2" fmla="*/ 198629 h 201169"/>
                <a:gd name="connsiteX0" fmla="*/ 0 w 396748"/>
                <a:gd name="connsiteY0" fmla="*/ 201175 h 201175"/>
                <a:gd name="connsiteX1" fmla="*/ 195072 w 396748"/>
                <a:gd name="connsiteY1" fmla="*/ 7 h 201175"/>
                <a:gd name="connsiteX2" fmla="*/ 396748 w 396748"/>
                <a:gd name="connsiteY2" fmla="*/ 193555 h 201175"/>
                <a:gd name="connsiteX0" fmla="*/ 0 w 396748"/>
                <a:gd name="connsiteY0" fmla="*/ 201177 h 201177"/>
                <a:gd name="connsiteX1" fmla="*/ 195072 w 396748"/>
                <a:gd name="connsiteY1" fmla="*/ 9 h 201177"/>
                <a:gd name="connsiteX2" fmla="*/ 396748 w 396748"/>
                <a:gd name="connsiteY2" fmla="*/ 193557 h 201177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52915 h 152915"/>
                <a:gd name="connsiteX1" fmla="*/ 192532 w 389128"/>
                <a:gd name="connsiteY1" fmla="*/ 7 h 152915"/>
                <a:gd name="connsiteX2" fmla="*/ 389128 w 389128"/>
                <a:gd name="connsiteY2" fmla="*/ 147835 h 1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128" h="152915">
                  <a:moveTo>
                    <a:pt x="0" y="152915"/>
                  </a:moveTo>
                  <a:cubicBezTo>
                    <a:pt x="42672" y="44711"/>
                    <a:pt x="127677" y="854"/>
                    <a:pt x="192532" y="7"/>
                  </a:cubicBezTo>
                  <a:cubicBezTo>
                    <a:pt x="257387" y="-840"/>
                    <a:pt x="351282" y="76630"/>
                    <a:pt x="389128" y="14783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t</a:t>
              </a:r>
              <a:endParaRPr lang="en-GB" dirty="0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4235830" y="3060061"/>
              <a:ext cx="389128" cy="152915"/>
            </a:xfrm>
            <a:custGeom>
              <a:avLst/>
              <a:gdLst>
                <a:gd name="connsiteX0" fmla="*/ 0 w 414528"/>
                <a:gd name="connsiteY0" fmla="*/ 201276 h 201276"/>
                <a:gd name="connsiteX1" fmla="*/ 195072 w 414528"/>
                <a:gd name="connsiteY1" fmla="*/ 108 h 201276"/>
                <a:gd name="connsiteX2" fmla="*/ 414528 w 414528"/>
                <a:gd name="connsiteY2" fmla="*/ 170796 h 201276"/>
                <a:gd name="connsiteX3" fmla="*/ 414528 w 414528"/>
                <a:gd name="connsiteY3" fmla="*/ 170796 h 201276"/>
                <a:gd name="connsiteX4" fmla="*/ 414528 w 414528"/>
                <a:gd name="connsiteY4" fmla="*/ 170796 h 201276"/>
                <a:gd name="connsiteX0" fmla="*/ 0 w 452628"/>
                <a:gd name="connsiteY0" fmla="*/ 201276 h 213976"/>
                <a:gd name="connsiteX1" fmla="*/ 195072 w 452628"/>
                <a:gd name="connsiteY1" fmla="*/ 108 h 213976"/>
                <a:gd name="connsiteX2" fmla="*/ 414528 w 452628"/>
                <a:gd name="connsiteY2" fmla="*/ 170796 h 213976"/>
                <a:gd name="connsiteX3" fmla="*/ 414528 w 452628"/>
                <a:gd name="connsiteY3" fmla="*/ 170796 h 213976"/>
                <a:gd name="connsiteX4" fmla="*/ 452628 w 452628"/>
                <a:gd name="connsiteY4" fmla="*/ 213976 h 213976"/>
                <a:gd name="connsiteX0" fmla="*/ 0 w 478028"/>
                <a:gd name="connsiteY0" fmla="*/ 201283 h 213983"/>
                <a:gd name="connsiteX1" fmla="*/ 195072 w 478028"/>
                <a:gd name="connsiteY1" fmla="*/ 115 h 213983"/>
                <a:gd name="connsiteX2" fmla="*/ 414528 w 478028"/>
                <a:gd name="connsiteY2" fmla="*/ 170803 h 213983"/>
                <a:gd name="connsiteX3" fmla="*/ 478028 w 478028"/>
                <a:gd name="connsiteY3" fmla="*/ 66663 h 213983"/>
                <a:gd name="connsiteX4" fmla="*/ 452628 w 478028"/>
                <a:gd name="connsiteY4" fmla="*/ 213983 h 213983"/>
                <a:gd name="connsiteX0" fmla="*/ 0 w 452628"/>
                <a:gd name="connsiteY0" fmla="*/ 201302 h 214002"/>
                <a:gd name="connsiteX1" fmla="*/ 195072 w 452628"/>
                <a:gd name="connsiteY1" fmla="*/ 134 h 214002"/>
                <a:gd name="connsiteX2" fmla="*/ 414528 w 452628"/>
                <a:gd name="connsiteY2" fmla="*/ 170822 h 214002"/>
                <a:gd name="connsiteX3" fmla="*/ 452628 w 452628"/>
                <a:gd name="connsiteY3" fmla="*/ 214002 h 214002"/>
                <a:gd name="connsiteX0" fmla="*/ 0 w 414528"/>
                <a:gd name="connsiteY0" fmla="*/ 201302 h 201302"/>
                <a:gd name="connsiteX1" fmla="*/ 195072 w 414528"/>
                <a:gd name="connsiteY1" fmla="*/ 134 h 201302"/>
                <a:gd name="connsiteX2" fmla="*/ 414528 w 414528"/>
                <a:gd name="connsiteY2" fmla="*/ 170822 h 201302"/>
                <a:gd name="connsiteX0" fmla="*/ 0 w 429768"/>
                <a:gd name="connsiteY0" fmla="*/ 201169 h 201169"/>
                <a:gd name="connsiteX1" fmla="*/ 195072 w 429768"/>
                <a:gd name="connsiteY1" fmla="*/ 1 h 201169"/>
                <a:gd name="connsiteX2" fmla="*/ 429768 w 429768"/>
                <a:gd name="connsiteY2" fmla="*/ 198629 h 201169"/>
                <a:gd name="connsiteX0" fmla="*/ 0 w 396748"/>
                <a:gd name="connsiteY0" fmla="*/ 201175 h 201175"/>
                <a:gd name="connsiteX1" fmla="*/ 195072 w 396748"/>
                <a:gd name="connsiteY1" fmla="*/ 7 h 201175"/>
                <a:gd name="connsiteX2" fmla="*/ 396748 w 396748"/>
                <a:gd name="connsiteY2" fmla="*/ 193555 h 201175"/>
                <a:gd name="connsiteX0" fmla="*/ 0 w 396748"/>
                <a:gd name="connsiteY0" fmla="*/ 201177 h 201177"/>
                <a:gd name="connsiteX1" fmla="*/ 195072 w 396748"/>
                <a:gd name="connsiteY1" fmla="*/ 9 h 201177"/>
                <a:gd name="connsiteX2" fmla="*/ 396748 w 396748"/>
                <a:gd name="connsiteY2" fmla="*/ 193557 h 201177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52915 h 152915"/>
                <a:gd name="connsiteX1" fmla="*/ 192532 w 389128"/>
                <a:gd name="connsiteY1" fmla="*/ 7 h 152915"/>
                <a:gd name="connsiteX2" fmla="*/ 389128 w 389128"/>
                <a:gd name="connsiteY2" fmla="*/ 147835 h 1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128" h="152915">
                  <a:moveTo>
                    <a:pt x="0" y="152915"/>
                  </a:moveTo>
                  <a:cubicBezTo>
                    <a:pt x="42672" y="44711"/>
                    <a:pt x="127677" y="854"/>
                    <a:pt x="192532" y="7"/>
                  </a:cubicBezTo>
                  <a:cubicBezTo>
                    <a:pt x="257387" y="-840"/>
                    <a:pt x="351282" y="76630"/>
                    <a:pt x="389128" y="14783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3490346" y="3060061"/>
              <a:ext cx="389128" cy="152915"/>
            </a:xfrm>
            <a:custGeom>
              <a:avLst/>
              <a:gdLst>
                <a:gd name="connsiteX0" fmla="*/ 0 w 414528"/>
                <a:gd name="connsiteY0" fmla="*/ 201276 h 201276"/>
                <a:gd name="connsiteX1" fmla="*/ 195072 w 414528"/>
                <a:gd name="connsiteY1" fmla="*/ 108 h 201276"/>
                <a:gd name="connsiteX2" fmla="*/ 414528 w 414528"/>
                <a:gd name="connsiteY2" fmla="*/ 170796 h 201276"/>
                <a:gd name="connsiteX3" fmla="*/ 414528 w 414528"/>
                <a:gd name="connsiteY3" fmla="*/ 170796 h 201276"/>
                <a:gd name="connsiteX4" fmla="*/ 414528 w 414528"/>
                <a:gd name="connsiteY4" fmla="*/ 170796 h 201276"/>
                <a:gd name="connsiteX0" fmla="*/ 0 w 452628"/>
                <a:gd name="connsiteY0" fmla="*/ 201276 h 213976"/>
                <a:gd name="connsiteX1" fmla="*/ 195072 w 452628"/>
                <a:gd name="connsiteY1" fmla="*/ 108 h 213976"/>
                <a:gd name="connsiteX2" fmla="*/ 414528 w 452628"/>
                <a:gd name="connsiteY2" fmla="*/ 170796 h 213976"/>
                <a:gd name="connsiteX3" fmla="*/ 414528 w 452628"/>
                <a:gd name="connsiteY3" fmla="*/ 170796 h 213976"/>
                <a:gd name="connsiteX4" fmla="*/ 452628 w 452628"/>
                <a:gd name="connsiteY4" fmla="*/ 213976 h 213976"/>
                <a:gd name="connsiteX0" fmla="*/ 0 w 478028"/>
                <a:gd name="connsiteY0" fmla="*/ 201283 h 213983"/>
                <a:gd name="connsiteX1" fmla="*/ 195072 w 478028"/>
                <a:gd name="connsiteY1" fmla="*/ 115 h 213983"/>
                <a:gd name="connsiteX2" fmla="*/ 414528 w 478028"/>
                <a:gd name="connsiteY2" fmla="*/ 170803 h 213983"/>
                <a:gd name="connsiteX3" fmla="*/ 478028 w 478028"/>
                <a:gd name="connsiteY3" fmla="*/ 66663 h 213983"/>
                <a:gd name="connsiteX4" fmla="*/ 452628 w 478028"/>
                <a:gd name="connsiteY4" fmla="*/ 213983 h 213983"/>
                <a:gd name="connsiteX0" fmla="*/ 0 w 452628"/>
                <a:gd name="connsiteY0" fmla="*/ 201302 h 214002"/>
                <a:gd name="connsiteX1" fmla="*/ 195072 w 452628"/>
                <a:gd name="connsiteY1" fmla="*/ 134 h 214002"/>
                <a:gd name="connsiteX2" fmla="*/ 414528 w 452628"/>
                <a:gd name="connsiteY2" fmla="*/ 170822 h 214002"/>
                <a:gd name="connsiteX3" fmla="*/ 452628 w 452628"/>
                <a:gd name="connsiteY3" fmla="*/ 214002 h 214002"/>
                <a:gd name="connsiteX0" fmla="*/ 0 w 414528"/>
                <a:gd name="connsiteY0" fmla="*/ 201302 h 201302"/>
                <a:gd name="connsiteX1" fmla="*/ 195072 w 414528"/>
                <a:gd name="connsiteY1" fmla="*/ 134 h 201302"/>
                <a:gd name="connsiteX2" fmla="*/ 414528 w 414528"/>
                <a:gd name="connsiteY2" fmla="*/ 170822 h 201302"/>
                <a:gd name="connsiteX0" fmla="*/ 0 w 429768"/>
                <a:gd name="connsiteY0" fmla="*/ 201169 h 201169"/>
                <a:gd name="connsiteX1" fmla="*/ 195072 w 429768"/>
                <a:gd name="connsiteY1" fmla="*/ 1 h 201169"/>
                <a:gd name="connsiteX2" fmla="*/ 429768 w 429768"/>
                <a:gd name="connsiteY2" fmla="*/ 198629 h 201169"/>
                <a:gd name="connsiteX0" fmla="*/ 0 w 396748"/>
                <a:gd name="connsiteY0" fmla="*/ 201175 h 201175"/>
                <a:gd name="connsiteX1" fmla="*/ 195072 w 396748"/>
                <a:gd name="connsiteY1" fmla="*/ 7 h 201175"/>
                <a:gd name="connsiteX2" fmla="*/ 396748 w 396748"/>
                <a:gd name="connsiteY2" fmla="*/ 193555 h 201175"/>
                <a:gd name="connsiteX0" fmla="*/ 0 w 396748"/>
                <a:gd name="connsiteY0" fmla="*/ 201177 h 201177"/>
                <a:gd name="connsiteX1" fmla="*/ 195072 w 396748"/>
                <a:gd name="connsiteY1" fmla="*/ 9 h 201177"/>
                <a:gd name="connsiteX2" fmla="*/ 396748 w 396748"/>
                <a:gd name="connsiteY2" fmla="*/ 193557 h 201177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52915 h 152915"/>
                <a:gd name="connsiteX1" fmla="*/ 192532 w 389128"/>
                <a:gd name="connsiteY1" fmla="*/ 7 h 152915"/>
                <a:gd name="connsiteX2" fmla="*/ 389128 w 389128"/>
                <a:gd name="connsiteY2" fmla="*/ 147835 h 1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128" h="152915">
                  <a:moveTo>
                    <a:pt x="0" y="152915"/>
                  </a:moveTo>
                  <a:cubicBezTo>
                    <a:pt x="42672" y="44711"/>
                    <a:pt x="127677" y="854"/>
                    <a:pt x="192532" y="7"/>
                  </a:cubicBezTo>
                  <a:cubicBezTo>
                    <a:pt x="257387" y="-840"/>
                    <a:pt x="351282" y="76630"/>
                    <a:pt x="389128" y="14783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2729306" y="3060061"/>
              <a:ext cx="389128" cy="152915"/>
            </a:xfrm>
            <a:custGeom>
              <a:avLst/>
              <a:gdLst>
                <a:gd name="connsiteX0" fmla="*/ 0 w 414528"/>
                <a:gd name="connsiteY0" fmla="*/ 201276 h 201276"/>
                <a:gd name="connsiteX1" fmla="*/ 195072 w 414528"/>
                <a:gd name="connsiteY1" fmla="*/ 108 h 201276"/>
                <a:gd name="connsiteX2" fmla="*/ 414528 w 414528"/>
                <a:gd name="connsiteY2" fmla="*/ 170796 h 201276"/>
                <a:gd name="connsiteX3" fmla="*/ 414528 w 414528"/>
                <a:gd name="connsiteY3" fmla="*/ 170796 h 201276"/>
                <a:gd name="connsiteX4" fmla="*/ 414528 w 414528"/>
                <a:gd name="connsiteY4" fmla="*/ 170796 h 201276"/>
                <a:gd name="connsiteX0" fmla="*/ 0 w 452628"/>
                <a:gd name="connsiteY0" fmla="*/ 201276 h 213976"/>
                <a:gd name="connsiteX1" fmla="*/ 195072 w 452628"/>
                <a:gd name="connsiteY1" fmla="*/ 108 h 213976"/>
                <a:gd name="connsiteX2" fmla="*/ 414528 w 452628"/>
                <a:gd name="connsiteY2" fmla="*/ 170796 h 213976"/>
                <a:gd name="connsiteX3" fmla="*/ 414528 w 452628"/>
                <a:gd name="connsiteY3" fmla="*/ 170796 h 213976"/>
                <a:gd name="connsiteX4" fmla="*/ 452628 w 452628"/>
                <a:gd name="connsiteY4" fmla="*/ 213976 h 213976"/>
                <a:gd name="connsiteX0" fmla="*/ 0 w 478028"/>
                <a:gd name="connsiteY0" fmla="*/ 201283 h 213983"/>
                <a:gd name="connsiteX1" fmla="*/ 195072 w 478028"/>
                <a:gd name="connsiteY1" fmla="*/ 115 h 213983"/>
                <a:gd name="connsiteX2" fmla="*/ 414528 w 478028"/>
                <a:gd name="connsiteY2" fmla="*/ 170803 h 213983"/>
                <a:gd name="connsiteX3" fmla="*/ 478028 w 478028"/>
                <a:gd name="connsiteY3" fmla="*/ 66663 h 213983"/>
                <a:gd name="connsiteX4" fmla="*/ 452628 w 478028"/>
                <a:gd name="connsiteY4" fmla="*/ 213983 h 213983"/>
                <a:gd name="connsiteX0" fmla="*/ 0 w 452628"/>
                <a:gd name="connsiteY0" fmla="*/ 201302 h 214002"/>
                <a:gd name="connsiteX1" fmla="*/ 195072 w 452628"/>
                <a:gd name="connsiteY1" fmla="*/ 134 h 214002"/>
                <a:gd name="connsiteX2" fmla="*/ 414528 w 452628"/>
                <a:gd name="connsiteY2" fmla="*/ 170822 h 214002"/>
                <a:gd name="connsiteX3" fmla="*/ 452628 w 452628"/>
                <a:gd name="connsiteY3" fmla="*/ 214002 h 214002"/>
                <a:gd name="connsiteX0" fmla="*/ 0 w 414528"/>
                <a:gd name="connsiteY0" fmla="*/ 201302 h 201302"/>
                <a:gd name="connsiteX1" fmla="*/ 195072 w 414528"/>
                <a:gd name="connsiteY1" fmla="*/ 134 h 201302"/>
                <a:gd name="connsiteX2" fmla="*/ 414528 w 414528"/>
                <a:gd name="connsiteY2" fmla="*/ 170822 h 201302"/>
                <a:gd name="connsiteX0" fmla="*/ 0 w 429768"/>
                <a:gd name="connsiteY0" fmla="*/ 201169 h 201169"/>
                <a:gd name="connsiteX1" fmla="*/ 195072 w 429768"/>
                <a:gd name="connsiteY1" fmla="*/ 1 h 201169"/>
                <a:gd name="connsiteX2" fmla="*/ 429768 w 429768"/>
                <a:gd name="connsiteY2" fmla="*/ 198629 h 201169"/>
                <a:gd name="connsiteX0" fmla="*/ 0 w 396748"/>
                <a:gd name="connsiteY0" fmla="*/ 201175 h 201175"/>
                <a:gd name="connsiteX1" fmla="*/ 195072 w 396748"/>
                <a:gd name="connsiteY1" fmla="*/ 7 h 201175"/>
                <a:gd name="connsiteX2" fmla="*/ 396748 w 396748"/>
                <a:gd name="connsiteY2" fmla="*/ 193555 h 201175"/>
                <a:gd name="connsiteX0" fmla="*/ 0 w 396748"/>
                <a:gd name="connsiteY0" fmla="*/ 201177 h 201177"/>
                <a:gd name="connsiteX1" fmla="*/ 195072 w 396748"/>
                <a:gd name="connsiteY1" fmla="*/ 9 h 201177"/>
                <a:gd name="connsiteX2" fmla="*/ 396748 w 396748"/>
                <a:gd name="connsiteY2" fmla="*/ 193557 h 201177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98633 h 198633"/>
                <a:gd name="connsiteX1" fmla="*/ 187452 w 389128"/>
                <a:gd name="connsiteY1" fmla="*/ 5 h 198633"/>
                <a:gd name="connsiteX2" fmla="*/ 389128 w 389128"/>
                <a:gd name="connsiteY2" fmla="*/ 193553 h 198633"/>
                <a:gd name="connsiteX0" fmla="*/ 0 w 389128"/>
                <a:gd name="connsiteY0" fmla="*/ 152915 h 152915"/>
                <a:gd name="connsiteX1" fmla="*/ 192532 w 389128"/>
                <a:gd name="connsiteY1" fmla="*/ 7 h 152915"/>
                <a:gd name="connsiteX2" fmla="*/ 389128 w 389128"/>
                <a:gd name="connsiteY2" fmla="*/ 147835 h 15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128" h="152915">
                  <a:moveTo>
                    <a:pt x="0" y="152915"/>
                  </a:moveTo>
                  <a:cubicBezTo>
                    <a:pt x="42672" y="44711"/>
                    <a:pt x="127677" y="854"/>
                    <a:pt x="192532" y="7"/>
                  </a:cubicBezTo>
                  <a:cubicBezTo>
                    <a:pt x="257387" y="-840"/>
                    <a:pt x="351282" y="76630"/>
                    <a:pt x="389128" y="14783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055886" y="2741611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t</a:t>
              </a:r>
              <a:endParaRPr lang="en-GB" dirty="0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4934837" y="217926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+U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81662" y="2548601"/>
            <a:ext cx="142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Tight-binding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25477" y="2624122"/>
            <a:ext cx="17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On-site coulomb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04120" y="2156955"/>
                <a:ext cx="504369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CH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20" y="2156955"/>
                <a:ext cx="504369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72215" y="2179269"/>
                <a:ext cx="504369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CH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215" y="2179269"/>
                <a:ext cx="504369" cy="391646"/>
              </a:xfrm>
              <a:prstGeom prst="rect">
                <a:avLst/>
              </a:prstGeom>
              <a:blipFill rotWithShape="1"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1" idx="3"/>
          </p:cNvCxnSpPr>
          <p:nvPr/>
        </p:nvCxnSpPr>
        <p:spPr>
          <a:xfrm flipV="1">
            <a:off x="5382395" y="2136109"/>
            <a:ext cx="287901" cy="2278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1"/>
          </p:cNvCxnSpPr>
          <p:nvPr/>
        </p:nvCxnSpPr>
        <p:spPr>
          <a:xfrm flipH="1" flipV="1">
            <a:off x="4672592" y="2156955"/>
            <a:ext cx="262245" cy="2069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hteck 28"/>
              <p:cNvSpPr/>
              <p:nvPr/>
            </p:nvSpPr>
            <p:spPr>
              <a:xfrm>
                <a:off x="713110" y="4676765"/>
                <a:ext cx="3959482" cy="466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CH" i="1" smtClean="0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de-CH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 smtClean="0"/>
                  <a:t>: </a:t>
                </a:r>
                <a:r>
                  <a:rPr lang="en-GB" i="1" dirty="0"/>
                  <a:t>Fermionic </a:t>
                </a:r>
                <a:r>
                  <a:rPr lang="en-GB" i="1" dirty="0" smtClean="0"/>
                  <a:t>creation/annihilation op.</a:t>
                </a:r>
                <a:endParaRPr lang="en-GB" i="1" dirty="0"/>
              </a:p>
            </p:txBody>
          </p:sp>
        </mc:Choice>
        <mc:Fallback xmlns="">
          <p:sp>
            <p:nvSpPr>
              <p:cNvPr id="39" name="Rechtec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10" y="4676765"/>
                <a:ext cx="3959482" cy="466090"/>
              </a:xfrm>
              <a:prstGeom prst="rect">
                <a:avLst/>
              </a:prstGeom>
              <a:blipFill rotWithShape="1">
                <a:blip r:embed="rId7"/>
                <a:stretch>
                  <a:fillRect r="-462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932912" y="2260445"/>
            <a:ext cx="19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Inter-site coulomb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Setup and Hubbard model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33108" y="4797152"/>
                <a:ext cx="8352928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CH" sz="2400" dirty="0" smtClean="0"/>
                  <a:t>Full (independent) control over parameterspace: define virtual gates 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de-CH" sz="2400" dirty="0" smtClean="0"/>
                  <a:t> linear combinations of physical </a:t>
                </a:r>
                <a:r>
                  <a:rPr lang="de-CH" sz="2400" dirty="0" smtClean="0"/>
                  <a:t>gates</a:t>
                </a:r>
                <a:r>
                  <a:rPr lang="de-CH" sz="2400" dirty="0" smtClean="0"/>
                  <a:t/>
                </a:r>
                <a:br>
                  <a:rPr lang="de-CH" sz="2400" dirty="0" smtClean="0"/>
                </a:br>
                <a:r>
                  <a:rPr lang="de-CH" sz="2400" dirty="0" smtClean="0"/>
                  <a:t>1.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CH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CH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4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de-CH" sz="24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de-CH" sz="2400" i="1">
                        <a:latin typeface="Cambria Math"/>
                      </a:rPr>
                      <m:t>→ </m:t>
                    </m:r>
                    <m:d>
                      <m:dPr>
                        <m:begChr m:val="{"/>
                        <m:endChr m:val="}"/>
                        <m:ctrlPr>
                          <a:rPr lang="de-CH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CH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CH" sz="2400" i="1"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de-CH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de-CH" sz="2400" i="1">
                            <a:latin typeface="Cambria Math"/>
                          </a:rPr>
                          <m:t>,</m:t>
                        </m:r>
                        <m:r>
                          <a:rPr lang="de-CH" sz="2400" i="1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de-CH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400" i="1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de-CH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CH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CH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4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2. </a:t>
                </a:r>
                <a:r>
                  <a:rPr lang="en-US" sz="2400" dirty="0"/>
                  <a:t>M</a:t>
                </a:r>
                <a:r>
                  <a:rPr lang="en-US" sz="2400" dirty="0" smtClean="0"/>
                  <a:t>easure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de-CH" sz="2400" dirty="0" smtClean="0"/>
                  <a:t/>
                </a:r>
                <a:br>
                  <a:rPr lang="de-CH" sz="2400" dirty="0" smtClean="0"/>
                </a:br>
                <a:r>
                  <a:rPr lang="de-CH" sz="2400" dirty="0" smtClean="0"/>
                  <a:t>3. Simulation of Hubbard-Model using extracted &amp; calibrated parameters</a:t>
                </a:r>
                <a:endParaRPr lang="en-US" sz="2400" dirty="0" smtClean="0"/>
              </a:p>
              <a:p>
                <a:endParaRPr lang="en-US" sz="2400" dirty="0"/>
              </a:p>
              <a:p>
                <a:endParaRPr lang="de-CH" sz="2400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08" y="4797152"/>
                <a:ext cx="8352928" cy="1584176"/>
              </a:xfrm>
              <a:prstGeom prst="rect">
                <a:avLst/>
              </a:prstGeom>
              <a:blipFill rotWithShape="1">
                <a:blip r:embed="rId2"/>
                <a:stretch>
                  <a:fillRect l="-729" t="-3846" b="-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229600" cy="19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4244" y="3644503"/>
                <a:ext cx="7550657" cy="795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/>
                        </a:rPr>
                        <m:t>𝐻</m:t>
                      </m:r>
                      <m:r>
                        <a:rPr lang="de-CH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CH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CH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CH" i="1">
                              <a:latin typeface="Cambria Math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de-CH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CH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CH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de-CH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CH" b="0" i="1" smtClean="0">
                              <a:latin typeface="Cambria Math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de-CH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CH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CH" i="1"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de-CH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a:rPr lang="de-CH" b="0" i="1" smtClean="0">
                              <a:latin typeface="Cambria Math"/>
                            </a:rPr>
                            <m:t>+</m:t>
                          </m:r>
                          <m:r>
                            <a:rPr lang="de-CH" b="0" i="1" smtClean="0">
                              <a:latin typeface="Cambria Math"/>
                            </a:rPr>
                            <m:t>h</m:t>
                          </m:r>
                          <m:r>
                            <a:rPr lang="de-CH" b="0" i="1" smtClean="0">
                              <a:latin typeface="Cambria Math"/>
                            </a:rPr>
                            <m:t>.</m:t>
                          </m:r>
                          <m:r>
                            <a:rPr lang="de-CH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de-CH" b="0" i="1" smtClean="0">
                              <a:latin typeface="Cambria Math"/>
                            </a:rPr>
                            <m:t>.</m:t>
                          </m:r>
                        </m:e>
                      </m:d>
                      <m:r>
                        <a:rPr lang="de-CH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CH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CH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CH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CH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e-CH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CH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de-CH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CH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CH" i="1">
                              <a:latin typeface="Cambria Math"/>
                            </a:rPr>
                            <m:t>𝑖</m:t>
                          </m:r>
                          <m:r>
                            <a:rPr lang="de-CH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CH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4" y="3644503"/>
                <a:ext cx="7550657" cy="7959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70708" y="3275171"/>
            <a:ext cx="1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Intra-dot Coulomb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56668" y="3333254"/>
            <a:ext cx="192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Inter-dot Coulomb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333396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Hopping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8843" y="2963922"/>
                <a:ext cx="1320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</a:rPr>
                        <m:t>𝑇</m:t>
                      </m:r>
                      <m:r>
                        <a:rPr lang="de-CH" b="0" i="1" smtClean="0">
                          <a:latin typeface="Cambria Math"/>
                        </a:rPr>
                        <m:t>~6</m:t>
                      </m:r>
                      <m:r>
                        <a:rPr lang="de-CH" b="0" i="1" smtClean="0">
                          <a:latin typeface="Cambria Math"/>
                        </a:rPr>
                        <m:t>𝜇</m:t>
                      </m:r>
                      <m:r>
                        <a:rPr lang="de-CH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3" y="2963922"/>
                <a:ext cx="132036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47664" y="3325634"/>
            <a:ext cx="122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Dot energy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0743" y="4397042"/>
            <a:ext cx="1016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Toolbox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8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800" dirty="0" smtClean="0"/>
              <a:t>Uniform filling of the array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04048" y="1575788"/>
                <a:ext cx="3888432" cy="3220368"/>
              </a:xfrm>
            </p:spPr>
            <p:txBody>
              <a:bodyPr>
                <a:normAutofit/>
              </a:bodyPr>
              <a:lstStyle/>
              <a:p>
                <a:r>
                  <a:rPr lang="de-CH" sz="2200" dirty="0" smtClean="0"/>
                  <a:t>Y-Axis: Combination of all seven gates (only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2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CH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 values shown)</a:t>
                </a:r>
              </a:p>
              <a:p>
                <a:r>
                  <a:rPr lang="de-CH" sz="2200" dirty="0" smtClean="0"/>
                  <a:t>Tunnel couplings constant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04048" y="1575788"/>
                <a:ext cx="3888432" cy="3220368"/>
              </a:xfrm>
              <a:blipFill rotWithShape="1">
                <a:blip r:embed="rId3"/>
                <a:stretch>
                  <a:fillRect l="-1881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8" b="-2857"/>
          <a:stretch/>
        </p:blipFill>
        <p:spPr bwMode="auto">
          <a:xfrm>
            <a:off x="574028" y="1937405"/>
            <a:ext cx="3651644" cy="389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55576" y="4293097"/>
            <a:ext cx="466524" cy="258555"/>
          </a:xfrm>
          <a:prstGeom prst="straightConnector1">
            <a:avLst/>
          </a:prstGeom>
          <a:ln w="19050">
            <a:solidFill>
              <a:srgbClr val="FFC000">
                <a:alpha val="4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5576" y="4797152"/>
            <a:ext cx="322508" cy="196421"/>
          </a:xfrm>
          <a:prstGeom prst="straightConnector1">
            <a:avLst/>
          </a:prstGeom>
          <a:ln w="19050">
            <a:solidFill>
              <a:srgbClr val="FFC000">
                <a:alpha val="4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20656" y="1289906"/>
                <a:ext cx="2723246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>
                    <a:sym typeface="Wingdings" panose="05000000000000000000" pitchFamily="2" charset="2"/>
                  </a:rPr>
                  <a:t>Isolated Coulomb blockade</a:t>
                </a:r>
                <a:endParaRPr lang="de-CH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56" y="1289906"/>
                <a:ext cx="2723246" cy="668645"/>
              </a:xfrm>
              <a:prstGeom prst="rect">
                <a:avLst/>
              </a:prstGeom>
              <a:blipFill rotWithShape="1">
                <a:blip r:embed="rId5"/>
                <a:stretch>
                  <a:fillRect l="-1790" t="-4587" r="-1342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-20653" y="4551652"/>
            <a:ext cx="872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Reservoir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0400" y="3337123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Dot-Dot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851765" y="3491012"/>
            <a:ext cx="724944" cy="240634"/>
          </a:xfrm>
          <a:prstGeom prst="straightConnector1">
            <a:avLst/>
          </a:prstGeom>
          <a:ln w="19050">
            <a:solidFill>
              <a:schemeClr val="accent2">
                <a:shade val="95000"/>
                <a:satMod val="105000"/>
                <a:alpha val="46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31840" y="5661248"/>
                <a:ext cx="6817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sz="1600" b="0" i="0" smtClean="0">
                        <a:latin typeface="Cambria Math"/>
                      </a:rPr>
                      <m:t>t</m:t>
                    </m:r>
                    <m:r>
                      <a:rPr lang="de-CH" sz="16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661248"/>
                <a:ext cx="68179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07904" y="4551652"/>
                <a:ext cx="6030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b="0" i="1" smtClean="0">
                          <a:latin typeface="Cambria Math"/>
                        </a:rPr>
                        <m:t>(100)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51652"/>
                <a:ext cx="603049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71800" y="4565552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b="0" i="1" smtClean="0">
                          <a:latin typeface="Cambria Math"/>
                        </a:rPr>
                        <m:t>(001)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565552"/>
                <a:ext cx="603050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71800" y="4323499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b="0" i="1" smtClean="0">
                          <a:latin typeface="Cambria Math"/>
                        </a:rPr>
                        <m:t>(011)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323499"/>
                <a:ext cx="603050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80918" y="4304129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b="0" i="1" smtClean="0">
                          <a:latin typeface="Cambria Math"/>
                        </a:rPr>
                        <m:t>(110)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918" y="4304129"/>
                <a:ext cx="603050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427984" y="2420888"/>
            <a:ext cx="0" cy="29523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3285333" y="3789224"/>
            <a:ext cx="27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Equal sweep of local fillings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71600" y="5949280"/>
            <a:ext cx="15757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09253" y="5949280"/>
            <a:ext cx="232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Detuning of outer dots</a:t>
            </a:r>
            <a:endParaRPr lang="en-US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8"/>
          <a:stretch/>
        </p:blipFill>
        <p:spPr bwMode="auto">
          <a:xfrm>
            <a:off x="5940152" y="3140968"/>
            <a:ext cx="13536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940152" y="5999802"/>
                <a:ext cx="155997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</a:rPr>
                        <m:t>=0;</m:t>
                      </m:r>
                      <m:r>
                        <a:rPr lang="de-CH" b="0" i="1" smtClean="0">
                          <a:latin typeface="Cambria Math"/>
                        </a:rPr>
                        <m:t>𝑡</m:t>
                      </m:r>
                      <m:r>
                        <a:rPr lang="de-CH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999802"/>
                <a:ext cx="1559979" cy="391646"/>
              </a:xfrm>
              <a:prstGeom prst="rect">
                <a:avLst/>
              </a:prstGeom>
              <a:blipFill rotWithShape="1"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4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1. Virtual </a:t>
            </a:r>
            <a:r>
              <a:rPr lang="en-US" sz="3200" b="1" dirty="0" smtClean="0"/>
              <a:t>gates: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separate </a:t>
            </a:r>
            <a:r>
              <a:rPr lang="en-US" sz="3200" b="1" dirty="0" smtClean="0"/>
              <a:t>variables in parameter space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6709"/>
            <a:ext cx="4038600" cy="430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46" y="2269707"/>
            <a:ext cx="4647567" cy="50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672" y="1578646"/>
            <a:ext cx="177828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71" y="5043544"/>
            <a:ext cx="2155509" cy="55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16837" y="2287070"/>
            <a:ext cx="216024" cy="144016"/>
          </a:xfrm>
          <a:prstGeom prst="rect">
            <a:avLst/>
          </a:prstGeom>
          <a:solidFill>
            <a:srgbClr val="E46C0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13452" y="2449765"/>
            <a:ext cx="216024" cy="144016"/>
          </a:xfrm>
          <a:prstGeom prst="rect">
            <a:avLst/>
          </a:prstGeom>
          <a:solidFill>
            <a:srgbClr val="E46C0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0067" y="2612460"/>
            <a:ext cx="216024" cy="144016"/>
          </a:xfrm>
          <a:prstGeom prst="rect">
            <a:avLst/>
          </a:prstGeom>
          <a:solidFill>
            <a:srgbClr val="E46C0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06700" y="3356992"/>
                <a:ext cx="3640740" cy="30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13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3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de-CH" sz="1300" i="1">
                            <a:latin typeface="Cambria Math"/>
                          </a:rPr>
                          <m:t>𝑖</m:t>
                        </m:r>
                        <m:r>
                          <a:rPr lang="de-CH" sz="1300" b="0" i="1" smtClean="0">
                            <a:latin typeface="Cambria Math"/>
                          </a:rPr>
                          <m:t>=</m:t>
                        </m:r>
                        <m:r>
                          <a:rPr lang="de-CH" sz="13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de-CH" sz="1300" i="1">
                        <a:latin typeface="Cambria Math"/>
                      </a:rPr>
                      <m:t> </m:t>
                    </m:r>
                    <m:r>
                      <a:rPr lang="de-CH" sz="13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CH" sz="1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3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CH" sz="13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CH" sz="1300" b="0" i="1" smtClean="0">
                        <a:latin typeface="Cambria Math"/>
                      </a:rPr>
                      <m:t> →</m:t>
                    </m:r>
                    <m:sSub>
                      <m:sSubPr>
                        <m:ctrlPr>
                          <a:rPr lang="de-CH" sz="1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3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sz="13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00" dirty="0" smtClean="0"/>
                  <a:t> (measured from polarization lines) </a:t>
                </a:r>
                <a:endParaRPr lang="en-US" sz="13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700" y="3356992"/>
                <a:ext cx="3640740" cy="308482"/>
              </a:xfrm>
              <a:prstGeom prst="rect">
                <a:avLst/>
              </a:prstGeom>
              <a:blipFill rotWithShape="1">
                <a:blip r:embed="rId7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7429676" y="2612460"/>
            <a:ext cx="432048" cy="0"/>
          </a:xfrm>
          <a:prstGeom prst="line">
            <a:avLst/>
          </a:prstGeom>
          <a:ln w="19050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506700" y="2996952"/>
                <a:ext cx="3598934" cy="30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1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3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de-CH" sz="1300" b="0" i="1" smtClean="0">
                            <a:latin typeface="Cambria Math"/>
                          </a:rPr>
                          <m:t>𝑖</m:t>
                        </m:r>
                        <m:r>
                          <a:rPr lang="de-CH" sz="1300" b="0" i="1" smtClean="0">
                            <a:latin typeface="Cambria Math"/>
                          </a:rPr>
                          <m:t>≠</m:t>
                        </m:r>
                        <m:r>
                          <a:rPr lang="de-CH" sz="13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300" dirty="0" smtClean="0"/>
                  <a:t>: crosstalk (measured from charge transitions)</a:t>
                </a:r>
                <a:endParaRPr lang="en-US" sz="13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700" y="2996952"/>
                <a:ext cx="3598934" cy="308482"/>
              </a:xfrm>
              <a:prstGeom prst="rect">
                <a:avLst/>
              </a:prstGeom>
              <a:blipFill rotWithShape="1">
                <a:blip r:embed="rId8"/>
                <a:stretch>
                  <a:fillRect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568" y="2996952"/>
                <a:ext cx="951479" cy="41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CH" sz="1000" b="0" i="1" smtClean="0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de-CH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sz="10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CH" sz="10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de-CH" sz="1000" b="0" i="1" smtClean="0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de-CH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sz="10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CH" sz="1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CH" sz="1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CH" sz="1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sz="10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CH" sz="1000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CH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sz="10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CH" sz="1000" b="0" i="1" smtClean="0">
                                  <a:latin typeface="Cambria Math"/>
                                </a:rPr>
                                <m:t>14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96952"/>
                <a:ext cx="951479" cy="4100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17462" y="1907540"/>
                <a:ext cx="2637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b="1" dirty="0" smtClean="0"/>
                  <a:t>Virtual plunger gates </a:t>
                </a:r>
                <a14:m>
                  <m:oMath xmlns:m="http://schemas.openxmlformats.org/officeDocument/2006/math">
                    <m:r>
                      <a:rPr lang="de-CH" b="1" i="1">
                        <a:latin typeface="Cambria Math"/>
                      </a:rPr>
                      <m:t>𝜹</m:t>
                    </m:r>
                    <m:sSub>
                      <m:sSubPr>
                        <m:ctrlPr>
                          <a:rPr lang="de-CH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b="1" i="1" smtClean="0"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de-CH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462" y="1907540"/>
                <a:ext cx="263700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8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49356" y="4490905"/>
                <a:ext cx="2585003" cy="403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b="1" dirty="0" smtClean="0"/>
                  <a:t>Virtual barrier gates </a:t>
                </a:r>
                <a14:m>
                  <m:oMath xmlns:m="http://schemas.openxmlformats.org/officeDocument/2006/math">
                    <m:r>
                      <a:rPr lang="de-CH" b="1" i="1" smtClean="0">
                        <a:latin typeface="Cambria Math"/>
                      </a:rPr>
                      <m:t>𝜹</m:t>
                    </m:r>
                    <m:sSubSup>
                      <m:sSubSupPr>
                        <m:ctrlPr>
                          <a:rPr lang="de-CH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e-CH" b="1" i="1" smtClean="0"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de-CH" b="1" i="1" smtClean="0">
                            <a:latin typeface="Cambria Math"/>
                          </a:rPr>
                          <m:t>𝒊𝒋</m:t>
                        </m:r>
                      </m:sub>
                      <m:sup>
                        <m:r>
                          <a:rPr lang="de-CH" b="1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56" y="4490905"/>
                <a:ext cx="2585003" cy="403957"/>
              </a:xfrm>
              <a:prstGeom prst="rect">
                <a:avLst/>
              </a:prstGeom>
              <a:blipFill rotWithShape="1">
                <a:blip r:embed="rId11"/>
                <a:stretch>
                  <a:fillRect l="-1887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20466" y="5182902"/>
                <a:ext cx="10697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200" b="0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200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CH" sz="1200" b="0" i="1" smtClean="0">
                        <a:latin typeface="Cambria Math"/>
                      </a:rPr>
                      <m:t>=</m:t>
                    </m:r>
                    <m:r>
                      <a:rPr lang="de-CH" sz="1200" b="0" i="1" smtClean="0">
                        <a:latin typeface="Cambria Math"/>
                      </a:rPr>
                      <m:t>𝑐𝑜𝑛𝑠𝑡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466" y="5182902"/>
                <a:ext cx="1069716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57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8437" r="69074"/>
          <a:stretch/>
        </p:blipFill>
        <p:spPr bwMode="auto">
          <a:xfrm>
            <a:off x="2915816" y="1052736"/>
            <a:ext cx="1170112" cy="9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06700" y="3732349"/>
            <a:ext cx="347678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00" dirty="0" smtClean="0"/>
              <a:t>Matrix measured for variety of electron fillings </a:t>
            </a:r>
            <a:endParaRPr 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55976" y="5758958"/>
                <a:ext cx="4660956" cy="3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300" dirty="0" smtClean="0"/>
                  <a:t>Matrix measured for different  interdot-couplings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3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sz="1300" b="0" i="1" smtClean="0">
                            <a:latin typeface="Cambria Math"/>
                          </a:rPr>
                          <m:t>𝑎𝑣𝑔</m:t>
                        </m:r>
                      </m:sub>
                    </m:sSub>
                    <m:r>
                      <a:rPr lang="de-CH" sz="13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de-CH" sz="1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3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sz="1300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de-CH" sz="1300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de-CH" sz="13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3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sz="1300" b="0" i="1" smtClean="0">
                            <a:latin typeface="Cambria Math"/>
                          </a:rPr>
                          <m:t>23</m:t>
                        </m:r>
                      </m:sub>
                    </m:sSub>
                  </m:oMath>
                </a14:m>
                <a:endParaRPr lang="de-CH" sz="13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758958"/>
                <a:ext cx="4660956" cy="308674"/>
              </a:xfrm>
              <a:prstGeom prst="rect">
                <a:avLst/>
              </a:prstGeom>
              <a:blipFill rotWithShape="1">
                <a:blip r:embed="rId14"/>
                <a:stretch>
                  <a:fillRect l="-262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69272" y="1124744"/>
                <a:ext cx="4179192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 smtClean="0"/>
                  <a:t>Controlling Hubbard model means independent control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CH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CH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/>
                          </a:rPr>
                          <m:t> </m:t>
                        </m:r>
                        <m:r>
                          <a:rPr lang="de-CH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72" y="1124744"/>
                <a:ext cx="4179192" cy="668645"/>
              </a:xfrm>
              <a:prstGeom prst="rect">
                <a:avLst/>
              </a:prstGeom>
              <a:blipFill rotWithShape="1">
                <a:blip r:embed="rId15"/>
                <a:stretch>
                  <a:fillRect l="-1314" t="-4587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5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1. Leverarm </a:t>
            </a:r>
            <a:r>
              <a:rPr lang="de-CH" dirty="0" smtClean="0"/>
              <a:t>and tunnel coupling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>
            <a:normAutofit/>
          </a:bodyPr>
          <a:lstStyle/>
          <a:p>
            <a:r>
              <a:rPr lang="de-CH" sz="2000" b="1" dirty="0" smtClean="0"/>
              <a:t>(a) PAT</a:t>
            </a:r>
            <a:r>
              <a:rPr lang="de-CH" sz="2000" dirty="0" smtClean="0"/>
              <a:t> </a:t>
            </a:r>
            <a:br>
              <a:rPr lang="de-CH" sz="2000" dirty="0" smtClean="0"/>
            </a:br>
            <a:r>
              <a:rPr lang="de-CH" sz="2000" dirty="0" smtClean="0"/>
              <a:t>strong coupling: DD hybridized charge </a:t>
            </a:r>
            <a:r>
              <a:rPr lang="de-CH" sz="2000" dirty="0"/>
              <a:t>state </a:t>
            </a:r>
            <a:r>
              <a:rPr lang="de-CH" sz="2000" dirty="0" smtClean="0"/>
              <a:t>spectrum (bonding – antibonding)</a:t>
            </a:r>
            <a:br>
              <a:rPr lang="de-CH" sz="2000" dirty="0" smtClean="0"/>
            </a:b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2000" dirty="0" smtClean="0"/>
              <a:t/>
            </a:r>
            <a:br>
              <a:rPr lang="de-CH" sz="2000" dirty="0" smtClean="0"/>
            </a:br>
            <a:endParaRPr lang="en-US" sz="2000" dirty="0"/>
          </a:p>
          <a:p>
            <a:r>
              <a:rPr lang="en-US" sz="2000" b="1" dirty="0" smtClean="0"/>
              <a:t>(b) Polarization line width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excess charge </a:t>
            </a:r>
            <a:r>
              <a:rPr lang="en-US" sz="2000" dirty="0" smtClean="0"/>
              <a:t>transition is broadened </a:t>
            </a:r>
            <a:r>
              <a:rPr lang="en-US" sz="2000" dirty="0"/>
              <a:t>both by an effective electron temperature and by the </a:t>
            </a:r>
            <a:r>
              <a:rPr lang="en-US" sz="2000" dirty="0" smtClean="0"/>
              <a:t>tunnel coupling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2102664"/>
            <a:ext cx="4459074" cy="30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4012" y="5301208"/>
                <a:ext cx="3939092" cy="52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i="1">
                        <a:latin typeface="Cambria Math"/>
                      </a:rPr>
                      <m:t>𝑉</m:t>
                    </m:r>
                    <m:r>
                      <a:rPr lang="de-CH" i="1">
                        <a:latin typeface="Cambria Math"/>
                      </a:rPr>
                      <m:t>(</m:t>
                    </m:r>
                    <m:r>
                      <a:rPr lang="de-CH" i="1">
                        <a:latin typeface="Cambria Math"/>
                      </a:rPr>
                      <m:t>𝜖</m:t>
                    </m:r>
                    <m:r>
                      <a:rPr lang="de-CH" i="1">
                        <a:latin typeface="Cambria Math"/>
                      </a:rPr>
                      <m:t>)~</m:t>
                    </m:r>
                    <m:f>
                      <m:fPr>
                        <m:ctrlPr>
                          <a:rPr lang="de-CH" i="1">
                            <a:latin typeface="Cambria Math"/>
                          </a:rPr>
                        </m:ctrlPr>
                      </m:fPr>
                      <m:num>
                        <m:r>
                          <a:rPr lang="de-CH" i="1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</a:rPr>
                          <m:t>Ω</m:t>
                        </m:r>
                      </m:den>
                    </m:f>
                    <m:func>
                      <m:funcPr>
                        <m:ctrlPr>
                          <a:rPr lang="de-CH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</a:rPr>
                          <m:t>tanh</m:t>
                        </m:r>
                      </m:fName>
                      <m:e>
                        <m:f>
                          <m:fPr>
                            <m:ctrlPr>
                              <a:rPr lang="de-CH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CH">
                                <a:latin typeface="Cambria Math"/>
                              </a:rPr>
                              <m:t>Ω</m:t>
                            </m:r>
                          </m:num>
                          <m:den>
                            <m:r>
                              <a:rPr lang="de-CH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CH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CH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</a:rPr>
                          <m:t>Ω</m:t>
                        </m:r>
                      </m:e>
                      <m:sup>
                        <m:r>
                          <a:rPr lang="de-CH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CH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CH" i="1">
                            <a:latin typeface="Cambria Math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/>
                          </a:rPr>
                          <m:t>𝜖</m:t>
                        </m:r>
                      </m:e>
                      <m:sup>
                        <m:r>
                          <a:rPr lang="de-CH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CH" i="1">
                        <a:latin typeface="Cambria Math"/>
                      </a:rPr>
                      <m:t>+4</m:t>
                    </m:r>
                    <m:sSubSup>
                      <m:sSubSupPr>
                        <m:ctrlPr>
                          <a:rPr lang="de-CH" i="1">
                            <a:latin typeface="Cambria Math"/>
                          </a:rPr>
                        </m:ctrlPr>
                      </m:sSubSupPr>
                      <m:e>
                        <m:r>
                          <a:rPr lang="de-CH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CH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de-CH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2" y="5301208"/>
                <a:ext cx="3939092" cy="527132"/>
              </a:xfrm>
              <a:prstGeom prst="rect">
                <a:avLst/>
              </a:prstGeom>
              <a:blipFill rotWithShape="1">
                <a:blip r:embed="rId3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11560" y="1988840"/>
            <a:ext cx="360040" cy="5040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6889" y="1484784"/>
                <a:ext cx="2323905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/>
                        </a:rPr>
                        <m:t>h𝑓</m:t>
                      </m:r>
                      <m:r>
                        <a:rPr lang="de-CH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CH" b="0" i="1" smtClean="0">
                              <a:latin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CH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CH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CH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CH" b="0" i="1" smtClean="0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CH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89" y="1484784"/>
                <a:ext cx="2323905" cy="427746"/>
              </a:xfrm>
              <a:prstGeom prst="rect">
                <a:avLst/>
              </a:prstGeom>
              <a:blipFill rotWithShape="1"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56" y="2923526"/>
            <a:ext cx="3656451" cy="7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7868" y="6453336"/>
            <a:ext cx="3143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[1] Oosterkamp et al., Nature 395 (1998)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460432" y="320915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[1]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2" b="56666"/>
          <a:stretch/>
        </p:blipFill>
        <p:spPr bwMode="auto">
          <a:xfrm>
            <a:off x="2843808" y="982617"/>
            <a:ext cx="1499296" cy="12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1131</Words>
  <Application>Microsoft Office PowerPoint</Application>
  <PresentationFormat>On-screen Show (4:3)</PresentationFormat>
  <Paragraphs>130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Motivation</vt:lpstr>
      <vt:lpstr>Fermi-Hubbard Model</vt:lpstr>
      <vt:lpstr>Mott-Hubbard Insulator</vt:lpstr>
      <vt:lpstr>Extented Fermi-Hubbard Model</vt:lpstr>
      <vt:lpstr>Setup and Hubbard model</vt:lpstr>
      <vt:lpstr>Uniform filling of the array</vt:lpstr>
      <vt:lpstr>1. Virtual gates:  separate variables in parameter space</vt:lpstr>
      <vt:lpstr>1. Leverarm and tunnel coupling</vt:lpstr>
      <vt:lpstr>2. Calibrated charge-stability diagram  U_2 and V_12 and barriers</vt:lpstr>
      <vt:lpstr>Simulations of collective Coulomb blockade for the simplified Hubbard model</vt:lpstr>
      <vt:lpstr>Collective Coulomb blockade</vt:lpstr>
      <vt:lpstr>Transport signatures</vt:lpstr>
      <vt:lpstr>Summary</vt:lpstr>
      <vt:lpstr>Thank you for your attention</vt:lpstr>
      <vt:lpstr>3d Orbitals</vt:lpstr>
      <vt:lpstr>Miniband width and electron temperature</vt:lpstr>
      <vt:lpstr>Determining lever arm and tunnel coupling</vt:lpstr>
      <vt:lpstr>Model parameters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Camenzind</dc:creator>
  <cp:lastModifiedBy>Leon Camenzind</cp:lastModifiedBy>
  <cp:revision>222</cp:revision>
  <cp:lastPrinted>2017-12-08T08:55:02Z</cp:lastPrinted>
  <dcterms:created xsi:type="dcterms:W3CDTF">2017-12-06T15:22:59Z</dcterms:created>
  <dcterms:modified xsi:type="dcterms:W3CDTF">2017-12-08T12:08:58Z</dcterms:modified>
</cp:coreProperties>
</file>